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0"/>
  </p:notesMasterIdLst>
  <p:handoutMasterIdLst>
    <p:handoutMasterId r:id="rId31"/>
  </p:handoutMasterIdLst>
  <p:sldIdLst>
    <p:sldId id="288" r:id="rId2"/>
    <p:sldId id="257" r:id="rId3"/>
    <p:sldId id="302" r:id="rId4"/>
    <p:sldId id="310" r:id="rId5"/>
    <p:sldId id="311" r:id="rId6"/>
    <p:sldId id="312" r:id="rId7"/>
    <p:sldId id="313" r:id="rId8"/>
    <p:sldId id="314" r:id="rId9"/>
    <p:sldId id="319" r:id="rId10"/>
    <p:sldId id="315" r:id="rId11"/>
    <p:sldId id="316" r:id="rId12"/>
    <p:sldId id="317" r:id="rId13"/>
    <p:sldId id="324" r:id="rId14"/>
    <p:sldId id="318" r:id="rId15"/>
    <p:sldId id="320" r:id="rId16"/>
    <p:sldId id="322" r:id="rId17"/>
    <p:sldId id="323" r:id="rId18"/>
    <p:sldId id="330" r:id="rId19"/>
    <p:sldId id="325" r:id="rId20"/>
    <p:sldId id="326" r:id="rId21"/>
    <p:sldId id="327" r:id="rId22"/>
    <p:sldId id="331" r:id="rId23"/>
    <p:sldId id="328" r:id="rId24"/>
    <p:sldId id="333" r:id="rId25"/>
    <p:sldId id="334" r:id="rId26"/>
    <p:sldId id="329" r:id="rId27"/>
    <p:sldId id="335" r:id="rId28"/>
    <p:sldId id="279" r:id="rId29"/>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Raleway" panose="020B0003030101060003" pitchFamily="34" charset="0"/>
      <p:regular r:id="rId36"/>
      <p:bold r:id="rId37"/>
      <p:italic r:id="rId38"/>
      <p:boldItalic r:id="rId39"/>
    </p:embeddedFont>
    <p:embeddedFont>
      <p:font typeface="Karla"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863"/>
    <a:srgbClr val="004C52"/>
    <a:srgbClr val="2A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autoAdjust="0"/>
  </p:normalViewPr>
  <p:slideViewPr>
    <p:cSldViewPr snapToGrid="0">
      <p:cViewPr varScale="1">
        <p:scale>
          <a:sx n="143" d="100"/>
          <a:sy n="143" d="100"/>
        </p:scale>
        <p:origin x="750"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mot" userId="a37ffe203f9b4a0a" providerId="LiveId" clId="{080AB5C4-BC17-405E-B987-7C795F10590B}"/>
    <pc:docChg chg="custSel modSld">
      <pc:chgData name="Dermot" userId="a37ffe203f9b4a0a" providerId="LiveId" clId="{080AB5C4-BC17-405E-B987-7C795F10590B}" dt="2021-12-02T18:02:23.865" v="1233" actId="207"/>
      <pc:docMkLst>
        <pc:docMk/>
      </pc:docMkLst>
      <pc:sldChg chg="modSp mod">
        <pc:chgData name="Dermot" userId="a37ffe203f9b4a0a" providerId="LiveId" clId="{080AB5C4-BC17-405E-B987-7C795F10590B}" dt="2021-12-02T15:47:36.917" v="0" actId="688"/>
        <pc:sldMkLst>
          <pc:docMk/>
          <pc:sldMk cId="0" sldId="279"/>
        </pc:sldMkLst>
        <pc:spChg chg="mod">
          <ac:chgData name="Dermot" userId="a37ffe203f9b4a0a" providerId="LiveId" clId="{080AB5C4-BC17-405E-B987-7C795F10590B}" dt="2021-12-02T15:47:36.917" v="0" actId="688"/>
          <ac:spMkLst>
            <pc:docMk/>
            <pc:sldMk cId="0" sldId="279"/>
            <ac:spMk id="304" creationId="{00000000-0000-0000-0000-000000000000}"/>
          </ac:spMkLst>
        </pc:spChg>
      </pc:sldChg>
      <pc:sldChg chg="modSp mod">
        <pc:chgData name="Dermot" userId="a37ffe203f9b4a0a" providerId="LiveId" clId="{080AB5C4-BC17-405E-B987-7C795F10590B}" dt="2021-12-02T16:06:01.788" v="741" actId="20577"/>
        <pc:sldMkLst>
          <pc:docMk/>
          <pc:sldMk cId="1765223461" sldId="302"/>
        </pc:sldMkLst>
        <pc:spChg chg="mod">
          <ac:chgData name="Dermot" userId="a37ffe203f9b4a0a" providerId="LiveId" clId="{080AB5C4-BC17-405E-B987-7C795F10590B}" dt="2021-12-02T16:02:40.757" v="553" actId="207"/>
          <ac:spMkLst>
            <pc:docMk/>
            <pc:sldMk cId="1765223461" sldId="302"/>
            <ac:spMk id="2" creationId="{00000000-0000-0000-0000-000000000000}"/>
          </ac:spMkLst>
        </pc:spChg>
        <pc:spChg chg="mod">
          <ac:chgData name="Dermot" userId="a37ffe203f9b4a0a" providerId="LiveId" clId="{080AB5C4-BC17-405E-B987-7C795F10590B}" dt="2021-12-02T16:06:01.788" v="741" actId="20577"/>
          <ac:spMkLst>
            <pc:docMk/>
            <pc:sldMk cId="1765223461" sldId="302"/>
            <ac:spMk id="4" creationId="{00000000-0000-0000-0000-000000000000}"/>
          </ac:spMkLst>
        </pc:spChg>
      </pc:sldChg>
      <pc:sldChg chg="modSp mod">
        <pc:chgData name="Dermot" userId="a37ffe203f9b4a0a" providerId="LiveId" clId="{080AB5C4-BC17-405E-B987-7C795F10590B}" dt="2021-12-02T16:08:40.153" v="812" actId="207"/>
        <pc:sldMkLst>
          <pc:docMk/>
          <pc:sldMk cId="1071092272" sldId="310"/>
        </pc:sldMkLst>
        <pc:spChg chg="mod">
          <ac:chgData name="Dermot" userId="a37ffe203f9b4a0a" providerId="LiveId" clId="{080AB5C4-BC17-405E-B987-7C795F10590B}" dt="2021-12-02T15:57:30.201" v="384" actId="207"/>
          <ac:spMkLst>
            <pc:docMk/>
            <pc:sldMk cId="1071092272" sldId="310"/>
            <ac:spMk id="4" creationId="{00000000-0000-0000-0000-000000000000}"/>
          </ac:spMkLst>
        </pc:spChg>
        <pc:spChg chg="mod">
          <ac:chgData name="Dermot" userId="a37ffe203f9b4a0a" providerId="LiveId" clId="{080AB5C4-BC17-405E-B987-7C795F10590B}" dt="2021-12-02T16:08:40.153" v="812" actId="207"/>
          <ac:spMkLst>
            <pc:docMk/>
            <pc:sldMk cId="1071092272" sldId="310"/>
            <ac:spMk id="5" creationId="{00000000-0000-0000-0000-000000000000}"/>
          </ac:spMkLst>
        </pc:spChg>
      </pc:sldChg>
      <pc:sldChg chg="modSp mod">
        <pc:chgData name="Dermot" userId="a37ffe203f9b4a0a" providerId="LiveId" clId="{080AB5C4-BC17-405E-B987-7C795F10590B}" dt="2021-12-02T17:49:22.032" v="952" actId="20577"/>
        <pc:sldMkLst>
          <pc:docMk/>
          <pc:sldMk cId="3865294982" sldId="311"/>
        </pc:sldMkLst>
        <pc:spChg chg="mod">
          <ac:chgData name="Dermot" userId="a37ffe203f9b4a0a" providerId="LiveId" clId="{080AB5C4-BC17-405E-B987-7C795F10590B}" dt="2021-12-02T17:49:22.032" v="952" actId="20577"/>
          <ac:spMkLst>
            <pc:docMk/>
            <pc:sldMk cId="3865294982" sldId="311"/>
            <ac:spMk id="2" creationId="{00000000-0000-0000-0000-000000000000}"/>
          </ac:spMkLst>
        </pc:spChg>
        <pc:spChg chg="mod">
          <ac:chgData name="Dermot" userId="a37ffe203f9b4a0a" providerId="LiveId" clId="{080AB5C4-BC17-405E-B987-7C795F10590B}" dt="2021-12-02T17:48:50.835" v="940" actId="20577"/>
          <ac:spMkLst>
            <pc:docMk/>
            <pc:sldMk cId="3865294982" sldId="311"/>
            <ac:spMk id="102" creationId="{00000000-0000-0000-0000-000000000000}"/>
          </ac:spMkLst>
        </pc:spChg>
      </pc:sldChg>
      <pc:sldChg chg="modSp mod">
        <pc:chgData name="Dermot" userId="a37ffe203f9b4a0a" providerId="LiveId" clId="{080AB5C4-BC17-405E-B987-7C795F10590B}" dt="2021-12-02T17:49:54.338" v="953" actId="20577"/>
        <pc:sldMkLst>
          <pc:docMk/>
          <pc:sldMk cId="2110074376" sldId="312"/>
        </pc:sldMkLst>
        <pc:spChg chg="mod">
          <ac:chgData name="Dermot" userId="a37ffe203f9b4a0a" providerId="LiveId" clId="{080AB5C4-BC17-405E-B987-7C795F10590B}" dt="2021-12-02T17:49:54.338" v="953" actId="20577"/>
          <ac:spMkLst>
            <pc:docMk/>
            <pc:sldMk cId="2110074376" sldId="312"/>
            <ac:spMk id="2" creationId="{00000000-0000-0000-0000-000000000000}"/>
          </ac:spMkLst>
        </pc:spChg>
      </pc:sldChg>
      <pc:sldChg chg="modSp mod">
        <pc:chgData name="Dermot" userId="a37ffe203f9b4a0a" providerId="LiveId" clId="{080AB5C4-BC17-405E-B987-7C795F10590B}" dt="2021-12-02T15:55:48.102" v="336" actId="207"/>
        <pc:sldMkLst>
          <pc:docMk/>
          <pc:sldMk cId="4249184233" sldId="314"/>
        </pc:sldMkLst>
        <pc:spChg chg="mod">
          <ac:chgData name="Dermot" userId="a37ffe203f9b4a0a" providerId="LiveId" clId="{080AB5C4-BC17-405E-B987-7C795F10590B}" dt="2021-12-02T15:55:48.102" v="336" actId="207"/>
          <ac:spMkLst>
            <pc:docMk/>
            <pc:sldMk cId="4249184233" sldId="314"/>
            <ac:spMk id="2" creationId="{00000000-0000-0000-0000-000000000000}"/>
          </ac:spMkLst>
        </pc:spChg>
      </pc:sldChg>
      <pc:sldChg chg="modSp mod">
        <pc:chgData name="Dermot" userId="a37ffe203f9b4a0a" providerId="LiveId" clId="{080AB5C4-BC17-405E-B987-7C795F10590B}" dt="2021-12-02T17:58:16.895" v="1161" actId="207"/>
        <pc:sldMkLst>
          <pc:docMk/>
          <pc:sldMk cId="2117262890" sldId="323"/>
        </pc:sldMkLst>
        <pc:spChg chg="mod">
          <ac:chgData name="Dermot" userId="a37ffe203f9b4a0a" providerId="LiveId" clId="{080AB5C4-BC17-405E-B987-7C795F10590B}" dt="2021-12-02T17:58:16.895" v="1161" actId="207"/>
          <ac:spMkLst>
            <pc:docMk/>
            <pc:sldMk cId="2117262890" sldId="323"/>
            <ac:spMk id="2" creationId="{00000000-0000-0000-0000-000000000000}"/>
          </ac:spMkLst>
        </pc:spChg>
        <pc:spChg chg="mod">
          <ac:chgData name="Dermot" userId="a37ffe203f9b4a0a" providerId="LiveId" clId="{080AB5C4-BC17-405E-B987-7C795F10590B}" dt="2021-12-02T17:54:40.429" v="976" actId="207"/>
          <ac:spMkLst>
            <pc:docMk/>
            <pc:sldMk cId="2117262890" sldId="323"/>
            <ac:spMk id="6" creationId="{00000000-0000-0000-0000-000000000000}"/>
          </ac:spMkLst>
        </pc:spChg>
      </pc:sldChg>
      <pc:sldChg chg="modSp mod">
        <pc:chgData name="Dermot" userId="a37ffe203f9b4a0a" providerId="LiveId" clId="{080AB5C4-BC17-405E-B987-7C795F10590B}" dt="2021-12-02T15:54:44.509" v="304" actId="20577"/>
        <pc:sldMkLst>
          <pc:docMk/>
          <pc:sldMk cId="1604783803" sldId="328"/>
        </pc:sldMkLst>
        <pc:spChg chg="mod">
          <ac:chgData name="Dermot" userId="a37ffe203f9b4a0a" providerId="LiveId" clId="{080AB5C4-BC17-405E-B987-7C795F10590B}" dt="2021-12-02T15:54:44.509" v="304" actId="20577"/>
          <ac:spMkLst>
            <pc:docMk/>
            <pc:sldMk cId="1604783803" sldId="328"/>
            <ac:spMk id="6" creationId="{00000000-0000-0000-0000-000000000000}"/>
          </ac:spMkLst>
        </pc:spChg>
      </pc:sldChg>
      <pc:sldChg chg="modSp mod">
        <pc:chgData name="Dermot" userId="a37ffe203f9b4a0a" providerId="LiveId" clId="{080AB5C4-BC17-405E-B987-7C795F10590B}" dt="2021-12-02T18:02:23.865" v="1233" actId="207"/>
        <pc:sldMkLst>
          <pc:docMk/>
          <pc:sldMk cId="428361913" sldId="329"/>
        </pc:sldMkLst>
        <pc:spChg chg="mod">
          <ac:chgData name="Dermot" userId="a37ffe203f9b4a0a" providerId="LiveId" clId="{080AB5C4-BC17-405E-B987-7C795F10590B}" dt="2021-12-02T18:02:23.865" v="1233" actId="207"/>
          <ac:spMkLst>
            <pc:docMk/>
            <pc:sldMk cId="428361913" sldId="329"/>
            <ac:spMk id="6" creationId="{00000000-0000-0000-0000-000000000000}"/>
          </ac:spMkLst>
        </pc:spChg>
      </pc:sldChg>
      <pc:sldChg chg="modSp mod">
        <pc:chgData name="Dermot" userId="a37ffe203f9b4a0a" providerId="LiveId" clId="{080AB5C4-BC17-405E-B987-7C795F10590B}" dt="2021-12-02T17:58:59.390" v="1176" actId="207"/>
        <pc:sldMkLst>
          <pc:docMk/>
          <pc:sldMk cId="4013569040" sldId="330"/>
        </pc:sldMkLst>
        <pc:spChg chg="mod">
          <ac:chgData name="Dermot" userId="a37ffe203f9b4a0a" providerId="LiveId" clId="{080AB5C4-BC17-405E-B987-7C795F10590B}" dt="2021-12-02T17:58:59.390" v="1176" actId="207"/>
          <ac:spMkLst>
            <pc:docMk/>
            <pc:sldMk cId="4013569040" sldId="330"/>
            <ac:spMk id="2" creationId="{00000000-0000-0000-0000-000000000000}"/>
          </ac:spMkLst>
        </pc:spChg>
      </pc:sldChg>
      <pc:sldChg chg="modSp mod">
        <pc:chgData name="Dermot" userId="a37ffe203f9b4a0a" providerId="LiveId" clId="{080AB5C4-BC17-405E-B987-7C795F10590B}" dt="2021-12-02T15:52:22.591" v="231" actId="207"/>
        <pc:sldMkLst>
          <pc:docMk/>
          <pc:sldMk cId="2214100733" sldId="333"/>
        </pc:sldMkLst>
        <pc:spChg chg="mod">
          <ac:chgData name="Dermot" userId="a37ffe203f9b4a0a" providerId="LiveId" clId="{080AB5C4-BC17-405E-B987-7C795F10590B}" dt="2021-12-02T15:52:22.591" v="231" actId="207"/>
          <ac:spMkLst>
            <pc:docMk/>
            <pc:sldMk cId="2214100733" sldId="333"/>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31/01/2022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61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779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7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484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27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22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98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376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630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06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247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839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495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44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161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2330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7600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824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79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60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71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4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048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67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734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microsoft.com/en-us/p/instagram/9nblggh5l9x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play.google.com/store/apps/details?id=com.instagram.android&amp;hl=en_US&amp;gl=US" TargetMode="External"/><Relationship Id="rId5" Type="http://schemas.openxmlformats.org/officeDocument/2006/relationships/hyperlink" Target="https://apps.apple.com/us/app/instagram/id389801252" TargetMode="External"/><Relationship Id="rId4" Type="http://schemas.openxmlformats.org/officeDocument/2006/relationships/hyperlink" Target="https://business.instagram.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apps.apple.com/us/app/vsco/id588013838" TargetMode="External"/><Relationship Id="rId7" Type="http://schemas.openxmlformats.org/officeDocument/2006/relationships/hyperlink" Target="https://apps.apple.com/us/app/adobe-lightroom-cc/id878783582"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apps.apple.com/us/app/a-color-story/id1015059175" TargetMode="External"/><Relationship Id="rId5" Type="http://schemas.openxmlformats.org/officeDocument/2006/relationships/hyperlink" Target="https://apps.apple.com/us/app/adobe-photoshop-express/id331975235" TargetMode="External"/><Relationship Id="rId4" Type="http://schemas.openxmlformats.org/officeDocument/2006/relationships/hyperlink" Target="https://apps.apple.com/us/app/snapseed/id439438619"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business.linkedin.co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whatsapp.com/business/?lang=en"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s://play.google.com/store/apps/details?id=com.whatsapp.w4b" TargetMode="External"/><Relationship Id="rId4" Type="http://schemas.openxmlformats.org/officeDocument/2006/relationships/hyperlink" Target="https://apps.apple.com/app/whatsapp-business/id138641298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busines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27122" y="2972791"/>
            <a:ext cx="8472715" cy="775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a:solidFill>
                  <a:schemeClr val="tx1"/>
                </a:solidFill>
                <a:latin typeface="Calibri" panose="020F0502020204030204" pitchFamily="34" charset="0"/>
                <a:cs typeface="Calibri" panose="020F0502020204030204" pitchFamily="34" charset="0"/>
              </a:rPr>
              <a:t>Digital Entrepreneurship for Adult Learners</a:t>
            </a:r>
            <a:endParaRPr lang="en-GB" sz="3200" b="0">
              <a:solidFill>
                <a:schemeClr val="tx1"/>
              </a:solidFill>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42470"/>
            <a:ext cx="2685293" cy="1336551"/>
          </a:xfrm>
          <a:prstGeom prst="rect">
            <a:avLst/>
          </a:prstGeom>
        </p:spPr>
      </p:pic>
      <p:sp>
        <p:nvSpPr>
          <p:cNvPr id="4" name="Rectángulo 3"/>
          <p:cNvSpPr/>
          <p:nvPr/>
        </p:nvSpPr>
        <p:spPr>
          <a:xfrm>
            <a:off x="119268" y="3747870"/>
            <a:ext cx="8380569" cy="553998"/>
          </a:xfrm>
          <a:prstGeom prst="rect">
            <a:avLst/>
          </a:prstGeom>
        </p:spPr>
        <p:txBody>
          <a:bodyPr wrap="square">
            <a:spAutoFit/>
          </a:bodyPr>
          <a:lstStyle/>
          <a:p>
            <a:r>
              <a:rPr lang="es-ES" sz="1600" b="1" dirty="0">
                <a:latin typeface="Calibri" panose="020F0502020204030204" pitchFamily="34" charset="0"/>
                <a:cs typeface="Calibri" panose="020F0502020204030204" pitchFamily="34" charset="0"/>
              </a:rPr>
              <a:t>Training module </a:t>
            </a:r>
            <a:r>
              <a:rPr lang="es-ES" sz="1600" b="1" dirty="0" err="1">
                <a:latin typeface="Calibri" panose="020F0502020204030204" pitchFamily="34" charset="0"/>
                <a:cs typeface="Calibri" panose="020F0502020204030204" pitchFamily="34" charset="0"/>
              </a:rPr>
              <a:t>title</a:t>
            </a:r>
            <a:r>
              <a:rPr lang="es-ES" sz="1600" dirty="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Digital Communication </a:t>
            </a:r>
            <a:r>
              <a:rPr lang="en-GB">
                <a:latin typeface="Calibri" panose="020F0502020204030204" pitchFamily="34" charset="0"/>
                <a:cs typeface="Calibri" panose="020F0502020204030204" pitchFamily="34" charset="0"/>
              </a:rPr>
              <a:t>- </a:t>
            </a:r>
            <a:r>
              <a:rPr lang="en-GB" smtClean="0">
                <a:solidFill>
                  <a:schemeClr val="tx1"/>
                </a:solidFill>
                <a:latin typeface="Calibri" panose="020F0502020204030204" pitchFamily="34" charset="0"/>
                <a:cs typeface="Calibri" panose="020F0502020204030204" pitchFamily="34" charset="0"/>
              </a:rPr>
              <a:t>How </a:t>
            </a:r>
            <a:r>
              <a:rPr lang="en-GB" dirty="0">
                <a:solidFill>
                  <a:schemeClr val="tx1"/>
                </a:solidFill>
                <a:latin typeface="Calibri" panose="020F0502020204030204" pitchFamily="34" charset="0"/>
                <a:cs typeface="Calibri" panose="020F0502020204030204" pitchFamily="34" charset="0"/>
              </a:rPr>
              <a:t>to use Digital Communication to boost your business.</a:t>
            </a:r>
            <a:endParaRPr lang="es-ES" dirty="0">
              <a:solidFill>
                <a:schemeClr val="tx1"/>
              </a:solidFill>
              <a:latin typeface="Calibri" panose="020F0502020204030204" pitchFamily="34" charset="0"/>
              <a:cs typeface="Calibri" panose="020F0502020204030204" pitchFamily="34" charset="0"/>
            </a:endParaRPr>
          </a:p>
          <a:p>
            <a:r>
              <a:rPr lang="es-ES" b="1" dirty="0">
                <a:latin typeface="Calibri" panose="020F0502020204030204" pitchFamily="34" charset="0"/>
                <a:cs typeface="Calibri" panose="020F0502020204030204" pitchFamily="34" charset="0"/>
              </a:rPr>
              <a:t> </a:t>
            </a:r>
            <a:r>
              <a:rPr lang="es-ES" b="1" dirty="0" err="1">
                <a:latin typeface="Calibri" panose="020F0502020204030204" pitchFamily="34" charset="0"/>
                <a:cs typeface="Calibri" panose="020F0502020204030204" pitchFamily="34" charset="0"/>
              </a:rPr>
              <a:t>By</a:t>
            </a:r>
            <a:r>
              <a:rPr lang="es-ES" dirty="0">
                <a:latin typeface="Calibri" panose="020F0502020204030204" pitchFamily="34" charset="0"/>
                <a:cs typeface="Calibri" panose="020F0502020204030204" pitchFamily="34" charset="0"/>
              </a:rPr>
              <a:t> Internet Web </a:t>
            </a:r>
            <a:r>
              <a:rPr lang="es-ES" dirty="0" err="1">
                <a:latin typeface="Calibri" panose="020F0502020204030204" pitchFamily="34" charset="0"/>
                <a:cs typeface="Calibri" panose="020F0502020204030204" pitchFamily="34" charset="0"/>
              </a:rPr>
              <a:t>Solutions</a:t>
            </a:r>
            <a:r>
              <a:rPr lang="es-ES"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3" name="Rectángulo 2"/>
          <p:cNvSpPr/>
          <p:nvPr/>
        </p:nvSpPr>
        <p:spPr>
          <a:xfrm>
            <a:off x="2478808" y="1320037"/>
            <a:ext cx="3292889" cy="307777"/>
          </a:xfrm>
          <a:prstGeom prst="rect">
            <a:avLst/>
          </a:prstGeom>
        </p:spPr>
        <p:txBody>
          <a:bodyPr wrap="none">
            <a:spAutoFit/>
          </a:bodyPr>
          <a:lstStyle/>
          <a:p>
            <a:r>
              <a:rPr lang="en-GB" b="1"/>
              <a:t>Fill in the appropriate page sections</a:t>
            </a:r>
            <a:r>
              <a:rPr lang="en-GB"/>
              <a:t>.</a:t>
            </a:r>
          </a:p>
        </p:txBody>
      </p:sp>
      <p:sp>
        <p:nvSpPr>
          <p:cNvPr id="4" name="Rectángulo 3"/>
          <p:cNvSpPr/>
          <p:nvPr/>
        </p:nvSpPr>
        <p:spPr>
          <a:xfrm>
            <a:off x="134066" y="1732548"/>
            <a:ext cx="8047408" cy="2246769"/>
          </a:xfrm>
          <a:prstGeom prst="rect">
            <a:avLst/>
          </a:prstGeom>
        </p:spPr>
        <p:txBody>
          <a:bodyPr wrap="square">
            <a:spAutoFit/>
          </a:bodyPr>
          <a:lstStyle/>
          <a:p>
            <a:pPr>
              <a:buFont typeface="Arial" panose="020B0604020202020204" pitchFamily="34" charset="0"/>
              <a:buChar char="•"/>
            </a:pPr>
            <a:r>
              <a:rPr lang="en-GB" b="1" dirty="0">
                <a:solidFill>
                  <a:srgbClr val="0E101A"/>
                </a:solidFill>
                <a:latin typeface="Calibri" panose="020F0502020204030204" pitchFamily="34" charset="0"/>
                <a:cs typeface="Calibri" panose="020F0502020204030204" pitchFamily="34" charset="0"/>
              </a:rPr>
              <a:t>Home: </a:t>
            </a:r>
            <a:r>
              <a:rPr lang="en-GB">
                <a:solidFill>
                  <a:srgbClr val="0E101A"/>
                </a:solidFill>
                <a:latin typeface="Calibri" panose="020F0502020204030204" pitchFamily="34" charset="0"/>
                <a:cs typeface="Calibri" panose="020F0502020204030204" pitchFamily="34" charset="0"/>
              </a:rPr>
              <a:t> </a:t>
            </a:r>
            <a:r>
              <a:rPr lang="en-GB" smtClean="0">
                <a:solidFill>
                  <a:srgbClr val="0E101A"/>
                </a:solidFill>
                <a:latin typeface="Calibri" panose="020F0502020204030204" pitchFamily="34" charset="0"/>
                <a:cs typeface="Calibri" panose="020F0502020204030204" pitchFamily="34" charset="0"/>
              </a:rPr>
              <a:t>This</a:t>
            </a:r>
            <a:r>
              <a:rPr lang="en-GB" smtClean="0">
                <a:solidFill>
                  <a:srgbClr val="FF0000"/>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is </a:t>
            </a:r>
            <a:r>
              <a:rPr lang="en-GB">
                <a:solidFill>
                  <a:srgbClr val="0E101A"/>
                </a:solidFill>
                <a:latin typeface="Calibri" panose="020F0502020204030204" pitchFamily="34" charset="0"/>
                <a:cs typeface="Calibri" panose="020F0502020204030204" pitchFamily="34" charset="0"/>
              </a:rPr>
              <a:t>also</a:t>
            </a:r>
            <a:r>
              <a:rPr lang="en-GB">
                <a:solidFill>
                  <a:srgbClr val="FF0000"/>
                </a:solidFill>
                <a:latin typeface="Calibri" panose="020F0502020204030204" pitchFamily="34" charset="0"/>
                <a:cs typeface="Calibri" panose="020F0502020204030204" pitchFamily="34" charset="0"/>
              </a:rPr>
              <a:t> </a:t>
            </a:r>
            <a:r>
              <a:rPr lang="en-GB" smtClean="0">
                <a:solidFill>
                  <a:srgbClr val="0E101A"/>
                </a:solidFill>
                <a:latin typeface="Calibri" panose="020F0502020204030204" pitchFamily="34" charset="0"/>
                <a:cs typeface="Calibri" panose="020F0502020204030204" pitchFamily="34" charset="0"/>
              </a:rPr>
              <a:t>the </a:t>
            </a:r>
            <a:r>
              <a:rPr lang="en-GB" dirty="0">
                <a:solidFill>
                  <a:srgbClr val="0E101A"/>
                </a:solidFill>
                <a:latin typeface="Calibri" panose="020F0502020204030204" pitchFamily="34" charset="0"/>
                <a:cs typeface="Calibri" panose="020F0502020204030204" pitchFamily="34" charset="0"/>
              </a:rPr>
              <a:t>first page users see when they visit your page.</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a:solidFill>
                  <a:srgbClr val="0E101A"/>
                </a:solidFill>
                <a:latin typeface="Calibri" panose="020F0502020204030204" pitchFamily="34" charset="0"/>
                <a:cs typeface="Calibri" panose="020F0502020204030204" pitchFamily="34" charset="0"/>
              </a:rPr>
              <a:t>About: </a:t>
            </a:r>
            <a:r>
              <a:rPr lang="en-GB">
                <a:solidFill>
                  <a:srgbClr val="0E101A"/>
                </a:solidFill>
                <a:latin typeface="Calibri" panose="020F0502020204030204" pitchFamily="34" charset="0"/>
                <a:cs typeface="Calibri" panose="020F0502020204030204" pitchFamily="34" charset="0"/>
              </a:rPr>
              <a:t> </a:t>
            </a:r>
            <a:r>
              <a:rPr lang="en-GB" smtClean="0">
                <a:solidFill>
                  <a:srgbClr val="0E101A"/>
                </a:solidFill>
                <a:latin typeface="Calibri" panose="020F0502020204030204" pitchFamily="34" charset="0"/>
                <a:cs typeface="Calibri" panose="020F0502020204030204" pitchFamily="34" charset="0"/>
              </a:rPr>
              <a:t>This</a:t>
            </a:r>
            <a:r>
              <a:rPr lang="en-GB" smtClean="0">
                <a:solidFill>
                  <a:srgbClr val="FF0000"/>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should be filled out with your address, business details, contact information, hours and website URL. </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a:solidFill>
                  <a:srgbClr val="0E101A"/>
                </a:solidFill>
                <a:latin typeface="Calibri" panose="020F0502020204030204" pitchFamily="34" charset="0"/>
                <a:cs typeface="Calibri" panose="020F0502020204030204" pitchFamily="34" charset="0"/>
              </a:rPr>
              <a:t>Community: </a:t>
            </a:r>
            <a:r>
              <a:rPr lang="en-GB" dirty="0">
                <a:solidFill>
                  <a:srgbClr val="0E101A"/>
                </a:solidFill>
                <a:latin typeface="Calibri" panose="020F0502020204030204" pitchFamily="34" charset="0"/>
                <a:cs typeface="Calibri" panose="020F0502020204030204" pitchFamily="34" charset="0"/>
              </a:rPr>
              <a:t>The Community page is where posts, photos and videos from customers show up. </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dirty="0">
                <a:solidFill>
                  <a:srgbClr val="0E101A"/>
                </a:solidFill>
                <a:latin typeface="Calibri" panose="020F0502020204030204" pitchFamily="34" charset="0"/>
                <a:cs typeface="Calibri" panose="020F0502020204030204" pitchFamily="34" charset="0"/>
              </a:rPr>
              <a:t>Events: </a:t>
            </a:r>
            <a:r>
              <a:rPr lang="en-GB" dirty="0">
                <a:solidFill>
                  <a:srgbClr val="0E101A"/>
                </a:solidFill>
                <a:latin typeface="Calibri" panose="020F0502020204030204" pitchFamily="34" charset="0"/>
                <a:cs typeface="Calibri" panose="020F0502020204030204" pitchFamily="34" charset="0"/>
              </a:rPr>
              <a:t>You can create event pages and promote upcoming events in this section. Once you create an event on Facebook, you can invite people and share specific information about it all in one place.</a:t>
            </a:r>
          </a:p>
          <a:p>
            <a:pPr>
              <a:buFont typeface="Arial" panose="020B0604020202020204" pitchFamily="34" charset="0"/>
              <a:buChar char="•"/>
            </a:pPr>
            <a:endParaRPr lang="en-GB" dirty="0">
              <a:solidFill>
                <a:srgbClr val="0E10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7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40940" y="1716561"/>
            <a:ext cx="8679925" cy="2677656"/>
          </a:xfrm>
          <a:prstGeom prst="rect">
            <a:avLst/>
          </a:prstGeom>
        </p:spPr>
        <p:txBody>
          <a:bodyPr wrap="square">
            <a:spAutoFit/>
          </a:bodyPr>
          <a:lstStyle/>
          <a:p>
            <a:pPr>
              <a:buFont typeface="Arial" panose="020B0604020202020204" pitchFamily="34" charset="0"/>
              <a:buChar char="•"/>
            </a:pPr>
            <a:r>
              <a:rPr lang="en-GB" b="1">
                <a:solidFill>
                  <a:srgbClr val="0E101A"/>
                </a:solidFill>
                <a:latin typeface="Calibri" panose="020F0502020204030204" pitchFamily="34" charset="0"/>
                <a:cs typeface="Calibri" panose="020F0502020204030204" pitchFamily="34" charset="0"/>
              </a:rPr>
              <a:t>Info and Ads: </a:t>
            </a:r>
            <a:r>
              <a:rPr lang="en-GB">
                <a:solidFill>
                  <a:srgbClr val="0E101A"/>
                </a:solidFill>
                <a:latin typeface="Calibri" panose="020F0502020204030204" pitchFamily="34" charset="0"/>
                <a:cs typeface="Calibri" panose="020F0502020204030204" pitchFamily="34" charset="0"/>
              </a:rPr>
              <a:t>This section is designed to add transparency to your page. It shows your followers any Facebook ads you're currently running.</a:t>
            </a:r>
          </a:p>
          <a:p>
            <a:pPr>
              <a:buFont typeface="Arial" panose="020B0604020202020204" pitchFamily="34" charset="0"/>
              <a:buChar char="•"/>
            </a:pPr>
            <a:endParaRPr lang="en-GB">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a:solidFill>
                  <a:srgbClr val="0E101A"/>
                </a:solidFill>
                <a:latin typeface="Calibri" panose="020F0502020204030204" pitchFamily="34" charset="0"/>
                <a:cs typeface="Calibri" panose="020F0502020204030204" pitchFamily="34" charset="0"/>
              </a:rPr>
              <a:t>Offers: </a:t>
            </a:r>
            <a:r>
              <a:rPr lang="en-GB">
                <a:solidFill>
                  <a:srgbClr val="0E101A"/>
                </a:solidFill>
                <a:latin typeface="Calibri" panose="020F0502020204030204" pitchFamily="34" charset="0"/>
                <a:cs typeface="Calibri" panose="020F0502020204030204" pitchFamily="34" charset="0"/>
              </a:rPr>
              <a:t>You can post discounts or deals from this section.</a:t>
            </a:r>
          </a:p>
          <a:p>
            <a:pPr>
              <a:buFont typeface="Arial" panose="020B0604020202020204" pitchFamily="34" charset="0"/>
              <a:buChar char="•"/>
            </a:pPr>
            <a:endParaRPr lang="en-GB">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a:solidFill>
                  <a:srgbClr val="0E101A"/>
                </a:solidFill>
                <a:latin typeface="Calibri" panose="020F0502020204030204" pitchFamily="34" charset="0"/>
                <a:cs typeface="Calibri" panose="020F0502020204030204" pitchFamily="34" charset="0"/>
              </a:rPr>
              <a:t>Posts: </a:t>
            </a:r>
            <a:r>
              <a:rPr lang="en-GB">
                <a:solidFill>
                  <a:srgbClr val="0E101A"/>
                </a:solidFill>
                <a:latin typeface="Calibri" panose="020F0502020204030204" pitchFamily="34" charset="0"/>
                <a:cs typeface="Calibri" panose="020F0502020204030204" pitchFamily="34" charset="0"/>
              </a:rPr>
              <a:t>This section shows all of your posts, including timeline photos and updates.</a:t>
            </a:r>
          </a:p>
          <a:p>
            <a:pPr>
              <a:buFont typeface="Arial" panose="020B0604020202020204" pitchFamily="34" charset="0"/>
              <a:buChar char="•"/>
            </a:pPr>
            <a:endParaRPr lang="en-GB">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a:solidFill>
                  <a:srgbClr val="0E101A"/>
                </a:solidFill>
                <a:latin typeface="Calibri" panose="020F0502020204030204" pitchFamily="34" charset="0"/>
                <a:cs typeface="Calibri" panose="020F0502020204030204" pitchFamily="34" charset="0"/>
              </a:rPr>
              <a:t>Reviews: </a:t>
            </a:r>
            <a:r>
              <a:rPr lang="en-GB">
                <a:solidFill>
                  <a:srgbClr val="0E101A"/>
                </a:solidFill>
                <a:latin typeface="Calibri" panose="020F0502020204030204" pitchFamily="34" charset="0"/>
                <a:cs typeface="Calibri" panose="020F0502020204030204" pitchFamily="34" charset="0"/>
              </a:rPr>
              <a:t>Customers can write a review and indicate if they would recommend your business. </a:t>
            </a:r>
          </a:p>
          <a:p>
            <a:pPr>
              <a:buFont typeface="Arial" panose="020B0604020202020204" pitchFamily="34" charset="0"/>
              <a:buChar char="•"/>
            </a:pPr>
            <a:endParaRPr lang="en-GB">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a:solidFill>
                  <a:srgbClr val="0E101A"/>
                </a:solidFill>
                <a:latin typeface="Calibri" panose="020F0502020204030204" pitchFamily="34" charset="0"/>
                <a:cs typeface="Calibri" panose="020F0502020204030204" pitchFamily="34" charset="0"/>
              </a:rPr>
              <a:t>Services: </a:t>
            </a:r>
            <a:r>
              <a:rPr lang="en-GB">
                <a:solidFill>
                  <a:srgbClr val="0E101A"/>
                </a:solidFill>
                <a:latin typeface="Calibri" panose="020F0502020204030204" pitchFamily="34" charset="0"/>
                <a:cs typeface="Calibri" panose="020F0502020204030204" pitchFamily="34" charset="0"/>
              </a:rPr>
              <a:t>You can showcase your services on this page. You can also add information about your speciality, including a photo, a description and pricing.</a:t>
            </a:r>
          </a:p>
          <a:p>
            <a:pPr>
              <a:buFont typeface="Arial" panose="020B0604020202020204" pitchFamily="34" charset="0"/>
              <a:buChar char="•"/>
            </a:pPr>
            <a:endParaRPr lang="en-GB">
              <a:solidFill>
                <a:srgbClr val="0E10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442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47816" y="1725718"/>
            <a:ext cx="8487420" cy="954107"/>
          </a:xfrm>
          <a:prstGeom prst="rect">
            <a:avLst/>
          </a:prstGeom>
        </p:spPr>
        <p:txBody>
          <a:bodyPr wrap="square">
            <a:spAutoFit/>
          </a:bodyPr>
          <a:lstStyle/>
          <a:p>
            <a:pPr>
              <a:buFont typeface="Arial" panose="020B0604020202020204" pitchFamily="34" charset="0"/>
              <a:buChar char="•"/>
            </a:pPr>
            <a:r>
              <a:rPr lang="en-GB" b="1">
                <a:solidFill>
                  <a:srgbClr val="0E101A"/>
                </a:solidFill>
                <a:latin typeface="Calibri" panose="020F0502020204030204" pitchFamily="34" charset="0"/>
                <a:cs typeface="Calibri" panose="020F0502020204030204" pitchFamily="34" charset="0"/>
              </a:rPr>
              <a:t>Photos: </a:t>
            </a:r>
            <a:r>
              <a:rPr lang="en-GB">
                <a:solidFill>
                  <a:srgbClr val="0E101A"/>
                </a:solidFill>
                <a:latin typeface="Calibri" panose="020F0502020204030204" pitchFamily="34" charset="0"/>
                <a:cs typeface="Calibri" panose="020F0502020204030204" pitchFamily="34" charset="0"/>
              </a:rPr>
              <a:t>The Photos tab features the images you've posted on your timeline.</a:t>
            </a:r>
          </a:p>
          <a:p>
            <a:pPr>
              <a:buFont typeface="Arial" panose="020B0604020202020204" pitchFamily="34" charset="0"/>
              <a:buChar char="•"/>
            </a:pPr>
            <a:endParaRPr lang="en-GB">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b="1">
                <a:solidFill>
                  <a:srgbClr val="0E101A"/>
                </a:solidFill>
                <a:latin typeface="Calibri" panose="020F0502020204030204" pitchFamily="34" charset="0"/>
                <a:cs typeface="Calibri" panose="020F0502020204030204" pitchFamily="34" charset="0"/>
              </a:rPr>
              <a:t>Shop: </a:t>
            </a:r>
            <a:r>
              <a:rPr lang="en-GB">
                <a:solidFill>
                  <a:srgbClr val="0E101A"/>
                </a:solidFill>
                <a:latin typeface="Calibri" panose="020F0502020204030204" pitchFamily="34" charset="0"/>
                <a:cs typeface="Calibri" panose="020F0502020204030204" pitchFamily="34" charset="0"/>
              </a:rPr>
              <a:t>You can add your inventory on this page, and users can buy your products directly from Facebook. Sales are sent to your bank account.</a:t>
            </a:r>
          </a:p>
        </p:txBody>
      </p:sp>
    </p:spTree>
    <p:extLst>
      <p:ext uri="{BB962C8B-B14F-4D97-AF65-F5344CB8AC3E}">
        <p14:creationId xmlns:p14="http://schemas.microsoft.com/office/powerpoint/2010/main" val="223185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5390753" y="2043044"/>
            <a:ext cx="2838846" cy="2514951"/>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34066" y="1370489"/>
            <a:ext cx="8040532" cy="1600438"/>
          </a:xfrm>
          <a:prstGeom prst="rect">
            <a:avLst/>
          </a:prstGeom>
        </p:spPr>
        <p:txBody>
          <a:bodyPr wrap="square">
            <a:spAutoFit/>
          </a:bodyPr>
          <a:lstStyle/>
          <a:p>
            <a:pPr marL="285750" indent="-285750">
              <a:buFont typeface="Arial" panose="020B0604020202020204" pitchFamily="34" charset="0"/>
              <a:buChar char="•"/>
            </a:pPr>
            <a:r>
              <a:rPr lang="en-GB" b="1">
                <a:solidFill>
                  <a:srgbClr val="004C52"/>
                </a:solidFill>
                <a:latin typeface="Calibri" panose="020F0502020204030204" pitchFamily="34" charset="0"/>
                <a:cs typeface="Calibri" panose="020F0502020204030204" pitchFamily="34" charset="0"/>
                <a:hlinkClick r:id="rId4"/>
              </a:rPr>
              <a:t>Instagram for business:</a:t>
            </a:r>
            <a:endParaRPr lang="en-GB" b="1">
              <a:solidFill>
                <a:srgbClr val="004C52"/>
              </a:solidFill>
              <a:latin typeface="Calibri" panose="020F0502020204030204" pitchFamily="34" charset="0"/>
              <a:cs typeface="Calibri" panose="020F0502020204030204" pitchFamily="34" charset="0"/>
            </a:endParaRPr>
          </a:p>
          <a:p>
            <a:r>
              <a:rPr lang="en-GB">
                <a:latin typeface="Calibri" panose="020F0502020204030204" pitchFamily="34" charset="0"/>
                <a:cs typeface="Calibri" panose="020F0502020204030204" pitchFamily="34" charset="0"/>
              </a:rPr>
              <a:t>Instagram is one of the most popular social media platforms, with nearly 112.5 million users in 2020. From gathering insights to selling products, Instagram keeps rolling out tools to help business owners succeed on the photo-sharing social media platform.</a:t>
            </a:r>
          </a:p>
          <a:p>
            <a:endParaRPr lang="en-GB">
              <a:latin typeface="Calibri" panose="020F0502020204030204" pitchFamily="34" charset="0"/>
              <a:cs typeface="Calibri" panose="020F0502020204030204" pitchFamily="34" charset="0"/>
            </a:endParaRPr>
          </a:p>
          <a:p>
            <a:r>
              <a:rPr lang="en-GB">
                <a:latin typeface="Calibri" panose="020F0502020204030204" pitchFamily="34" charset="0"/>
                <a:cs typeface="Calibri" panose="020F0502020204030204" pitchFamily="34" charset="0"/>
              </a:rPr>
              <a:t> </a:t>
            </a:r>
          </a:p>
          <a:p>
            <a:endParaRPr lang="en-GB">
              <a:latin typeface="Calibri" panose="020F0502020204030204" pitchFamily="34" charset="0"/>
              <a:cs typeface="Calibri" panose="020F0502020204030204" pitchFamily="34" charset="0"/>
            </a:endParaRPr>
          </a:p>
        </p:txBody>
      </p:sp>
      <p:sp>
        <p:nvSpPr>
          <p:cNvPr id="3" name="Rectángulo 2"/>
          <p:cNvSpPr/>
          <p:nvPr/>
        </p:nvSpPr>
        <p:spPr>
          <a:xfrm>
            <a:off x="134065" y="2516332"/>
            <a:ext cx="5854224" cy="2031325"/>
          </a:xfrm>
          <a:prstGeom prst="rect">
            <a:avLst/>
          </a:prstGeom>
        </p:spPr>
        <p:txBody>
          <a:bodyPr wrap="square">
            <a:spAutoFit/>
          </a:bodyPr>
          <a:lstStyle/>
          <a:p>
            <a:r>
              <a:rPr lang="en-GB" b="1">
                <a:latin typeface="Calibri" panose="020F0502020204030204" pitchFamily="34" charset="0"/>
                <a:cs typeface="Calibri" panose="020F0502020204030204" pitchFamily="34" charset="0"/>
              </a:rPr>
              <a:t>How to create an Instagram business profile</a:t>
            </a:r>
          </a:p>
          <a:p>
            <a:endParaRPr lang="en-GB" b="1">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GB">
                <a:latin typeface="Calibri" panose="020F0502020204030204" pitchFamily="34" charset="0"/>
                <a:cs typeface="Calibri" panose="020F0502020204030204" pitchFamily="34" charset="0"/>
              </a:rPr>
              <a:t>Download the Instagram app for </a:t>
            </a:r>
            <a:r>
              <a:rPr lang="en-GB">
                <a:latin typeface="Calibri" panose="020F0502020204030204" pitchFamily="34" charset="0"/>
                <a:cs typeface="Calibri" panose="020F0502020204030204" pitchFamily="34" charset="0"/>
                <a:hlinkClick r:id="rId5"/>
              </a:rPr>
              <a:t>iOS</a:t>
            </a:r>
            <a:r>
              <a:rPr lang="en-GB">
                <a:latin typeface="Calibri" panose="020F0502020204030204" pitchFamily="34" charset="0"/>
                <a:cs typeface="Calibri" panose="020F0502020204030204" pitchFamily="34" charset="0"/>
              </a:rPr>
              <a:t>, </a:t>
            </a:r>
            <a:r>
              <a:rPr lang="en-GB">
                <a:latin typeface="Calibri" panose="020F0502020204030204" pitchFamily="34" charset="0"/>
                <a:cs typeface="Calibri" panose="020F0502020204030204" pitchFamily="34" charset="0"/>
                <a:hlinkClick r:id="rId6"/>
              </a:rPr>
              <a:t>Android</a:t>
            </a:r>
            <a:r>
              <a:rPr lang="en-GB">
                <a:latin typeface="Calibri" panose="020F0502020204030204" pitchFamily="34" charset="0"/>
                <a:cs typeface="Calibri" panose="020F0502020204030204" pitchFamily="34" charset="0"/>
              </a:rPr>
              <a:t> or </a:t>
            </a:r>
            <a:r>
              <a:rPr lang="en-GB">
                <a:latin typeface="Calibri" panose="020F0502020204030204" pitchFamily="34" charset="0"/>
                <a:cs typeface="Calibri" panose="020F0502020204030204" pitchFamily="34" charset="0"/>
                <a:hlinkClick r:id="rId7"/>
              </a:rPr>
              <a:t>Windows</a:t>
            </a:r>
            <a:r>
              <a:rPr lang="en-GB">
                <a:latin typeface="Calibri" panose="020F0502020204030204" pitchFamily="34" charset="0"/>
                <a:cs typeface="Calibri" panose="020F0502020204030204" pitchFamily="34" charset="0"/>
              </a:rPr>
              <a:t>.</a:t>
            </a:r>
          </a:p>
          <a:p>
            <a:pPr marL="285750" indent="-285750">
              <a:buFont typeface="Wingdings" panose="05000000000000000000" pitchFamily="2" charset="2"/>
              <a:buChar char="§"/>
            </a:pPr>
            <a:r>
              <a:rPr lang="en-GB">
                <a:latin typeface="Calibri" panose="020F0502020204030204" pitchFamily="34" charset="0"/>
                <a:cs typeface="Calibri" panose="020F0502020204030204" pitchFamily="34" charset="0"/>
              </a:rPr>
              <a:t>Click Sign up.</a:t>
            </a:r>
          </a:p>
          <a:p>
            <a:pPr marL="285750" indent="-285750">
              <a:buFont typeface="Wingdings" panose="05000000000000000000" pitchFamily="2" charset="2"/>
              <a:buChar char="§"/>
            </a:pPr>
            <a:r>
              <a:rPr lang="en-GB">
                <a:latin typeface="Calibri" panose="020F0502020204030204" pitchFamily="34" charset="0"/>
                <a:cs typeface="Calibri" panose="020F0502020204030204" pitchFamily="34" charset="0"/>
              </a:rPr>
              <a:t>Enter your email address. It's better to use your business email. You can also log in with Facebook for business.</a:t>
            </a:r>
          </a:p>
          <a:p>
            <a:pPr marL="285750" indent="-285750">
              <a:buFont typeface="Wingdings" panose="05000000000000000000" pitchFamily="2" charset="2"/>
              <a:buChar char="§"/>
            </a:pPr>
            <a:r>
              <a:rPr lang="en-GB">
                <a:latin typeface="Calibri" panose="020F0502020204030204" pitchFamily="34" charset="0"/>
                <a:cs typeface="Calibri" panose="020F0502020204030204" pitchFamily="34" charset="0"/>
              </a:rPr>
              <a:t>Choose a username and password.</a:t>
            </a:r>
          </a:p>
          <a:p>
            <a:r>
              <a:rPr lang="en-GB" b="1">
                <a:latin typeface="Calibri" panose="020F0502020204030204" pitchFamily="34" charset="0"/>
                <a:cs typeface="Calibri" panose="020F0502020204030204" pitchFamily="34" charset="0"/>
              </a:rPr>
              <a:t>Now you have a "personal" Instagram account that can be converted to a business profile.</a:t>
            </a:r>
            <a:endParaRPr lang="en-GB" b="1"/>
          </a:p>
        </p:txBody>
      </p:sp>
    </p:spTree>
    <p:extLst>
      <p:ext uri="{BB962C8B-B14F-4D97-AF65-F5344CB8AC3E}">
        <p14:creationId xmlns:p14="http://schemas.microsoft.com/office/powerpoint/2010/main" val="352223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5" name="Imagen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9875" y="1595046"/>
            <a:ext cx="1581519" cy="2902063"/>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47814" y="1320037"/>
            <a:ext cx="5881725" cy="307777"/>
          </a:xfrm>
          <a:prstGeom prst="rect">
            <a:avLst/>
          </a:prstGeom>
        </p:spPr>
        <p:txBody>
          <a:bodyPr wrap="square">
            <a:spAutoFit/>
          </a:bodyPr>
          <a:lstStyle/>
          <a:p>
            <a:r>
              <a:rPr lang="en-GB" b="1"/>
              <a:t>How to convert a personal Instagram profile to a business profile:</a:t>
            </a: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146" y="1595046"/>
            <a:ext cx="1404774" cy="2969181"/>
          </a:xfrm>
          <a:prstGeom prst="rect">
            <a:avLst/>
          </a:prstGeom>
        </p:spPr>
      </p:pic>
      <p:sp>
        <p:nvSpPr>
          <p:cNvPr id="3" name="Rectángulo 2"/>
          <p:cNvSpPr/>
          <p:nvPr/>
        </p:nvSpPr>
        <p:spPr>
          <a:xfrm>
            <a:off x="1656920" y="1685225"/>
            <a:ext cx="1546918" cy="646331"/>
          </a:xfrm>
          <a:prstGeom prst="rect">
            <a:avLst/>
          </a:prstGeom>
        </p:spPr>
        <p:txBody>
          <a:bodyPr wrap="square">
            <a:spAutoFit/>
          </a:bodyPr>
          <a:lstStyle/>
          <a:p>
            <a:r>
              <a:rPr lang="en-GB" sz="1200">
                <a:solidFill>
                  <a:srgbClr val="0070C0"/>
                </a:solidFill>
                <a:latin typeface="Calibri" panose="020F0502020204030204" pitchFamily="34" charset="0"/>
                <a:cs typeface="Calibri" panose="020F0502020204030204" pitchFamily="34" charset="0"/>
              </a:rPr>
              <a:t>1. Press the three bars in the upper right-hand corner</a:t>
            </a:r>
            <a:endParaRPr lang="en-GB" sz="1200">
              <a:solidFill>
                <a:srgbClr val="0070C0"/>
              </a:solidFill>
              <a:effectLst/>
              <a:latin typeface="Calibri" panose="020F0502020204030204" pitchFamily="34" charset="0"/>
              <a:cs typeface="Calibri" panose="020F0502020204030204" pitchFamily="34" charset="0"/>
            </a:endParaRPr>
          </a:p>
        </p:txBody>
      </p:sp>
      <p:sp>
        <p:nvSpPr>
          <p:cNvPr id="4" name="Rectángulo 3"/>
          <p:cNvSpPr/>
          <p:nvPr/>
        </p:nvSpPr>
        <p:spPr>
          <a:xfrm>
            <a:off x="1457540" y="1684421"/>
            <a:ext cx="151254" cy="218402"/>
          </a:xfrm>
          <a:prstGeom prst="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ángulo 6"/>
          <p:cNvSpPr/>
          <p:nvPr/>
        </p:nvSpPr>
        <p:spPr>
          <a:xfrm>
            <a:off x="3671163" y="2769078"/>
            <a:ext cx="1202573" cy="276999"/>
          </a:xfrm>
          <a:prstGeom prst="rect">
            <a:avLst/>
          </a:prstGeom>
        </p:spPr>
        <p:txBody>
          <a:bodyPr wrap="none">
            <a:spAutoFit/>
          </a:bodyPr>
          <a:lstStyle/>
          <a:p>
            <a:r>
              <a:rPr lang="es-ES" sz="1200">
                <a:solidFill>
                  <a:srgbClr val="0E101A"/>
                </a:solidFill>
                <a:effectLst/>
                <a:latin typeface="Calibri" panose="020F0502020204030204" pitchFamily="34" charset="0"/>
                <a:cs typeface="Calibri" panose="020F0502020204030204" pitchFamily="34" charset="0"/>
              </a:rPr>
              <a:t>2. </a:t>
            </a:r>
            <a:r>
              <a:rPr lang="es-ES" sz="1200">
                <a:solidFill>
                  <a:srgbClr val="0070C0"/>
                </a:solidFill>
                <a:effectLst/>
                <a:latin typeface="Calibri" panose="020F0502020204030204" pitchFamily="34" charset="0"/>
                <a:cs typeface="Calibri" panose="020F0502020204030204" pitchFamily="34" charset="0"/>
              </a:rPr>
              <a:t>Press Settings</a:t>
            </a:r>
            <a:endParaRPr lang="en-GB" sz="1200">
              <a:solidFill>
                <a:srgbClr val="0070C0"/>
              </a:solidFill>
              <a:effectLst/>
              <a:latin typeface="Calibri" panose="020F0502020204030204" pitchFamily="34" charset="0"/>
              <a:cs typeface="Calibri" panose="020F0502020204030204" pitchFamily="34" charset="0"/>
            </a:endParaRPr>
          </a:p>
        </p:txBody>
      </p:sp>
      <p:pic>
        <p:nvPicPr>
          <p:cNvPr id="14" name="Imagen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52287" y="1595046"/>
            <a:ext cx="1530759" cy="3089434"/>
          </a:xfrm>
          <a:prstGeom prst="rect">
            <a:avLst/>
          </a:prstGeom>
        </p:spPr>
      </p:pic>
      <p:sp>
        <p:nvSpPr>
          <p:cNvPr id="10" name="Rectángulo redondeado 9"/>
          <p:cNvSpPr/>
          <p:nvPr/>
        </p:nvSpPr>
        <p:spPr>
          <a:xfrm>
            <a:off x="6133054" y="3195320"/>
            <a:ext cx="515640" cy="178755"/>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p:cNvSpPr/>
          <p:nvPr/>
        </p:nvSpPr>
        <p:spPr>
          <a:xfrm>
            <a:off x="6785327" y="3146199"/>
            <a:ext cx="1443944" cy="276999"/>
          </a:xfrm>
          <a:prstGeom prst="rect">
            <a:avLst/>
          </a:prstGeom>
        </p:spPr>
        <p:txBody>
          <a:bodyPr wrap="square">
            <a:spAutoFit/>
          </a:bodyPr>
          <a:lstStyle/>
          <a:p>
            <a:r>
              <a:rPr lang="en-GB" sz="1200">
                <a:solidFill>
                  <a:srgbClr val="0070C0"/>
                </a:solidFill>
                <a:latin typeface="Calibri" panose="020F0502020204030204" pitchFamily="34" charset="0"/>
                <a:cs typeface="Calibri" panose="020F0502020204030204" pitchFamily="34" charset="0"/>
              </a:rPr>
              <a:t>3. Press Account</a:t>
            </a:r>
            <a:endParaRPr lang="en-GB" sz="1200">
              <a:solidFill>
                <a:srgbClr val="0070C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525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4" name="Imagen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1990" y="1320037"/>
            <a:ext cx="1573294" cy="3308993"/>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935" y="1320037"/>
            <a:ext cx="1555240" cy="3272589"/>
          </a:xfrm>
          <a:prstGeom prst="rect">
            <a:avLst/>
          </a:prstGeom>
        </p:spPr>
      </p:pic>
      <p:sp>
        <p:nvSpPr>
          <p:cNvPr id="2" name="Rectángulo redondeado 1"/>
          <p:cNvSpPr/>
          <p:nvPr/>
        </p:nvSpPr>
        <p:spPr>
          <a:xfrm>
            <a:off x="275008" y="3595723"/>
            <a:ext cx="893774" cy="171880"/>
          </a:xfrm>
          <a:prstGeom prst="roundRect">
            <a:avLst/>
          </a:prstGeom>
          <a:noFill/>
          <a:ln>
            <a:solidFill>
              <a:srgbClr val="2AB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ángulo 2"/>
          <p:cNvSpPr/>
          <p:nvPr/>
        </p:nvSpPr>
        <p:spPr>
          <a:xfrm>
            <a:off x="252935" y="3767603"/>
            <a:ext cx="1531719" cy="461665"/>
          </a:xfrm>
          <a:prstGeom prst="rect">
            <a:avLst/>
          </a:prstGeom>
        </p:spPr>
        <p:txBody>
          <a:bodyPr wrap="square">
            <a:spAutoFit/>
          </a:bodyPr>
          <a:lstStyle/>
          <a:p>
            <a:r>
              <a:rPr lang="en-GB" sz="1200">
                <a:solidFill>
                  <a:srgbClr val="0070C0"/>
                </a:solidFill>
                <a:latin typeface="Calibri" panose="020F0502020204030204" pitchFamily="34" charset="0"/>
                <a:cs typeface="Calibri" panose="020F0502020204030204" pitchFamily="34" charset="0"/>
              </a:rPr>
              <a:t>4. Switch to Professional Account</a:t>
            </a:r>
            <a:endParaRPr lang="en-GB" sz="1200">
              <a:solidFill>
                <a:srgbClr val="0070C0"/>
              </a:solidFill>
              <a:effectLst/>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9239" y="1320037"/>
            <a:ext cx="1621993" cy="3382573"/>
          </a:xfrm>
          <a:prstGeom prst="rect">
            <a:avLst/>
          </a:prstGeom>
        </p:spPr>
      </p:pic>
      <p:sp>
        <p:nvSpPr>
          <p:cNvPr id="5" name="Rectángulo redondeado 4"/>
          <p:cNvSpPr/>
          <p:nvPr/>
        </p:nvSpPr>
        <p:spPr>
          <a:xfrm>
            <a:off x="2109239" y="2956331"/>
            <a:ext cx="1621993" cy="956164"/>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ángulo 5"/>
          <p:cNvSpPr/>
          <p:nvPr/>
        </p:nvSpPr>
        <p:spPr>
          <a:xfrm>
            <a:off x="2238120" y="3998435"/>
            <a:ext cx="1364230" cy="461665"/>
          </a:xfrm>
          <a:prstGeom prst="rect">
            <a:avLst/>
          </a:prstGeom>
        </p:spPr>
        <p:txBody>
          <a:bodyPr wrap="square">
            <a:spAutoFit/>
          </a:bodyPr>
          <a:lstStyle/>
          <a:p>
            <a:r>
              <a:rPr lang="en-GB" sz="1200">
                <a:solidFill>
                  <a:srgbClr val="0070C0"/>
                </a:solidFill>
                <a:latin typeface="Calibri" panose="020F0502020204030204" pitchFamily="34" charset="0"/>
                <a:cs typeface="Calibri" panose="020F0502020204030204" pitchFamily="34" charset="0"/>
              </a:rPr>
              <a:t>5. Select Creator / Business account</a:t>
            </a:r>
            <a:endParaRPr lang="en-GB" sz="1200">
              <a:solidFill>
                <a:srgbClr val="0070C0"/>
              </a:solidFill>
              <a:effectLst/>
              <a:latin typeface="Calibri" panose="020F0502020204030204" pitchFamily="34" charset="0"/>
              <a:cs typeface="Calibri" panose="020F0502020204030204" pitchFamily="34" charset="0"/>
            </a:endParaRPr>
          </a:p>
        </p:txBody>
      </p:sp>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08234" y="1320037"/>
            <a:ext cx="1600448" cy="3344526"/>
          </a:xfrm>
          <a:prstGeom prst="rect">
            <a:avLst/>
          </a:prstGeom>
        </p:spPr>
      </p:pic>
      <p:sp>
        <p:nvSpPr>
          <p:cNvPr id="8" name="Rectángulo 7"/>
          <p:cNvSpPr/>
          <p:nvPr/>
        </p:nvSpPr>
        <p:spPr>
          <a:xfrm>
            <a:off x="4082137" y="1426056"/>
            <a:ext cx="1452642" cy="276999"/>
          </a:xfrm>
          <a:prstGeom prst="rect">
            <a:avLst/>
          </a:prstGeom>
        </p:spPr>
        <p:txBody>
          <a:bodyPr wrap="none">
            <a:spAutoFit/>
          </a:bodyPr>
          <a:lstStyle/>
          <a:p>
            <a:r>
              <a:rPr lang="en-GB" sz="1200">
                <a:solidFill>
                  <a:srgbClr val="0070C0"/>
                </a:solidFill>
                <a:latin typeface="Calibri" panose="020F0502020204030204" pitchFamily="34" charset="0"/>
                <a:cs typeface="Calibri" panose="020F0502020204030204" pitchFamily="34" charset="0"/>
              </a:rPr>
              <a:t>6. Select a Category</a:t>
            </a:r>
            <a:r>
              <a:rPr lang="en-GB" sz="1200">
                <a:solidFill>
                  <a:srgbClr val="0E101A"/>
                </a:solidFill>
                <a:latin typeface="Calibri" panose="020F0502020204030204" pitchFamily="34" charset="0"/>
                <a:cs typeface="Calibri" panose="020F0502020204030204" pitchFamily="34" charset="0"/>
              </a:rPr>
              <a:t> </a:t>
            </a:r>
            <a:endParaRPr lang="en-GB" sz="1200">
              <a:solidFill>
                <a:srgbClr val="0E101A"/>
              </a:solidFill>
              <a:effectLst/>
              <a:latin typeface="Calibri" panose="020F0502020204030204" pitchFamily="34" charset="0"/>
              <a:cs typeface="Calibri" panose="020F0502020204030204" pitchFamily="34" charset="0"/>
            </a:endParaRPr>
          </a:p>
        </p:txBody>
      </p:sp>
      <p:sp>
        <p:nvSpPr>
          <p:cNvPr id="9" name="Rectángulo redondeado 8"/>
          <p:cNvSpPr/>
          <p:nvPr/>
        </p:nvSpPr>
        <p:spPr>
          <a:xfrm>
            <a:off x="4076987" y="2206935"/>
            <a:ext cx="1531695" cy="1938803"/>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p:cNvSpPr/>
          <p:nvPr/>
        </p:nvSpPr>
        <p:spPr>
          <a:xfrm>
            <a:off x="6081543" y="1426056"/>
            <a:ext cx="1393741" cy="461665"/>
          </a:xfrm>
          <a:prstGeom prst="rect">
            <a:avLst/>
          </a:prstGeom>
        </p:spPr>
        <p:txBody>
          <a:bodyPr wrap="square">
            <a:spAutoFit/>
          </a:bodyPr>
          <a:lstStyle/>
          <a:p>
            <a:r>
              <a:rPr lang="en-GB" sz="1200">
                <a:solidFill>
                  <a:srgbClr val="0070C0"/>
                </a:solidFill>
                <a:latin typeface="Calibri" panose="020F0502020204030204" pitchFamily="34" charset="0"/>
                <a:cs typeface="Calibri" panose="020F0502020204030204" pitchFamily="34" charset="0"/>
              </a:rPr>
              <a:t>7. Review your contact info</a:t>
            </a:r>
            <a:endParaRPr lang="en-GB" sz="1200">
              <a:solidFill>
                <a:srgbClr val="0070C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79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13441" y="1267361"/>
            <a:ext cx="7985530" cy="1169551"/>
          </a:xfrm>
          <a:prstGeom prst="rect">
            <a:avLst/>
          </a:prstGeom>
        </p:spPr>
        <p:txBody>
          <a:bodyPr wrap="square">
            <a:spAutoFit/>
          </a:bodyPr>
          <a:lstStyle/>
          <a:p>
            <a:r>
              <a:rPr lang="en-GB" u="sng">
                <a:solidFill>
                  <a:srgbClr val="0E101A"/>
                </a:solidFill>
                <a:latin typeface="Calibri" panose="020F0502020204030204" pitchFamily="34" charset="0"/>
                <a:cs typeface="Calibri" panose="020F0502020204030204" pitchFamily="34" charset="0"/>
              </a:rPr>
              <a:t>How to use Instagram for business.</a:t>
            </a:r>
          </a:p>
          <a:p>
            <a:endParaRPr lang="en-GB" u="sng">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solidFill>
                  <a:srgbClr val="0E101A"/>
                </a:solidFill>
                <a:latin typeface="Calibri" panose="020F0502020204030204" pitchFamily="34" charset="0"/>
                <a:cs typeface="Calibri" panose="020F0502020204030204" pitchFamily="34" charset="0"/>
              </a:rPr>
              <a:t>Add high-quality photos. Take time to take and edit photos. </a:t>
            </a:r>
          </a:p>
          <a:p>
            <a:endParaRPr lang="en-GB">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solidFill>
                  <a:srgbClr val="0E101A"/>
                </a:solidFill>
                <a:latin typeface="Calibri" panose="020F0502020204030204" pitchFamily="34" charset="0"/>
                <a:cs typeface="Calibri" panose="020F0502020204030204" pitchFamily="34" charset="0"/>
              </a:rPr>
              <a:t>You can find free editors and filters apps</a:t>
            </a:r>
            <a:r>
              <a:rPr lang="en-GB">
                <a:solidFill>
                  <a:srgbClr val="0E101A"/>
                </a:solidFill>
              </a:rPr>
              <a:t>:</a:t>
            </a:r>
            <a:endParaRPr lang="en-GB">
              <a:solidFill>
                <a:srgbClr val="0E101A"/>
              </a:solidFill>
              <a:effectLst/>
            </a:endParaRPr>
          </a:p>
        </p:txBody>
      </p:sp>
      <p:sp>
        <p:nvSpPr>
          <p:cNvPr id="3" name="Rectángulo 2"/>
          <p:cNvSpPr/>
          <p:nvPr/>
        </p:nvSpPr>
        <p:spPr>
          <a:xfrm>
            <a:off x="183501" y="2590786"/>
            <a:ext cx="2260555"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3"/>
              </a:rPr>
              <a:t>VSCO: Photo &amp; Video Editor</a:t>
            </a:r>
            <a:endParaRPr lang="en-GB" b="1">
              <a:solidFill>
                <a:srgbClr val="0E101A"/>
              </a:solidFill>
              <a:latin typeface="Calibri" panose="020F0502020204030204" pitchFamily="34" charset="0"/>
              <a:cs typeface="Calibri" panose="020F0502020204030204" pitchFamily="34" charset="0"/>
            </a:endParaRPr>
          </a:p>
        </p:txBody>
      </p:sp>
      <p:sp>
        <p:nvSpPr>
          <p:cNvPr id="4" name="Rectángulo 3"/>
          <p:cNvSpPr/>
          <p:nvPr/>
        </p:nvSpPr>
        <p:spPr>
          <a:xfrm>
            <a:off x="2358603" y="2590785"/>
            <a:ext cx="898003"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4"/>
              </a:rPr>
              <a:t>Snapseed</a:t>
            </a:r>
            <a:endParaRPr lang="en-GB" b="1">
              <a:solidFill>
                <a:srgbClr val="0E101A"/>
              </a:solidFill>
              <a:latin typeface="Calibri" panose="020F0502020204030204" pitchFamily="34" charset="0"/>
              <a:cs typeface="Calibri" panose="020F0502020204030204" pitchFamily="34" charset="0"/>
            </a:endParaRPr>
          </a:p>
        </p:txBody>
      </p:sp>
      <p:sp>
        <p:nvSpPr>
          <p:cNvPr id="5" name="Rectángulo 4"/>
          <p:cNvSpPr/>
          <p:nvPr/>
        </p:nvSpPr>
        <p:spPr>
          <a:xfrm>
            <a:off x="3167229" y="2590936"/>
            <a:ext cx="2576346"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5"/>
              </a:rPr>
              <a:t>Photoshop Express Photo Editor</a:t>
            </a:r>
            <a:endParaRPr lang="en-GB" b="1">
              <a:solidFill>
                <a:srgbClr val="0E101A"/>
              </a:solidFill>
              <a:latin typeface="Calibri" panose="020F0502020204030204" pitchFamily="34" charset="0"/>
              <a:cs typeface="Calibri" panose="020F0502020204030204" pitchFamily="34" charset="0"/>
            </a:endParaRPr>
          </a:p>
        </p:txBody>
      </p:sp>
      <p:sp>
        <p:nvSpPr>
          <p:cNvPr id="6" name="Rectángulo 5"/>
          <p:cNvSpPr/>
          <p:nvPr/>
        </p:nvSpPr>
        <p:spPr>
          <a:xfrm>
            <a:off x="1313778" y="2935529"/>
            <a:ext cx="1162498"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6"/>
              </a:rPr>
              <a:t>A Color Story</a:t>
            </a:r>
            <a:endParaRPr lang="en-GB" b="1">
              <a:solidFill>
                <a:srgbClr val="0E101A"/>
              </a:solidFill>
              <a:latin typeface="Calibri" panose="020F0502020204030204" pitchFamily="34" charset="0"/>
              <a:cs typeface="Calibri" panose="020F0502020204030204" pitchFamily="34" charset="0"/>
            </a:endParaRPr>
          </a:p>
        </p:txBody>
      </p:sp>
      <p:sp>
        <p:nvSpPr>
          <p:cNvPr id="7" name="Rectángulo 6"/>
          <p:cNvSpPr/>
          <p:nvPr/>
        </p:nvSpPr>
        <p:spPr>
          <a:xfrm>
            <a:off x="2444056" y="2945400"/>
            <a:ext cx="2507418" cy="307777"/>
          </a:xfrm>
          <a:prstGeom prst="rect">
            <a:avLst/>
          </a:prstGeom>
        </p:spPr>
        <p:txBody>
          <a:bodyPr wrap="none">
            <a:spAutoFit/>
          </a:bodyPr>
          <a:lstStyle/>
          <a:p>
            <a:r>
              <a:rPr lang="en-GB" b="1">
                <a:solidFill>
                  <a:srgbClr val="0E101A"/>
                </a:solidFill>
                <a:latin typeface="Calibri" panose="020F0502020204030204" pitchFamily="34" charset="0"/>
                <a:cs typeface="Calibri" panose="020F0502020204030204" pitchFamily="34" charset="0"/>
                <a:hlinkClick r:id="rId7"/>
              </a:rPr>
              <a:t>Adobe Lightroom: Photo Editor</a:t>
            </a:r>
            <a:endParaRPr lang="en-GB" b="1">
              <a:solidFill>
                <a:srgbClr val="0E101A"/>
              </a:solidFill>
              <a:latin typeface="Calibri" panose="020F0502020204030204" pitchFamily="34" charset="0"/>
              <a:cs typeface="Calibri" panose="020F0502020204030204" pitchFamily="34" charset="0"/>
            </a:endParaRPr>
          </a:p>
        </p:txBody>
      </p:sp>
      <p:sp>
        <p:nvSpPr>
          <p:cNvPr id="8" name="Rectángulo 7"/>
          <p:cNvSpPr/>
          <p:nvPr/>
        </p:nvSpPr>
        <p:spPr>
          <a:xfrm>
            <a:off x="113441" y="3407050"/>
            <a:ext cx="7344930" cy="523220"/>
          </a:xfrm>
          <a:prstGeom prst="rect">
            <a:avLst/>
          </a:prstGeom>
        </p:spPr>
        <p:txBody>
          <a:bodyPr wrap="square">
            <a:spAutoFit/>
          </a:bodyPr>
          <a:lstStyle/>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Create Instagram Stories. On Instagram Stories, you can post videos, photos, text, and music. You can also add stickers such as your location, user tags and hashtags.</a:t>
            </a:r>
          </a:p>
        </p:txBody>
      </p:sp>
    </p:spTree>
    <p:extLst>
      <p:ext uri="{BB962C8B-B14F-4D97-AF65-F5344CB8AC3E}">
        <p14:creationId xmlns:p14="http://schemas.microsoft.com/office/powerpoint/2010/main" val="364618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13440" y="2151935"/>
            <a:ext cx="8239913" cy="523220"/>
          </a:xfrm>
          <a:prstGeom prst="rect">
            <a:avLst/>
          </a:prstGeom>
        </p:spPr>
        <p:txBody>
          <a:bodyPr wrap="square">
            <a:spAutoFit/>
          </a:bodyPr>
          <a:lstStyle/>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Engage with your followers. Double-tap the image or tap the heart button below the post to express your liking of a photo. Comment on photos and mention them using the @ symbol to tag other users.</a:t>
            </a:r>
            <a:endParaRPr lang="en-GB" dirty="0">
              <a:solidFill>
                <a:srgbClr val="FF0000"/>
              </a:solidFill>
              <a:latin typeface="Calibri" panose="020F0502020204030204" pitchFamily="34" charset="0"/>
              <a:cs typeface="Calibri" panose="020F0502020204030204" pitchFamily="34" charset="0"/>
            </a:endParaRPr>
          </a:p>
        </p:txBody>
      </p:sp>
      <p:sp>
        <p:nvSpPr>
          <p:cNvPr id="3" name="Rectángulo 2"/>
          <p:cNvSpPr/>
          <p:nvPr/>
        </p:nvSpPr>
        <p:spPr>
          <a:xfrm>
            <a:off x="113440" y="3144319"/>
            <a:ext cx="8061160" cy="523220"/>
          </a:xfrm>
          <a:prstGeom prst="rect">
            <a:avLst/>
          </a:prstGeom>
        </p:spPr>
        <p:txBody>
          <a:bodyPr wrap="square">
            <a:spAutoFit/>
          </a:bodyPr>
          <a:lstStyle/>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Use hashtags # to help users find content on Instagram. It's a good idea to look at other brands in your industry for examples of what hashtags to use.</a:t>
            </a:r>
          </a:p>
        </p:txBody>
      </p:sp>
      <p:sp>
        <p:nvSpPr>
          <p:cNvPr id="6" name="Rectángulo 5"/>
          <p:cNvSpPr/>
          <p:nvPr/>
        </p:nvSpPr>
        <p:spPr>
          <a:xfrm>
            <a:off x="113440" y="1413271"/>
            <a:ext cx="8011723" cy="523220"/>
          </a:xfrm>
          <a:prstGeom prst="rect">
            <a:avLst/>
          </a:prstGeom>
        </p:spPr>
        <p:txBody>
          <a:bodyPr wrap="square">
            <a:spAutoFit/>
          </a:bodyPr>
          <a:lstStyle/>
          <a:p>
            <a:pPr marL="285750" indent="-285750">
              <a:buFont typeface="Arial" panose="020B0604020202020204" pitchFamily="34" charset="0"/>
              <a:buChar char="•"/>
            </a:pPr>
            <a:r>
              <a:rPr lang="en-GB" dirty="0">
                <a:solidFill>
                  <a:srgbClr val="0E101A"/>
                </a:solidFill>
                <a:latin typeface="Calibri" panose="020F0502020204030204" pitchFamily="34" charset="0"/>
                <a:cs typeface="Calibri" panose="020F0502020204030204" pitchFamily="34" charset="0"/>
              </a:rPr>
              <a:t>Stream live videos. You can give customers a live look behind the </a:t>
            </a:r>
            <a:r>
              <a:rPr lang="en-GB">
                <a:solidFill>
                  <a:srgbClr val="0E101A"/>
                </a:solidFill>
                <a:latin typeface="Calibri" panose="020F0502020204030204" pitchFamily="34" charset="0"/>
                <a:cs typeface="Calibri" panose="020F0502020204030204" pitchFamily="34" charset="0"/>
              </a:rPr>
              <a:t>scenes </a:t>
            </a:r>
            <a:r>
              <a:rPr lang="en-GB" smtClean="0">
                <a:solidFill>
                  <a:schemeClr val="tx1"/>
                </a:solidFill>
                <a:latin typeface="Calibri" panose="020F0502020204030204" pitchFamily="34" charset="0"/>
                <a:cs typeface="Calibri" panose="020F0502020204030204" pitchFamily="34" charset="0"/>
              </a:rPr>
              <a:t>at </a:t>
            </a:r>
            <a:r>
              <a:rPr lang="en-GB">
                <a:solidFill>
                  <a:schemeClr val="tx1"/>
                </a:solidFill>
                <a:latin typeface="Calibri" panose="020F0502020204030204" pitchFamily="34" charset="0"/>
                <a:cs typeface="Calibri" panose="020F0502020204030204" pitchFamily="34" charset="0"/>
              </a:rPr>
              <a:t>aspects </a:t>
            </a:r>
            <a:r>
              <a:rPr lang="en-GB" smtClean="0">
                <a:solidFill>
                  <a:schemeClr val="tx1"/>
                </a:solidFill>
                <a:latin typeface="Calibri" panose="020F0502020204030204" pitchFamily="34" charset="0"/>
                <a:cs typeface="Calibri" panose="020F0502020204030204" pitchFamily="34" charset="0"/>
              </a:rPr>
              <a:t>of </a:t>
            </a:r>
            <a:r>
              <a:rPr lang="en-GB" smtClean="0">
                <a:solidFill>
                  <a:srgbClr val="0E101A"/>
                </a:solidFill>
                <a:latin typeface="Calibri" panose="020F0502020204030204" pitchFamily="34" charset="0"/>
                <a:cs typeface="Calibri" panose="020F0502020204030204" pitchFamily="34" charset="0"/>
              </a:rPr>
              <a:t>your </a:t>
            </a:r>
            <a:r>
              <a:rPr lang="en-GB" dirty="0">
                <a:solidFill>
                  <a:srgbClr val="0E101A"/>
                </a:solidFill>
                <a:latin typeface="Calibri" panose="020F0502020204030204" pitchFamily="34" charset="0"/>
                <a:cs typeface="Calibri" panose="020F0502020204030204" pitchFamily="34" charset="0"/>
              </a:rPr>
              <a:t>business, show products or answer live questions </a:t>
            </a:r>
            <a:r>
              <a:rPr lang="en-GB">
                <a:solidFill>
                  <a:srgbClr val="0E101A"/>
                </a:solidFill>
                <a:latin typeface="Calibri" panose="020F0502020204030204" pitchFamily="34" charset="0"/>
                <a:cs typeface="Calibri" panose="020F0502020204030204" pitchFamily="34" charset="0"/>
              </a:rPr>
              <a:t>through </a:t>
            </a:r>
            <a:r>
              <a:rPr lang="en-GB" smtClean="0">
                <a:solidFill>
                  <a:srgbClr val="0E101A"/>
                </a:solidFill>
                <a:latin typeface="Calibri" panose="020F0502020204030204" pitchFamily="34" charset="0"/>
                <a:cs typeface="Calibri" panose="020F0502020204030204" pitchFamily="34" charset="0"/>
              </a:rPr>
              <a:t>comments.</a:t>
            </a:r>
            <a:endParaRPr lang="en-GB"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726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34066" y="1370489"/>
            <a:ext cx="8040532" cy="1815882"/>
          </a:xfrm>
          <a:prstGeom prst="rect">
            <a:avLst/>
          </a:prstGeom>
        </p:spPr>
        <p:txBody>
          <a:bodyPr wrap="square">
            <a:spAutoFit/>
          </a:bodyPr>
          <a:lstStyle/>
          <a:p>
            <a:pPr marL="285750" indent="-285750">
              <a:buFont typeface="Arial" panose="020B0604020202020204" pitchFamily="34" charset="0"/>
              <a:buChar char="•"/>
            </a:pPr>
            <a:r>
              <a:rPr lang="en-GB" b="1" dirty="0">
                <a:solidFill>
                  <a:srgbClr val="004C52"/>
                </a:solidFill>
                <a:latin typeface="Calibri" panose="020F0502020204030204" pitchFamily="34" charset="0"/>
                <a:cs typeface="Calibri" panose="020F0502020204030204" pitchFamily="34" charset="0"/>
                <a:hlinkClick r:id="rId3"/>
              </a:rPr>
              <a:t>LinkedIn for business:</a:t>
            </a:r>
            <a:endParaRPr lang="en-GB" b="1" dirty="0">
              <a:solidFill>
                <a:srgbClr val="004C52"/>
              </a:solidFill>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LinkedIn is the most popular social networking site when it comes to online</a:t>
            </a:r>
            <a:r>
              <a:rPr lang="en-GB" b="1" dirty="0">
                <a:latin typeface="Calibri" panose="020F0502020204030204" pitchFamily="34" charset="0"/>
                <a:cs typeface="Calibri" panose="020F0502020204030204" pitchFamily="34" charset="0"/>
              </a:rPr>
              <a:t> business networking</a:t>
            </a:r>
            <a:r>
              <a:rPr lang="en-GB" dirty="0">
                <a:latin typeface="Calibri" panose="020F0502020204030204" pitchFamily="34" charset="0"/>
                <a:cs typeface="Calibri" panose="020F0502020204030204" pitchFamily="34" charset="0"/>
              </a:rPr>
              <a:t>.</a:t>
            </a:r>
          </a:p>
          <a:p>
            <a:r>
              <a:rPr lang="en-GB" dirty="0">
                <a:latin typeface="Calibri" panose="020F0502020204030204" pitchFamily="34" charset="0"/>
                <a:cs typeface="Calibri" panose="020F0502020204030204" pitchFamily="34" charset="0"/>
              </a:rPr>
              <a:t>LinkedIn for business can help </a:t>
            </a:r>
            <a:r>
              <a:rPr lang="en-GB">
                <a:latin typeface="Calibri" panose="020F0502020204030204" pitchFamily="34" charset="0"/>
                <a:cs typeface="Calibri" panose="020F0502020204030204" pitchFamily="34" charset="0"/>
              </a:rPr>
              <a:t>your </a:t>
            </a:r>
            <a:r>
              <a:rPr lang="en-GB" smtClean="0">
                <a:latin typeface="Calibri" panose="020F0502020204030204" pitchFamily="34" charset="0"/>
                <a:cs typeface="Calibri" panose="020F0502020204030204" pitchFamily="34" charset="0"/>
              </a:rPr>
              <a:t>business</a:t>
            </a:r>
            <a:r>
              <a:rPr lang="en-GB" smtClean="0">
                <a:solidFill>
                  <a:srgbClr val="FF0000"/>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find and recruit top talent. </a:t>
            </a:r>
          </a:p>
          <a:p>
            <a:r>
              <a:rPr lang="en-GB" dirty="0">
                <a:latin typeface="Calibri" panose="020F0502020204030204" pitchFamily="34" charset="0"/>
                <a:cs typeface="Calibri" panose="020F0502020204030204" pitchFamily="34" charset="0"/>
              </a:rPr>
              <a:t>You can create and share posts that are relevant to your followers.</a:t>
            </a:r>
          </a:p>
          <a:p>
            <a:r>
              <a:rPr lang="en-GB" dirty="0">
                <a:latin typeface="Calibri" panose="020F0502020204030204" pitchFamily="34" charset="0"/>
                <a:cs typeface="Calibri" panose="020F0502020204030204" pitchFamily="34" charset="0"/>
              </a:rPr>
              <a:t>You can create showcase pages to promote your products and brands.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a:t>
            </a:r>
          </a:p>
          <a:p>
            <a:endParaRPr lang="en-GB" dirty="0">
              <a:latin typeface="Calibri" panose="020F0502020204030204" pitchFamily="34" charset="0"/>
              <a:cs typeface="Calibri" panose="020F0502020204030204" pitchFamily="34" charset="0"/>
            </a:endParaRPr>
          </a:p>
        </p:txBody>
      </p:sp>
      <p:sp>
        <p:nvSpPr>
          <p:cNvPr id="3" name="Rectángulo 2"/>
          <p:cNvSpPr/>
          <p:nvPr/>
        </p:nvSpPr>
        <p:spPr>
          <a:xfrm>
            <a:off x="134066" y="2713603"/>
            <a:ext cx="3286417" cy="523220"/>
          </a:xfrm>
          <a:prstGeom prst="rect">
            <a:avLst/>
          </a:prstGeom>
        </p:spPr>
        <p:txBody>
          <a:bodyPr wrap="square">
            <a:spAutoFit/>
          </a:bodyPr>
          <a:lstStyle/>
          <a:p>
            <a:r>
              <a:rPr lang="en-GB" b="1">
                <a:latin typeface="Calibri" panose="020F0502020204030204" pitchFamily="34" charset="0"/>
                <a:cs typeface="Calibri" panose="020F0502020204030204" pitchFamily="34" charset="0"/>
              </a:rPr>
              <a:t>How to create a business page in 3 steps</a:t>
            </a:r>
          </a:p>
          <a:p>
            <a:endParaRPr lang="en-GB" b="1">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271" y="2526205"/>
            <a:ext cx="2726540" cy="2136283"/>
          </a:xfrm>
          <a:prstGeom prst="rect">
            <a:avLst/>
          </a:prstGeom>
        </p:spPr>
      </p:pic>
      <p:sp>
        <p:nvSpPr>
          <p:cNvPr id="4" name="Rectángulo 3"/>
          <p:cNvSpPr/>
          <p:nvPr/>
        </p:nvSpPr>
        <p:spPr>
          <a:xfrm>
            <a:off x="1175054" y="3518426"/>
            <a:ext cx="3259217" cy="307777"/>
          </a:xfrm>
          <a:prstGeom prst="rect">
            <a:avLst/>
          </a:prstGeom>
        </p:spPr>
        <p:txBody>
          <a:bodyPr wrap="square">
            <a:spAutoFit/>
          </a:bodyPr>
          <a:lstStyle/>
          <a:p>
            <a:r>
              <a:rPr lang="en-GB" b="1"/>
              <a:t>First step</a:t>
            </a:r>
            <a:r>
              <a:rPr lang="en-GB"/>
              <a:t>. Select your business type.</a:t>
            </a:r>
          </a:p>
        </p:txBody>
      </p:sp>
      <p:sp>
        <p:nvSpPr>
          <p:cNvPr id="5" name="Rectángulo redondeado 4"/>
          <p:cNvSpPr/>
          <p:nvPr/>
        </p:nvSpPr>
        <p:spPr>
          <a:xfrm>
            <a:off x="4434271" y="2526205"/>
            <a:ext cx="2726540" cy="904514"/>
          </a:xfrm>
          <a:prstGeom prst="roundRect">
            <a:avLst/>
          </a:prstGeom>
          <a:noFill/>
          <a:ln>
            <a:solidFill>
              <a:srgbClr val="2AB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356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88657" y="1992650"/>
            <a:ext cx="2730235" cy="307777"/>
          </a:xfrm>
          <a:prstGeom prst="rect">
            <a:avLst/>
          </a:prstGeom>
        </p:spPr>
        <p:txBody>
          <a:bodyPr wrap="none">
            <a:spAutoFit/>
          </a:bodyPr>
          <a:lstStyle/>
          <a:p>
            <a:r>
              <a:rPr lang="en-GB" b="1">
                <a:latin typeface="Calibri" panose="020F0502020204030204" pitchFamily="34" charset="0"/>
                <a:cs typeface="Calibri" panose="020F0502020204030204" pitchFamily="34" charset="0"/>
              </a:rPr>
              <a:t>Second step. </a:t>
            </a:r>
            <a:r>
              <a:rPr lang="en-GB">
                <a:latin typeface="Calibri" panose="020F0502020204030204" pitchFamily="34" charset="0"/>
                <a:cs typeface="Calibri" panose="020F0502020204030204" pitchFamily="34" charset="0"/>
              </a:rPr>
              <a:t>Add company details.</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75717" y="1082939"/>
            <a:ext cx="5222672" cy="3572919"/>
          </a:xfrm>
          <a:prstGeom prst="rect">
            <a:avLst/>
          </a:prstGeom>
        </p:spPr>
      </p:pic>
      <p:sp>
        <p:nvSpPr>
          <p:cNvPr id="3" name="Rectángulo redondeado 2"/>
          <p:cNvSpPr/>
          <p:nvPr/>
        </p:nvSpPr>
        <p:spPr>
          <a:xfrm>
            <a:off x="3243852" y="1082939"/>
            <a:ext cx="3059459" cy="2870294"/>
          </a:xfrm>
          <a:prstGeom prst="roundRect">
            <a:avLst/>
          </a:prstGeom>
          <a:noFill/>
          <a:ln>
            <a:solidFill>
              <a:srgbClr val="004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461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idx="4294967295"/>
          </p:nvPr>
        </p:nvSpPr>
        <p:spPr>
          <a:xfrm>
            <a:off x="27122" y="82502"/>
            <a:ext cx="7369175" cy="5500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tx1"/>
                </a:solidFill>
              </a:rPr>
              <a:t>INDEX</a:t>
            </a:r>
            <a:endParaRPr sz="2200">
              <a:solidFill>
                <a:schemeClr val="tx1"/>
              </a:solidFill>
            </a:endParaRPr>
          </a:p>
        </p:txBody>
      </p:sp>
      <p:sp>
        <p:nvSpPr>
          <p:cNvPr id="4" name="Rectángulo 3"/>
          <p:cNvSpPr/>
          <p:nvPr/>
        </p:nvSpPr>
        <p:spPr>
          <a:xfrm>
            <a:off x="379953" y="1318776"/>
            <a:ext cx="4572000" cy="307777"/>
          </a:xfrm>
          <a:prstGeom prst="rect">
            <a:avLst/>
          </a:prstGeom>
        </p:spPr>
        <p:txBody>
          <a:bodyPr>
            <a:spAutoFit/>
          </a:bodyPr>
          <a:lstStyle/>
          <a:p>
            <a:pPr marL="0" lvl="0" indent="0">
              <a:buClr>
                <a:schemeClr val="dk1"/>
              </a:buClr>
              <a:buSzPts val="1100"/>
              <a:buNone/>
            </a:pPr>
            <a:r>
              <a:rPr lang="en-GB">
                <a:solidFill>
                  <a:srgbClr val="2ABBAD"/>
                </a:solidFill>
                <a:latin typeface="Calibri" panose="020F0502020204030204" pitchFamily="34" charset="0"/>
                <a:cs typeface="Calibri" panose="020F0502020204030204" pitchFamily="34" charset="0"/>
              </a:rPr>
              <a:t>Unit 1. </a:t>
            </a:r>
            <a:r>
              <a:rPr lang="en-GB">
                <a:solidFill>
                  <a:schemeClr val="tx1"/>
                </a:solidFill>
                <a:latin typeface="Calibri" panose="020F0502020204030204" pitchFamily="34" charset="0"/>
                <a:cs typeface="Calibri" panose="020F0502020204030204" pitchFamily="34" charset="0"/>
              </a:rPr>
              <a:t>Digital communication in business environments</a:t>
            </a:r>
          </a:p>
        </p:txBody>
      </p:sp>
      <p:sp>
        <p:nvSpPr>
          <p:cNvPr id="2" name="Rectángulo 1"/>
          <p:cNvSpPr/>
          <p:nvPr/>
        </p:nvSpPr>
        <p:spPr>
          <a:xfrm>
            <a:off x="924711" y="1659242"/>
            <a:ext cx="5441711" cy="1169551"/>
          </a:xfrm>
          <a:prstGeom prst="rect">
            <a:avLst/>
          </a:prstGeom>
        </p:spPr>
        <p:txBody>
          <a:bodyPr wrap="square">
            <a:spAutoFit/>
          </a:bodyPr>
          <a:lstStyle/>
          <a:p>
            <a:pPr marL="0" lvl="0" indent="0">
              <a:buClr>
                <a:schemeClr val="dk1"/>
              </a:buClr>
              <a:buSzPts val="1100"/>
              <a:buNone/>
            </a:pPr>
            <a:r>
              <a:rPr lang="en-GB" dirty="0">
                <a:solidFill>
                  <a:schemeClr val="tx1"/>
                </a:solidFill>
                <a:latin typeface="Calibri" panose="020F0502020204030204" pitchFamily="34" charset="0"/>
                <a:cs typeface="Calibri" panose="020F0502020204030204" pitchFamily="34" charset="0"/>
              </a:rPr>
              <a:t>1.1 Corporate social media</a:t>
            </a:r>
          </a:p>
          <a:p>
            <a:pPr marL="0" lvl="0" indent="0">
              <a:buClr>
                <a:schemeClr val="dk1"/>
              </a:buClr>
              <a:buSzPts val="1100"/>
              <a:buNone/>
            </a:pPr>
            <a:endParaRPr lang="en-GB" dirty="0">
              <a:solidFill>
                <a:schemeClr val="tx1"/>
              </a:solidFill>
              <a:latin typeface="Calibri" panose="020F0502020204030204" pitchFamily="34" charset="0"/>
              <a:cs typeface="Calibri" panose="020F0502020204030204" pitchFamily="34" charset="0"/>
            </a:endParaRPr>
          </a:p>
          <a:p>
            <a:pPr marL="0" lvl="0" indent="0">
              <a:buClr>
                <a:schemeClr val="dk1"/>
              </a:buClr>
              <a:buSzPts val="1100"/>
              <a:buNone/>
            </a:pPr>
            <a:r>
              <a:rPr lang="en-GB" dirty="0">
                <a:solidFill>
                  <a:schemeClr val="tx1"/>
                </a:solidFill>
                <a:latin typeface="Calibri" panose="020F0502020204030204" pitchFamily="34" charset="0"/>
                <a:cs typeface="Calibri" panose="020F0502020204030204" pitchFamily="34" charset="0"/>
              </a:rPr>
              <a:t>1.2 </a:t>
            </a:r>
            <a:r>
              <a:rPr lang="en-GB" dirty="0">
                <a:latin typeface="Calibri" panose="020F0502020204030204" pitchFamily="34" charset="0"/>
                <a:cs typeface="Calibri" panose="020F0502020204030204" pitchFamily="34" charset="0"/>
              </a:rPr>
              <a:t>Advantages offered by social networks to entrepreneurs and SMEs </a:t>
            </a:r>
            <a:endParaRPr lang="en-GB" dirty="0">
              <a:solidFill>
                <a:srgbClr val="FF0000"/>
              </a:solidFill>
              <a:latin typeface="Calibri" panose="020F0502020204030204" pitchFamily="34" charset="0"/>
              <a:cs typeface="Calibri" panose="020F0502020204030204" pitchFamily="34" charset="0"/>
            </a:endParaRPr>
          </a:p>
          <a:p>
            <a:pPr marL="0" lvl="0" indent="0">
              <a:buClr>
                <a:schemeClr val="dk1"/>
              </a:buClr>
              <a:buSzPts val="1100"/>
              <a:buNone/>
            </a:pPr>
            <a:endParaRPr lang="en-GB" dirty="0">
              <a:latin typeface="Calibri" panose="020F0502020204030204" pitchFamily="34" charset="0"/>
              <a:cs typeface="Calibri" panose="020F0502020204030204" pitchFamily="34" charset="0"/>
            </a:endParaRPr>
          </a:p>
          <a:p>
            <a:pPr marL="0" lvl="0" indent="0">
              <a:buClr>
                <a:schemeClr val="dk1"/>
              </a:buClr>
              <a:buSzPts val="1100"/>
              <a:buNone/>
            </a:pPr>
            <a:r>
              <a:rPr lang="es-ES" dirty="0">
                <a:solidFill>
                  <a:schemeClr val="tx1"/>
                </a:solidFill>
                <a:latin typeface="Calibri" panose="020F0502020204030204" pitchFamily="34" charset="0"/>
                <a:cs typeface="Calibri" panose="020F0502020204030204" pitchFamily="34" charset="0"/>
              </a:rPr>
              <a:t>1.3 </a:t>
            </a:r>
            <a:r>
              <a:rPr lang="es-ES" dirty="0" err="1">
                <a:solidFill>
                  <a:schemeClr val="tx1"/>
                </a:solidFill>
                <a:latin typeface="Calibri" panose="020F0502020204030204" pitchFamily="34" charset="0"/>
                <a:cs typeface="Calibri" panose="020F0502020204030204" pitchFamily="34" charset="0"/>
              </a:rPr>
              <a:t>Main</a:t>
            </a:r>
            <a:r>
              <a:rPr lang="es-ES" dirty="0">
                <a:solidFill>
                  <a:schemeClr val="tx1"/>
                </a:solidFill>
                <a:latin typeface="Calibri" panose="020F0502020204030204" pitchFamily="34" charset="0"/>
                <a:cs typeface="Calibri" panose="020F0502020204030204" pitchFamily="34" charset="0"/>
              </a:rPr>
              <a:t> </a:t>
            </a:r>
            <a:r>
              <a:rPr lang="es-ES" dirty="0" err="1">
                <a:solidFill>
                  <a:schemeClr val="tx1"/>
                </a:solidFill>
                <a:latin typeface="Calibri" panose="020F0502020204030204" pitchFamily="34" charset="0"/>
                <a:cs typeface="Calibri" panose="020F0502020204030204" pitchFamily="34" charset="0"/>
              </a:rPr>
              <a:t>tools</a:t>
            </a:r>
            <a:endParaRPr lang="es-ES" dirty="0">
              <a:solidFill>
                <a:schemeClr val="tx1"/>
              </a:solidFill>
              <a:latin typeface="Calibri" panose="020F0502020204030204" pitchFamily="34" charset="0"/>
              <a:cs typeface="Calibri" panose="020F0502020204030204" pitchFamily="34" charset="0"/>
            </a:endParaRPr>
          </a:p>
        </p:txBody>
      </p:sp>
      <p:sp>
        <p:nvSpPr>
          <p:cNvPr id="5" name="CuadroTexto 4"/>
          <p:cNvSpPr txBox="1"/>
          <p:nvPr/>
        </p:nvSpPr>
        <p:spPr>
          <a:xfrm>
            <a:off x="1431757" y="2845876"/>
            <a:ext cx="2213810" cy="307777"/>
          </a:xfrm>
          <a:prstGeom prst="rect">
            <a:avLst/>
          </a:prstGeom>
          <a:noFill/>
        </p:spPr>
        <p:txBody>
          <a:bodyPr wrap="square" rtlCol="0">
            <a:spAutoFit/>
          </a:bodyPr>
          <a:lstStyle/>
          <a:p>
            <a:pPr marL="285750" indent="-285750">
              <a:buFont typeface="Arial" panose="020B0604020202020204" pitchFamily="34" charset="0"/>
              <a:buChar char="•"/>
            </a:pPr>
            <a:r>
              <a:rPr lang="es-ES">
                <a:latin typeface="Calibri" panose="020F0502020204030204" pitchFamily="34" charset="0"/>
                <a:cs typeface="Calibri" panose="020F0502020204030204" pitchFamily="34" charset="0"/>
              </a:rPr>
              <a:t>Facebook for business</a:t>
            </a:r>
            <a:endParaRPr lang="en-GB">
              <a:latin typeface="Calibri" panose="020F0502020204030204" pitchFamily="34" charset="0"/>
              <a:cs typeface="Calibri" panose="020F0502020204030204" pitchFamily="34" charset="0"/>
            </a:endParaRPr>
          </a:p>
        </p:txBody>
      </p:sp>
      <p:sp>
        <p:nvSpPr>
          <p:cNvPr id="8" name="CuadroTexto 7"/>
          <p:cNvSpPr txBox="1"/>
          <p:nvPr/>
        </p:nvSpPr>
        <p:spPr>
          <a:xfrm>
            <a:off x="1431757" y="3169585"/>
            <a:ext cx="2213810" cy="307777"/>
          </a:xfrm>
          <a:prstGeom prst="rect">
            <a:avLst/>
          </a:prstGeom>
          <a:noFill/>
        </p:spPr>
        <p:txBody>
          <a:bodyPr wrap="square" rtlCol="0">
            <a:spAutoFit/>
          </a:bodyPr>
          <a:lstStyle/>
          <a:p>
            <a:pPr marL="285750" indent="-285750">
              <a:buFont typeface="Arial" panose="020B0604020202020204" pitchFamily="34" charset="0"/>
              <a:buChar char="•"/>
            </a:pPr>
            <a:r>
              <a:rPr lang="es-ES">
                <a:latin typeface="Calibri" panose="020F0502020204030204" pitchFamily="34" charset="0"/>
                <a:cs typeface="Calibri" panose="020F0502020204030204" pitchFamily="34" charset="0"/>
              </a:rPr>
              <a:t>Instagram for business</a:t>
            </a:r>
            <a:endParaRPr lang="en-GB">
              <a:latin typeface="Calibri" panose="020F0502020204030204" pitchFamily="34" charset="0"/>
              <a:cs typeface="Calibri" panose="020F0502020204030204" pitchFamily="34" charset="0"/>
            </a:endParaRPr>
          </a:p>
        </p:txBody>
      </p:sp>
      <p:sp>
        <p:nvSpPr>
          <p:cNvPr id="9" name="CuadroTexto 8"/>
          <p:cNvSpPr txBox="1"/>
          <p:nvPr/>
        </p:nvSpPr>
        <p:spPr>
          <a:xfrm>
            <a:off x="1431757" y="3500745"/>
            <a:ext cx="2213810" cy="307777"/>
          </a:xfrm>
          <a:prstGeom prst="rect">
            <a:avLst/>
          </a:prstGeom>
          <a:noFill/>
        </p:spPr>
        <p:txBody>
          <a:bodyPr wrap="square" rtlCol="0">
            <a:spAutoFit/>
          </a:bodyPr>
          <a:lstStyle/>
          <a:p>
            <a:pPr marL="285750" indent="-285750">
              <a:buFont typeface="Arial" panose="020B0604020202020204" pitchFamily="34" charset="0"/>
              <a:buChar char="•"/>
            </a:pPr>
            <a:r>
              <a:rPr lang="es-ES">
                <a:latin typeface="Calibri" panose="020F0502020204030204" pitchFamily="34" charset="0"/>
                <a:cs typeface="Calibri" panose="020F0502020204030204" pitchFamily="34" charset="0"/>
              </a:rPr>
              <a:t>LinkedIn for business</a:t>
            </a:r>
            <a:endParaRPr lang="en-GB">
              <a:latin typeface="Calibri" panose="020F0502020204030204" pitchFamily="34" charset="0"/>
              <a:cs typeface="Calibri" panose="020F0502020204030204" pitchFamily="34" charset="0"/>
            </a:endParaRPr>
          </a:p>
        </p:txBody>
      </p:sp>
      <p:sp>
        <p:nvSpPr>
          <p:cNvPr id="10" name="CuadroTexto 9"/>
          <p:cNvSpPr txBox="1"/>
          <p:nvPr/>
        </p:nvSpPr>
        <p:spPr>
          <a:xfrm>
            <a:off x="1431757" y="3842688"/>
            <a:ext cx="2213810" cy="307777"/>
          </a:xfrm>
          <a:prstGeom prst="rect">
            <a:avLst/>
          </a:prstGeom>
          <a:noFill/>
        </p:spPr>
        <p:txBody>
          <a:bodyPr wrap="square" rtlCol="0">
            <a:spAutoFit/>
          </a:bodyPr>
          <a:lstStyle/>
          <a:p>
            <a:pPr marL="285750" indent="-285750">
              <a:buFont typeface="Arial" panose="020B0604020202020204" pitchFamily="34" charset="0"/>
              <a:buChar char="•"/>
            </a:pPr>
            <a:r>
              <a:rPr lang="es-ES">
                <a:latin typeface="Calibri" panose="020F0502020204030204" pitchFamily="34" charset="0"/>
                <a:cs typeface="Calibri" panose="020F0502020204030204" pitchFamily="34" charset="0"/>
              </a:rPr>
              <a:t>WhatsApp for business</a:t>
            </a:r>
            <a:endParaRPr lang="en-GB">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13440" y="2052341"/>
            <a:ext cx="8123035" cy="954107"/>
          </a:xfrm>
          <a:prstGeom prst="rect">
            <a:avLst/>
          </a:prstGeom>
        </p:spPr>
        <p:txBody>
          <a:bodyPr wrap="square">
            <a:spAutoFit/>
          </a:bodyPr>
          <a:lstStyle/>
          <a:p>
            <a:r>
              <a:rPr lang="en-GB" b="1">
                <a:latin typeface="Calibri" panose="020F0502020204030204" pitchFamily="34" charset="0"/>
                <a:cs typeface="Calibri" panose="020F0502020204030204" pitchFamily="34" charset="0"/>
              </a:rPr>
              <a:t>Third step. </a:t>
            </a:r>
            <a:r>
              <a:rPr lang="en-GB">
                <a:latin typeface="Calibri" panose="020F0502020204030204" pitchFamily="34" charset="0"/>
                <a:cs typeface="Calibri" panose="020F0502020204030204" pitchFamily="34" charset="0"/>
              </a:rPr>
              <a:t>Add a logo.</a:t>
            </a:r>
          </a:p>
          <a:p>
            <a:endParaRPr lang="en-GB">
              <a:latin typeface="Calibri" panose="020F0502020204030204" pitchFamily="34" charset="0"/>
              <a:cs typeface="Calibri" panose="020F0502020204030204" pitchFamily="34" charset="0"/>
            </a:endParaRPr>
          </a:p>
          <a:p>
            <a:r>
              <a:rPr lang="en-GB">
                <a:latin typeface="Calibri" panose="020F0502020204030204" pitchFamily="34" charset="0"/>
                <a:cs typeface="Calibri" panose="020F0502020204030204" pitchFamily="34" charset="0"/>
              </a:rPr>
              <a:t>Your logo should be 300 x 300 pixels and</a:t>
            </a:r>
          </a:p>
          <a:p>
            <a:r>
              <a:rPr lang="en-GB">
                <a:latin typeface="Calibri" panose="020F0502020204030204" pitchFamily="34" charset="0"/>
                <a:cs typeface="Calibri" panose="020F0502020204030204" pitchFamily="34" charset="0"/>
              </a:rPr>
              <a:t>can be a JPG or PNG file.</a:t>
            </a: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0724" y="1004545"/>
            <a:ext cx="5222672" cy="3572919"/>
          </a:xfrm>
          <a:prstGeom prst="rect">
            <a:avLst/>
          </a:prstGeom>
        </p:spPr>
      </p:pic>
      <p:sp>
        <p:nvSpPr>
          <p:cNvPr id="3" name="Rectángulo redondeado 2"/>
          <p:cNvSpPr/>
          <p:nvPr/>
        </p:nvSpPr>
        <p:spPr>
          <a:xfrm>
            <a:off x="3636974" y="3822605"/>
            <a:ext cx="2653823" cy="831897"/>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8145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34066" y="1450666"/>
            <a:ext cx="4572000" cy="2677656"/>
          </a:xfrm>
          <a:prstGeom prst="rect">
            <a:avLst/>
          </a:prstGeom>
        </p:spPr>
        <p:txBody>
          <a:bodyPr>
            <a:spAutoFit/>
          </a:bodyPr>
          <a:lstStyle/>
          <a:p>
            <a:r>
              <a:rPr lang="en-GB">
                <a:solidFill>
                  <a:srgbClr val="0E101A"/>
                </a:solidFill>
              </a:rPr>
              <a:t>Tips for using your LinkedIn page</a:t>
            </a:r>
          </a:p>
          <a:p>
            <a:endParaRPr lang="en-GB">
              <a:solidFill>
                <a:srgbClr val="0E101A"/>
              </a:solidFill>
            </a:endParaRPr>
          </a:p>
          <a:p>
            <a:endParaRPr lang="en-GB">
              <a:solidFill>
                <a:srgbClr val="0E101A"/>
              </a:solidFill>
            </a:endParaRPr>
          </a:p>
          <a:p>
            <a:r>
              <a:rPr lang="en-GB" b="1">
                <a:solidFill>
                  <a:srgbClr val="0E101A"/>
                </a:solidFill>
              </a:rPr>
              <a:t>	Get followers</a:t>
            </a:r>
          </a:p>
          <a:p>
            <a:endParaRPr lang="en-GB" b="1">
              <a:solidFill>
                <a:srgbClr val="0E101A"/>
              </a:solidFill>
            </a:endParaRPr>
          </a:p>
          <a:p>
            <a:endParaRPr lang="en-GB" b="1">
              <a:solidFill>
                <a:srgbClr val="0E101A"/>
              </a:solidFill>
            </a:endParaRPr>
          </a:p>
          <a:p>
            <a:endParaRPr lang="en-GB" b="1">
              <a:solidFill>
                <a:srgbClr val="0E101A"/>
              </a:solidFill>
            </a:endParaRPr>
          </a:p>
          <a:p>
            <a:r>
              <a:rPr lang="en-GB" b="1">
                <a:solidFill>
                  <a:srgbClr val="0E101A"/>
                </a:solidFill>
              </a:rPr>
              <a:t>	</a:t>
            </a:r>
          </a:p>
          <a:p>
            <a:r>
              <a:rPr lang="en-GB" b="1">
                <a:solidFill>
                  <a:srgbClr val="0E101A"/>
                </a:solidFill>
              </a:rPr>
              <a:t>	Publish relevant content.</a:t>
            </a:r>
          </a:p>
          <a:p>
            <a:endParaRPr lang="en-GB" b="1">
              <a:solidFill>
                <a:srgbClr val="0E101A"/>
              </a:solidFill>
            </a:endParaRPr>
          </a:p>
          <a:p>
            <a:endParaRPr lang="en-GB" b="1">
              <a:solidFill>
                <a:srgbClr val="0E101A"/>
              </a:solidFill>
            </a:endParaRPr>
          </a:p>
          <a:p>
            <a:r>
              <a:rPr lang="en-GB" b="1">
                <a:solidFill>
                  <a:srgbClr val="0E101A"/>
                </a:solidFill>
              </a:rPr>
              <a:t>	</a:t>
            </a:r>
            <a:endParaRPr lang="en-GB" b="1">
              <a:solidFill>
                <a:srgbClr val="0E101A"/>
              </a:solidFill>
              <a:effectLst/>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446" y="1812265"/>
            <a:ext cx="450803" cy="559678"/>
          </a:xfrm>
          <a:prstGeom prst="rect">
            <a:avLst/>
          </a:prstGeom>
        </p:spPr>
      </p:pic>
      <p:sp>
        <p:nvSpPr>
          <p:cNvPr id="6" name="CuadroTexto 5"/>
          <p:cNvSpPr txBox="1"/>
          <p:nvPr/>
        </p:nvSpPr>
        <p:spPr>
          <a:xfrm>
            <a:off x="614725" y="2340201"/>
            <a:ext cx="387556" cy="276999"/>
          </a:xfrm>
          <a:prstGeom prst="rect">
            <a:avLst/>
          </a:prstGeom>
          <a:noFill/>
        </p:spPr>
        <p:txBody>
          <a:bodyPr wrap="square" rtlCol="0">
            <a:spAutoFit/>
          </a:bodyPr>
          <a:lstStyle/>
          <a:p>
            <a:r>
              <a:rPr lang="es-ES" sz="1200" b="1"/>
              <a:t>tip</a:t>
            </a:r>
            <a:endParaRPr lang="en-GB" sz="1200" b="1"/>
          </a:p>
        </p:txBody>
      </p:sp>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117" y="2875671"/>
            <a:ext cx="450803" cy="559678"/>
          </a:xfrm>
          <a:prstGeom prst="rect">
            <a:avLst/>
          </a:prstGeom>
        </p:spPr>
      </p:pic>
      <p:sp>
        <p:nvSpPr>
          <p:cNvPr id="12" name="CuadroTexto 11"/>
          <p:cNvSpPr txBox="1"/>
          <p:nvPr/>
        </p:nvSpPr>
        <p:spPr>
          <a:xfrm>
            <a:off x="580740" y="3407701"/>
            <a:ext cx="387556" cy="276999"/>
          </a:xfrm>
          <a:prstGeom prst="rect">
            <a:avLst/>
          </a:prstGeom>
          <a:noFill/>
        </p:spPr>
        <p:txBody>
          <a:bodyPr wrap="square" rtlCol="0">
            <a:spAutoFit/>
          </a:bodyPr>
          <a:lstStyle/>
          <a:p>
            <a:r>
              <a:rPr lang="es-ES" sz="1200" b="1"/>
              <a:t>tip</a:t>
            </a:r>
            <a:endParaRPr lang="en-GB" sz="1200" b="1"/>
          </a:p>
        </p:txBody>
      </p:sp>
      <p:sp>
        <p:nvSpPr>
          <p:cNvPr id="3" name="Rectángulo 2"/>
          <p:cNvSpPr/>
          <p:nvPr/>
        </p:nvSpPr>
        <p:spPr>
          <a:xfrm>
            <a:off x="4403557" y="2084936"/>
            <a:ext cx="4572000" cy="1384995"/>
          </a:xfrm>
          <a:prstGeom prst="rect">
            <a:avLst/>
          </a:prstGeom>
        </p:spPr>
        <p:txBody>
          <a:bodyPr>
            <a:spAutoFit/>
          </a:bodyPr>
          <a:lstStyle/>
          <a:p>
            <a:r>
              <a:rPr lang="en-GB" b="1">
                <a:solidFill>
                  <a:srgbClr val="0E101A"/>
                </a:solidFill>
              </a:rPr>
              <a:t>Publish videos and photos.</a:t>
            </a:r>
          </a:p>
          <a:p>
            <a:endParaRPr lang="es-ES" b="1">
              <a:solidFill>
                <a:srgbClr val="0E101A"/>
              </a:solidFill>
            </a:endParaRPr>
          </a:p>
          <a:p>
            <a:endParaRPr lang="es-ES" b="1">
              <a:solidFill>
                <a:srgbClr val="0E101A"/>
              </a:solidFill>
            </a:endParaRPr>
          </a:p>
          <a:p>
            <a:endParaRPr lang="en-GB" b="1">
              <a:solidFill>
                <a:srgbClr val="0E101A"/>
              </a:solidFill>
            </a:endParaRPr>
          </a:p>
          <a:p>
            <a:endParaRPr lang="en-GB" b="1">
              <a:solidFill>
                <a:srgbClr val="0E101A"/>
              </a:solidFill>
            </a:endParaRPr>
          </a:p>
          <a:p>
            <a:r>
              <a:rPr lang="en-GB" b="1">
                <a:solidFill>
                  <a:srgbClr val="0E101A"/>
                </a:solidFill>
              </a:rPr>
              <a:t>Create LinkedIn Showcase Pages</a:t>
            </a: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2754" y="1780523"/>
            <a:ext cx="450803" cy="559678"/>
          </a:xfrm>
          <a:prstGeom prst="rect">
            <a:avLst/>
          </a:prstGeom>
        </p:spPr>
      </p:pic>
      <p:sp>
        <p:nvSpPr>
          <p:cNvPr id="18" name="CuadroTexto 17"/>
          <p:cNvSpPr txBox="1"/>
          <p:nvPr/>
        </p:nvSpPr>
        <p:spPr>
          <a:xfrm>
            <a:off x="3982033" y="2308459"/>
            <a:ext cx="387556" cy="276999"/>
          </a:xfrm>
          <a:prstGeom prst="rect">
            <a:avLst/>
          </a:prstGeom>
          <a:noFill/>
        </p:spPr>
        <p:txBody>
          <a:bodyPr wrap="square" rtlCol="0">
            <a:spAutoFit/>
          </a:bodyPr>
          <a:lstStyle/>
          <a:p>
            <a:r>
              <a:rPr lang="es-ES" sz="1200" b="1"/>
              <a:t>tip</a:t>
            </a:r>
            <a:endParaRPr lang="en-GB" sz="1200" b="1"/>
          </a:p>
        </p:txBody>
      </p:sp>
      <p:pic>
        <p:nvPicPr>
          <p:cNvPr id="19" name="Imagen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2754" y="2878511"/>
            <a:ext cx="450803" cy="559678"/>
          </a:xfrm>
          <a:prstGeom prst="rect">
            <a:avLst/>
          </a:prstGeom>
        </p:spPr>
      </p:pic>
      <p:sp>
        <p:nvSpPr>
          <p:cNvPr id="20" name="CuadroTexto 19"/>
          <p:cNvSpPr txBox="1"/>
          <p:nvPr/>
        </p:nvSpPr>
        <p:spPr>
          <a:xfrm>
            <a:off x="3982033" y="3406447"/>
            <a:ext cx="387556" cy="276999"/>
          </a:xfrm>
          <a:prstGeom prst="rect">
            <a:avLst/>
          </a:prstGeom>
          <a:noFill/>
        </p:spPr>
        <p:txBody>
          <a:bodyPr wrap="square" rtlCol="0">
            <a:spAutoFit/>
          </a:bodyPr>
          <a:lstStyle/>
          <a:p>
            <a:r>
              <a:rPr lang="es-ES" sz="1200" b="1"/>
              <a:t>tip</a:t>
            </a:r>
            <a:endParaRPr lang="en-GB" sz="1200" b="1"/>
          </a:p>
        </p:txBody>
      </p:sp>
    </p:spTree>
    <p:extLst>
      <p:ext uri="{BB962C8B-B14F-4D97-AF65-F5344CB8AC3E}">
        <p14:creationId xmlns:p14="http://schemas.microsoft.com/office/powerpoint/2010/main" val="274927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34066" y="1370489"/>
            <a:ext cx="8040532" cy="1384995"/>
          </a:xfrm>
          <a:prstGeom prst="rect">
            <a:avLst/>
          </a:prstGeom>
        </p:spPr>
        <p:txBody>
          <a:bodyPr wrap="square">
            <a:spAutoFit/>
          </a:bodyPr>
          <a:lstStyle/>
          <a:p>
            <a:pPr marL="285750" indent="-285750">
              <a:buFont typeface="Arial" panose="020B0604020202020204" pitchFamily="34" charset="0"/>
              <a:buChar char="•"/>
            </a:pPr>
            <a:r>
              <a:rPr lang="en-GB" b="1">
                <a:solidFill>
                  <a:srgbClr val="004C52"/>
                </a:solidFill>
                <a:latin typeface="Calibri" panose="020F0502020204030204" pitchFamily="34" charset="0"/>
                <a:cs typeface="Calibri" panose="020F0502020204030204" pitchFamily="34" charset="0"/>
                <a:hlinkClick r:id="rId3"/>
              </a:rPr>
              <a:t>WhatsApp for business:</a:t>
            </a:r>
            <a:endParaRPr lang="en-GB" b="1">
              <a:solidFill>
                <a:srgbClr val="004C52"/>
              </a:solidFill>
              <a:latin typeface="Calibri" panose="020F0502020204030204" pitchFamily="34" charset="0"/>
              <a:cs typeface="Calibri" panose="020F0502020204030204" pitchFamily="34" charset="0"/>
            </a:endParaRPr>
          </a:p>
          <a:p>
            <a:r>
              <a:rPr lang="en-GB">
                <a:latin typeface="Calibri" panose="020F0502020204030204" pitchFamily="34" charset="0"/>
                <a:cs typeface="Calibri" panose="020F0502020204030204" pitchFamily="34" charset="0"/>
              </a:rPr>
              <a:t>The WhatsApp Business app was built with the small business owner in mind. With the free-to-download app, businesses can interact with customers easily by using tools to automate and quickly respond to messages.</a:t>
            </a:r>
          </a:p>
          <a:p>
            <a:r>
              <a:rPr lang="en-GB">
                <a:latin typeface="Calibri" panose="020F0502020204030204" pitchFamily="34" charset="0"/>
                <a:cs typeface="Calibri" panose="020F0502020204030204" pitchFamily="34" charset="0"/>
              </a:rPr>
              <a:t> </a:t>
            </a:r>
          </a:p>
          <a:p>
            <a:endParaRPr lang="en-GB">
              <a:latin typeface="Calibri" panose="020F0502020204030204" pitchFamily="34" charset="0"/>
              <a:cs typeface="Calibri" panose="020F0502020204030204" pitchFamily="34" charset="0"/>
            </a:endParaRPr>
          </a:p>
        </p:txBody>
      </p:sp>
      <p:sp>
        <p:nvSpPr>
          <p:cNvPr id="6" name="Rectángulo 5"/>
          <p:cNvSpPr/>
          <p:nvPr/>
        </p:nvSpPr>
        <p:spPr>
          <a:xfrm>
            <a:off x="223444" y="2408612"/>
            <a:ext cx="8528670" cy="2031325"/>
          </a:xfrm>
          <a:prstGeom prst="rect">
            <a:avLst/>
          </a:prstGeom>
        </p:spPr>
        <p:txBody>
          <a:bodyPr wrap="square">
            <a:spAutoFit/>
          </a:bodyPr>
          <a:lstStyle/>
          <a:p>
            <a:r>
              <a:rPr lang="en-GB">
                <a:solidFill>
                  <a:srgbClr val="0E101A"/>
                </a:solidFill>
                <a:latin typeface="Calibri" panose="020F0502020204030204" pitchFamily="34" charset="0"/>
                <a:cs typeface="Calibri" panose="020F0502020204030204" pitchFamily="34" charset="0"/>
              </a:rPr>
              <a:t>Get started with the WhatsApp Business app</a:t>
            </a:r>
          </a:p>
          <a:p>
            <a:endParaRPr lang="en-GB">
              <a:solidFill>
                <a:srgbClr val="0E101A"/>
              </a:solidFill>
              <a:latin typeface="Calibri" panose="020F0502020204030204" pitchFamily="34" charset="0"/>
              <a:cs typeface="Calibri" panose="020F0502020204030204" pitchFamily="34" charset="0"/>
            </a:endParaRPr>
          </a:p>
          <a:p>
            <a:r>
              <a:rPr lang="en-GB" b="1">
                <a:solidFill>
                  <a:srgbClr val="0E101A"/>
                </a:solidFill>
                <a:latin typeface="Calibri" panose="020F0502020204030204" pitchFamily="34" charset="0"/>
                <a:cs typeface="Calibri" panose="020F0502020204030204" pitchFamily="34" charset="0"/>
              </a:rPr>
              <a:t>Download the app.</a:t>
            </a:r>
          </a:p>
          <a:p>
            <a:endParaRPr lang="en-GB" b="1">
              <a:solidFill>
                <a:srgbClr val="0E101A"/>
              </a:solidFill>
              <a:latin typeface="Calibri" panose="020F0502020204030204" pitchFamily="34" charset="0"/>
              <a:cs typeface="Calibri" panose="020F0502020204030204" pitchFamily="34" charset="0"/>
            </a:endParaRPr>
          </a:p>
          <a:p>
            <a:r>
              <a:rPr lang="en-GB">
                <a:solidFill>
                  <a:srgbClr val="0E101A"/>
                </a:solidFill>
                <a:latin typeface="Calibri" panose="020F0502020204030204" pitchFamily="34" charset="0"/>
                <a:cs typeface="Calibri" panose="020F0502020204030204" pitchFamily="34" charset="0"/>
              </a:rPr>
              <a:t>Get started by downloading the WhatsApp Business app and following the prompts to register your phone number.</a:t>
            </a:r>
          </a:p>
          <a:p>
            <a:endParaRPr lang="en-GB">
              <a:solidFill>
                <a:srgbClr val="0E101A"/>
              </a:solidFill>
              <a:latin typeface="Calibri" panose="020F0502020204030204" pitchFamily="34" charset="0"/>
              <a:cs typeface="Calibri" panose="020F0502020204030204" pitchFamily="34" charset="0"/>
            </a:endParaRPr>
          </a:p>
          <a:p>
            <a:r>
              <a:rPr lang="en-GB">
                <a:solidFill>
                  <a:srgbClr val="0E101A"/>
                </a:solidFill>
                <a:latin typeface="Calibri" panose="020F0502020204030204" pitchFamily="34" charset="0"/>
                <a:cs typeface="Calibri" panose="020F0502020204030204" pitchFamily="34" charset="0"/>
              </a:rPr>
              <a:t>iOS:          </a:t>
            </a:r>
            <a:r>
              <a:rPr lang="en-GB">
                <a:solidFill>
                  <a:srgbClr val="0E101A"/>
                </a:solidFill>
                <a:latin typeface="Calibri" panose="020F0502020204030204" pitchFamily="34" charset="0"/>
                <a:cs typeface="Calibri" panose="020F0502020204030204" pitchFamily="34" charset="0"/>
                <a:hlinkClick r:id="rId4"/>
              </a:rPr>
              <a:t>https://apps.apple.com/app/whatsapp-business/id1386412985</a:t>
            </a:r>
            <a:endParaRPr lang="en-GB">
              <a:solidFill>
                <a:srgbClr val="0E101A"/>
              </a:solidFill>
              <a:latin typeface="Calibri" panose="020F0502020204030204" pitchFamily="34" charset="0"/>
              <a:cs typeface="Calibri" panose="020F0502020204030204" pitchFamily="34" charset="0"/>
            </a:endParaRPr>
          </a:p>
          <a:p>
            <a:r>
              <a:rPr lang="en-GB">
                <a:solidFill>
                  <a:srgbClr val="0E101A"/>
                </a:solidFill>
                <a:latin typeface="Calibri" panose="020F0502020204030204" pitchFamily="34" charset="0"/>
                <a:cs typeface="Calibri" panose="020F0502020204030204" pitchFamily="34" charset="0"/>
              </a:rPr>
              <a:t>Android: </a:t>
            </a:r>
            <a:r>
              <a:rPr lang="en-GB">
                <a:solidFill>
                  <a:srgbClr val="0E101A"/>
                </a:solidFill>
                <a:latin typeface="Calibri" panose="020F0502020204030204" pitchFamily="34" charset="0"/>
                <a:cs typeface="Calibri" panose="020F0502020204030204" pitchFamily="34" charset="0"/>
                <a:hlinkClick r:id="rId5"/>
              </a:rPr>
              <a:t>https://play.google.com/store/apps/details?id=com.whatsapp.w4b</a:t>
            </a:r>
            <a:endParaRPr lang="en-GB">
              <a:solidFill>
                <a:srgbClr val="0E101A"/>
              </a:solidFill>
              <a:effectLst/>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9732" y="3561347"/>
            <a:ext cx="1804866" cy="960864"/>
          </a:xfrm>
          <a:prstGeom prst="rect">
            <a:avLst/>
          </a:prstGeom>
        </p:spPr>
      </p:pic>
    </p:spTree>
    <p:extLst>
      <p:ext uri="{BB962C8B-B14F-4D97-AF65-F5344CB8AC3E}">
        <p14:creationId xmlns:p14="http://schemas.microsoft.com/office/powerpoint/2010/main" val="1069415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6" name="Rectángulo 5"/>
          <p:cNvSpPr/>
          <p:nvPr/>
        </p:nvSpPr>
        <p:spPr>
          <a:xfrm>
            <a:off x="-1" y="1320037"/>
            <a:ext cx="6978317" cy="3323987"/>
          </a:xfrm>
          <a:prstGeom prst="rect">
            <a:avLst/>
          </a:prstGeom>
        </p:spPr>
        <p:txBody>
          <a:bodyPr wrap="square">
            <a:spAutoFit/>
          </a:bodyPr>
          <a:lstStyle/>
          <a:p>
            <a:pPr>
              <a:buFont typeface="+mj-lt"/>
              <a:buAutoNum type="arabicPeriod"/>
            </a:pPr>
            <a:r>
              <a:rPr lang="en-GB" dirty="0">
                <a:solidFill>
                  <a:srgbClr val="0E101A"/>
                </a:solidFill>
                <a:latin typeface="Calibri" panose="020F0502020204030204" pitchFamily="34" charset="0"/>
                <a:cs typeface="Calibri" panose="020F0502020204030204" pitchFamily="34" charset="0"/>
              </a:rPr>
              <a:t> Log in to </a:t>
            </a:r>
            <a:r>
              <a:rPr lang="en-GB" dirty="0">
                <a:solidFill>
                  <a:schemeClr val="tx1"/>
                </a:solidFill>
                <a:latin typeface="Calibri" panose="020F0502020204030204" pitchFamily="34" charset="0"/>
                <a:cs typeface="Calibri" panose="020F0502020204030204" pitchFamily="34" charset="0"/>
              </a:rPr>
              <a:t>Business Manager</a:t>
            </a:r>
            <a:r>
              <a:rPr lang="en-GB" dirty="0">
                <a:solidFill>
                  <a:srgbClr val="0E101A"/>
                </a:solidFill>
                <a:latin typeface="Calibri" panose="020F0502020204030204" pitchFamily="34" charset="0"/>
                <a:cs typeface="Calibri" panose="020F0502020204030204" pitchFamily="34" charset="0"/>
              </a:rPr>
              <a:t> and click </a:t>
            </a:r>
            <a:r>
              <a:rPr lang="en-GB" b="1" dirty="0">
                <a:solidFill>
                  <a:srgbClr val="0E101A"/>
                </a:solidFill>
                <a:latin typeface="Calibri" panose="020F0502020204030204" pitchFamily="34" charset="0"/>
                <a:cs typeface="Calibri" panose="020F0502020204030204" pitchFamily="34" charset="0"/>
              </a:rPr>
              <a:t>Business settings</a:t>
            </a:r>
            <a:r>
              <a:rPr lang="en-GB" dirty="0">
                <a:solidFill>
                  <a:srgbClr val="0E101A"/>
                </a:solidFill>
                <a:latin typeface="Calibri" panose="020F0502020204030204" pitchFamily="34" charset="0"/>
                <a:cs typeface="Calibri" panose="020F0502020204030204" pitchFamily="34" charset="0"/>
              </a:rPr>
              <a:t> in the top right.</a:t>
            </a: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r>
              <a:rPr lang="en-GB" dirty="0">
                <a:solidFill>
                  <a:srgbClr val="0E101A"/>
                </a:solidFill>
                <a:latin typeface="Calibri" panose="020F0502020204030204" pitchFamily="34" charset="0"/>
                <a:cs typeface="Calibri" panose="020F0502020204030204" pitchFamily="34" charset="0"/>
              </a:rPr>
              <a:t> Below </a:t>
            </a:r>
            <a:r>
              <a:rPr lang="en-GB" b="1" dirty="0">
                <a:solidFill>
                  <a:srgbClr val="0E101A"/>
                </a:solidFill>
                <a:latin typeface="Calibri" panose="020F0502020204030204" pitchFamily="34" charset="0"/>
                <a:cs typeface="Calibri" panose="020F0502020204030204" pitchFamily="34" charset="0"/>
              </a:rPr>
              <a:t>Accounts</a:t>
            </a:r>
            <a:r>
              <a:rPr lang="en-GB" dirty="0">
                <a:solidFill>
                  <a:srgbClr val="0E101A"/>
                </a:solidFill>
                <a:latin typeface="Calibri" panose="020F0502020204030204" pitchFamily="34" charset="0"/>
                <a:cs typeface="Calibri" panose="020F0502020204030204" pitchFamily="34" charset="0"/>
              </a:rPr>
              <a:t>, click </a:t>
            </a:r>
            <a:r>
              <a:rPr lang="en-GB" b="1" dirty="0">
                <a:solidFill>
                  <a:srgbClr val="0E101A"/>
                </a:solidFill>
                <a:latin typeface="Calibri" panose="020F0502020204030204" pitchFamily="34" charset="0"/>
                <a:cs typeface="Calibri" panose="020F0502020204030204" pitchFamily="34" charset="0"/>
              </a:rPr>
              <a:t>WhatsApp accounts</a:t>
            </a:r>
            <a:r>
              <a:rPr lang="en-GB" dirty="0">
                <a:solidFill>
                  <a:srgbClr val="0E101A"/>
                </a:solidFill>
                <a:latin typeface="Calibri" panose="020F0502020204030204" pitchFamily="34" charset="0"/>
                <a:cs typeface="Calibri" panose="020F0502020204030204" pitchFamily="34" charset="0"/>
              </a:rPr>
              <a:t> and click </a:t>
            </a:r>
            <a:r>
              <a:rPr lang="en-GB" b="1" dirty="0">
                <a:solidFill>
                  <a:srgbClr val="0E101A"/>
                </a:solidFill>
                <a:latin typeface="Calibri" panose="020F0502020204030204" pitchFamily="34" charset="0"/>
                <a:cs typeface="Calibri" panose="020F0502020204030204" pitchFamily="34" charset="0"/>
              </a:rPr>
              <a:t>Add</a:t>
            </a:r>
            <a:r>
              <a:rPr lang="en-GB" dirty="0">
                <a:solidFill>
                  <a:srgbClr val="0E101A"/>
                </a:solidFill>
                <a:latin typeface="Calibri" panose="020F0502020204030204" pitchFamily="34" charset="0"/>
                <a:cs typeface="Calibri" panose="020F0502020204030204" pitchFamily="34" charset="0"/>
              </a:rPr>
              <a:t>.</a:t>
            </a: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r>
              <a:rPr lang="en-GB" dirty="0">
                <a:solidFill>
                  <a:srgbClr val="0E101A"/>
                </a:solidFill>
                <a:latin typeface="Calibri" panose="020F0502020204030204" pitchFamily="34" charset="0"/>
                <a:cs typeface="Calibri" panose="020F0502020204030204" pitchFamily="34" charset="0"/>
              </a:rPr>
              <a:t> On the</a:t>
            </a:r>
            <a:r>
              <a:rPr lang="en-GB" b="1" dirty="0">
                <a:solidFill>
                  <a:srgbClr val="0E101A"/>
                </a:solidFill>
                <a:latin typeface="Calibri" panose="020F0502020204030204" pitchFamily="34" charset="0"/>
                <a:cs typeface="Calibri" panose="020F0502020204030204" pitchFamily="34" charset="0"/>
              </a:rPr>
              <a:t> Create WhatsApp account </a:t>
            </a:r>
            <a:r>
              <a:rPr lang="en-GB" dirty="0">
                <a:solidFill>
                  <a:srgbClr val="0E101A"/>
                </a:solidFill>
                <a:latin typeface="Calibri" panose="020F0502020204030204" pitchFamily="34" charset="0"/>
                <a:cs typeface="Calibri" panose="020F0502020204030204" pitchFamily="34" charset="0"/>
              </a:rPr>
              <a:t>screen, enter a name for your business below </a:t>
            </a:r>
            <a:r>
              <a:rPr lang="en-GB" b="1" dirty="0">
                <a:solidFill>
                  <a:srgbClr val="0E101A"/>
                </a:solidFill>
                <a:latin typeface="Calibri" panose="020F0502020204030204" pitchFamily="34" charset="0"/>
                <a:cs typeface="Calibri" panose="020F0502020204030204" pitchFamily="34" charset="0"/>
              </a:rPr>
              <a:t>Account name</a:t>
            </a:r>
            <a:r>
              <a:rPr lang="en-GB" dirty="0">
                <a:solidFill>
                  <a:srgbClr val="0E101A"/>
                </a:solidFill>
                <a:latin typeface="Calibri" panose="020F0502020204030204" pitchFamily="34" charset="0"/>
                <a:cs typeface="Calibri" panose="020F0502020204030204" pitchFamily="34" charset="0"/>
              </a:rPr>
              <a:t>.</a:t>
            </a: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pPr>
              <a:buFont typeface="+mj-lt"/>
              <a:buAutoNum type="arabicPeriod"/>
            </a:pPr>
            <a:r>
              <a:rPr lang="en-GB" dirty="0">
                <a:solidFill>
                  <a:srgbClr val="0E101A"/>
                </a:solidFill>
                <a:latin typeface="Calibri" panose="020F0502020204030204" pitchFamily="34" charset="0"/>
                <a:cs typeface="Calibri" panose="020F0502020204030204" pitchFamily="34" charset="0"/>
              </a:rPr>
              <a:t> In the </a:t>
            </a:r>
            <a:r>
              <a:rPr lang="en-GB" b="1" dirty="0">
                <a:solidFill>
                  <a:srgbClr val="0E101A"/>
                </a:solidFill>
                <a:latin typeface="Calibri" panose="020F0502020204030204" pitchFamily="34" charset="0"/>
                <a:cs typeface="Calibri" panose="020F0502020204030204" pitchFamily="34" charset="0"/>
              </a:rPr>
              <a:t>Messaging for</a:t>
            </a:r>
            <a:r>
              <a:rPr lang="en-GB" dirty="0">
                <a:solidFill>
                  <a:srgbClr val="0E101A"/>
                </a:solidFill>
                <a:latin typeface="Calibri" panose="020F0502020204030204" pitchFamily="34" charset="0"/>
                <a:cs typeface="Calibri" panose="020F0502020204030204" pitchFamily="34" charset="0"/>
              </a:rPr>
              <a:t> box, there are two options</a:t>
            </a:r>
            <a:r>
              <a:rPr lang="en-GB">
                <a:solidFill>
                  <a:srgbClr val="0E101A"/>
                </a:solidFill>
                <a:latin typeface="Calibri" panose="020F0502020204030204" pitchFamily="34" charset="0"/>
                <a:cs typeface="Calibri" panose="020F0502020204030204" pitchFamily="34" charset="0"/>
              </a:rPr>
              <a:t>: </a:t>
            </a:r>
            <a:r>
              <a:rPr lang="en-GB" smtClean="0">
                <a:solidFill>
                  <a:srgbClr val="0E101A"/>
                </a:solidFill>
                <a:latin typeface="Calibri" panose="020F0502020204030204" pitchFamily="34" charset="0"/>
                <a:cs typeface="Calibri" panose="020F0502020204030204" pitchFamily="34" charset="0"/>
              </a:rPr>
              <a:t/>
            </a:r>
            <a:br>
              <a:rPr lang="en-GB" smtClean="0">
                <a:solidFill>
                  <a:srgbClr val="0E101A"/>
                </a:solidFill>
                <a:latin typeface="Calibri" panose="020F0502020204030204" pitchFamily="34" charset="0"/>
                <a:cs typeface="Calibri" panose="020F0502020204030204" pitchFamily="34" charset="0"/>
              </a:rPr>
            </a:br>
            <a:r>
              <a:rPr lang="en-GB" smtClean="0">
                <a:solidFill>
                  <a:srgbClr val="0E101A"/>
                </a:solidFill>
                <a:latin typeface="Calibri" panose="020F0502020204030204" pitchFamily="34" charset="0"/>
                <a:cs typeface="Calibri" panose="020F0502020204030204" pitchFamily="34" charset="0"/>
              </a:rPr>
              <a:t>   </a:t>
            </a:r>
            <a:r>
              <a:rPr lang="en-GB" b="1" smtClean="0">
                <a:solidFill>
                  <a:srgbClr val="0E101A"/>
                </a:solidFill>
                <a:latin typeface="Calibri" panose="020F0502020204030204" pitchFamily="34" charset="0"/>
                <a:cs typeface="Calibri" panose="020F0502020204030204" pitchFamily="34" charset="0"/>
              </a:rPr>
              <a:t>Option 1: </a:t>
            </a:r>
            <a:r>
              <a:rPr lang="en-GB" smtClean="0">
                <a:solidFill>
                  <a:srgbClr val="0E101A"/>
                </a:solidFill>
                <a:latin typeface="Calibri" panose="020F0502020204030204" pitchFamily="34" charset="0"/>
                <a:cs typeface="Calibri" panose="020F0502020204030204" pitchFamily="34" charset="0"/>
              </a:rPr>
              <a:t>Select</a:t>
            </a:r>
            <a:r>
              <a:rPr lang="en-GB" b="1" dirty="0">
                <a:solidFill>
                  <a:srgbClr val="0E101A"/>
                </a:solidFill>
                <a:latin typeface="Calibri" panose="020F0502020204030204" pitchFamily="34" charset="0"/>
                <a:cs typeface="Calibri" panose="020F0502020204030204" pitchFamily="34" charset="0"/>
              </a:rPr>
              <a:t> Your account</a:t>
            </a:r>
            <a:r>
              <a:rPr lang="en-GB" dirty="0">
                <a:solidFill>
                  <a:srgbClr val="0E101A"/>
                </a:solidFill>
                <a:latin typeface="Calibri" panose="020F0502020204030204" pitchFamily="34" charset="0"/>
                <a:cs typeface="Calibri" panose="020F0502020204030204" pitchFamily="34" charset="0"/>
              </a:rPr>
              <a:t> to create a business account for </a:t>
            </a:r>
            <a:r>
              <a:rPr lang="en-GB">
                <a:solidFill>
                  <a:srgbClr val="0E101A"/>
                </a:solidFill>
                <a:latin typeface="Calibri" panose="020F0502020204030204" pitchFamily="34" charset="0"/>
                <a:cs typeface="Calibri" panose="020F0502020204030204" pitchFamily="34" charset="0"/>
              </a:rPr>
              <a:t>yourself</a:t>
            </a:r>
            <a:r>
              <a:rPr lang="en-GB" smtClean="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pPr marL="88900" lvl="4" indent="-88900"/>
            <a:r>
              <a:rPr lang="en-GB">
                <a:solidFill>
                  <a:srgbClr val="0E101A"/>
                </a:solidFill>
                <a:latin typeface="Calibri" panose="020F0502020204030204" pitchFamily="34" charset="0"/>
                <a:cs typeface="Calibri" panose="020F0502020204030204" pitchFamily="34" charset="0"/>
              </a:rPr>
              <a:t>  </a:t>
            </a:r>
            <a:r>
              <a:rPr lang="en-GB" smtClean="0">
                <a:solidFill>
                  <a:srgbClr val="0E101A"/>
                </a:solidFill>
                <a:latin typeface="Calibri" panose="020F0502020204030204" pitchFamily="34" charset="0"/>
                <a:cs typeface="Calibri" panose="020F0502020204030204" pitchFamily="34" charset="0"/>
              </a:rPr>
              <a:t> </a:t>
            </a:r>
            <a:r>
              <a:rPr lang="en-GB" b="1" smtClean="0">
                <a:solidFill>
                  <a:srgbClr val="0E101A"/>
                </a:solidFill>
                <a:latin typeface="Calibri" panose="020F0502020204030204" pitchFamily="34" charset="0"/>
                <a:cs typeface="Calibri" panose="020F0502020204030204" pitchFamily="34" charset="0"/>
              </a:rPr>
              <a:t>Option 2: </a:t>
            </a:r>
            <a:r>
              <a:rPr lang="en-GB" dirty="0">
                <a:solidFill>
                  <a:srgbClr val="0E101A"/>
                </a:solidFill>
                <a:latin typeface="Calibri" panose="020F0502020204030204" pitchFamily="34" charset="0"/>
                <a:cs typeface="Calibri" panose="020F0502020204030204" pitchFamily="34" charset="0"/>
              </a:rPr>
              <a:t>Select </a:t>
            </a:r>
            <a:r>
              <a:rPr lang="en-GB" b="1" dirty="0">
                <a:solidFill>
                  <a:srgbClr val="0E101A"/>
                </a:solidFill>
                <a:latin typeface="Calibri" panose="020F0502020204030204" pitchFamily="34" charset="0"/>
                <a:cs typeface="Calibri" panose="020F0502020204030204" pitchFamily="34" charset="0"/>
              </a:rPr>
              <a:t>Client's account</a:t>
            </a:r>
            <a:r>
              <a:rPr lang="en-GB" dirty="0">
                <a:solidFill>
                  <a:srgbClr val="0E101A"/>
                </a:solidFill>
                <a:latin typeface="Calibri" panose="020F0502020204030204" pitchFamily="34" charset="0"/>
                <a:cs typeface="Calibri" panose="020F0502020204030204" pitchFamily="34" charset="0"/>
              </a:rPr>
              <a:t> to create an account on behalf of a business. Enter </a:t>
            </a:r>
            <a:r>
              <a:rPr lang="en-GB">
                <a:solidFill>
                  <a:srgbClr val="0E101A"/>
                </a:solidFill>
                <a:latin typeface="Calibri" panose="020F0502020204030204" pitchFamily="34" charset="0"/>
                <a:cs typeface="Calibri" panose="020F0502020204030204" pitchFamily="34" charset="0"/>
              </a:rPr>
              <a:t>its </a:t>
            </a:r>
            <a:r>
              <a:rPr lang="en-GB" smtClean="0">
                <a:solidFill>
                  <a:srgbClr val="0E101A"/>
                </a:solidFill>
                <a:latin typeface="Calibri" panose="020F0502020204030204" pitchFamily="34" charset="0"/>
                <a:cs typeface="Calibri" panose="020F0502020204030204" pitchFamily="34" charset="0"/>
              </a:rPr>
              <a:t> Business Manager </a:t>
            </a:r>
            <a:r>
              <a:rPr lang="en-GB" dirty="0">
                <a:solidFill>
                  <a:srgbClr val="0E101A"/>
                </a:solidFill>
                <a:latin typeface="Calibri" panose="020F0502020204030204" pitchFamily="34" charset="0"/>
                <a:cs typeface="Calibri" panose="020F0502020204030204" pitchFamily="34" charset="0"/>
              </a:rPr>
              <a:t>ID, which you can find in its </a:t>
            </a:r>
            <a:r>
              <a:rPr lang="en-GB" b="1" dirty="0">
                <a:solidFill>
                  <a:srgbClr val="0E101A"/>
                </a:solidFill>
                <a:latin typeface="Calibri" panose="020F0502020204030204" pitchFamily="34" charset="0"/>
                <a:cs typeface="Calibri" panose="020F0502020204030204" pitchFamily="34" charset="0"/>
              </a:rPr>
              <a:t>Business Manager settings</a:t>
            </a:r>
            <a:r>
              <a:rPr lang="en-GB" dirty="0">
                <a:solidFill>
                  <a:srgbClr val="0E101A"/>
                </a:solidFill>
                <a:latin typeface="Calibri" panose="020F0502020204030204" pitchFamily="34" charset="0"/>
                <a:cs typeface="Calibri" panose="020F0502020204030204" pitchFamily="34" charset="0"/>
              </a:rPr>
              <a:t>.</a:t>
            </a: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5. Below </a:t>
            </a:r>
            <a:r>
              <a:rPr lang="en-GB" b="1" dirty="0">
                <a:solidFill>
                  <a:srgbClr val="0E101A"/>
                </a:solidFill>
                <a:latin typeface="Calibri" panose="020F0502020204030204" pitchFamily="34" charset="0"/>
                <a:cs typeface="Calibri" panose="020F0502020204030204" pitchFamily="34" charset="0"/>
              </a:rPr>
              <a:t>Time zone</a:t>
            </a:r>
            <a:r>
              <a:rPr lang="en-GB" dirty="0">
                <a:solidFill>
                  <a:srgbClr val="0E101A"/>
                </a:solidFill>
                <a:latin typeface="Calibri" panose="020F0502020204030204" pitchFamily="34" charset="0"/>
                <a:cs typeface="Calibri" panose="020F0502020204030204" pitchFamily="34" charset="0"/>
              </a:rPr>
              <a:t>, select the time zone where your business is located.</a:t>
            </a:r>
          </a:p>
          <a:p>
            <a:pPr>
              <a:buFont typeface="+mj-lt"/>
              <a:buAutoNum type="arabicPeriod"/>
            </a:pP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6. Under</a:t>
            </a:r>
            <a:r>
              <a:rPr lang="en-GB" b="1" dirty="0">
                <a:solidFill>
                  <a:srgbClr val="0E101A"/>
                </a:solidFill>
                <a:latin typeface="Calibri" panose="020F0502020204030204" pitchFamily="34" charset="0"/>
                <a:cs typeface="Calibri" panose="020F0502020204030204" pitchFamily="34" charset="0"/>
              </a:rPr>
              <a:t> Local currency</a:t>
            </a:r>
            <a:r>
              <a:rPr lang="en-GB" dirty="0">
                <a:solidFill>
                  <a:srgbClr val="0E101A"/>
                </a:solidFill>
                <a:latin typeface="Calibri" panose="020F0502020204030204" pitchFamily="34" charset="0"/>
                <a:cs typeface="Calibri" panose="020F0502020204030204" pitchFamily="34" charset="0"/>
              </a:rPr>
              <a:t>, select the local currency of your business.</a:t>
            </a:r>
            <a:endParaRPr lang="en-GB" dirty="0">
              <a:solidFill>
                <a:srgbClr val="0E101A"/>
              </a:solidFill>
              <a:effectLst/>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8316" y="1045028"/>
            <a:ext cx="1805818" cy="3510963"/>
          </a:xfrm>
          <a:prstGeom prst="rect">
            <a:avLst/>
          </a:prstGeom>
        </p:spPr>
      </p:pic>
    </p:spTree>
    <p:extLst>
      <p:ext uri="{BB962C8B-B14F-4D97-AF65-F5344CB8AC3E}">
        <p14:creationId xmlns:p14="http://schemas.microsoft.com/office/powerpoint/2010/main" val="160478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0" y="1320037"/>
            <a:ext cx="7085227" cy="3323987"/>
          </a:xfrm>
          <a:prstGeom prst="rect">
            <a:avLst/>
          </a:prstGeom>
        </p:spPr>
        <p:txBody>
          <a:bodyPr wrap="square">
            <a:spAutoFit/>
          </a:bodyPr>
          <a:lstStyle/>
          <a:p>
            <a:r>
              <a:rPr lang="en-GB" dirty="0">
                <a:solidFill>
                  <a:srgbClr val="0E101A"/>
                </a:solidFill>
                <a:latin typeface="Calibri" panose="020F0502020204030204" pitchFamily="34" charset="0"/>
                <a:cs typeface="Calibri" panose="020F0502020204030204" pitchFamily="34" charset="0"/>
              </a:rPr>
              <a:t>7</a:t>
            </a:r>
            <a:r>
              <a:rPr lang="en-GB">
                <a:solidFill>
                  <a:srgbClr val="0E101A"/>
                </a:solidFill>
                <a:latin typeface="Calibri" panose="020F0502020204030204" pitchFamily="34" charset="0"/>
                <a:cs typeface="Calibri" panose="020F0502020204030204" pitchFamily="34" charset="0"/>
              </a:rPr>
              <a:t>. </a:t>
            </a:r>
            <a:r>
              <a:rPr lang="en-GB">
                <a:solidFill>
                  <a:schemeClr val="tx1"/>
                </a:solidFill>
                <a:latin typeface="Calibri" panose="020F0502020204030204" pitchFamily="34" charset="0"/>
                <a:cs typeface="Calibri" panose="020F0502020204030204" pitchFamily="34" charset="0"/>
              </a:rPr>
              <a:t>The currency you enter must match with the currency in which you plan to pay your invoices</a:t>
            </a:r>
            <a:r>
              <a:rPr lang="en-GB" smtClean="0">
                <a:solidFill>
                  <a:schemeClr val="tx1"/>
                </a:solidFill>
                <a:latin typeface="Calibri" panose="020F0502020204030204" pitchFamily="34" charset="0"/>
                <a:cs typeface="Calibri" panose="020F0502020204030204" pitchFamily="34" charset="0"/>
              </a:rPr>
              <a:t>.</a:t>
            </a:r>
            <a:endParaRPr lang="en-GB" dirty="0">
              <a:solidFill>
                <a:schemeClr val="tx1"/>
              </a:solidFill>
              <a:latin typeface="Calibri" panose="020F0502020204030204" pitchFamily="34" charset="0"/>
              <a:cs typeface="Calibri" panose="020F0502020204030204" pitchFamily="34" charset="0"/>
            </a:endParaRP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8. Below </a:t>
            </a:r>
            <a:r>
              <a:rPr lang="en-GB" b="1" dirty="0">
                <a:solidFill>
                  <a:srgbClr val="0E101A"/>
                </a:solidFill>
                <a:latin typeface="Calibri" panose="020F0502020204030204" pitchFamily="34" charset="0"/>
                <a:cs typeface="Calibri" panose="020F0502020204030204" pitchFamily="34" charset="0"/>
              </a:rPr>
              <a:t>Payment method</a:t>
            </a:r>
            <a:r>
              <a:rPr lang="en-GB" dirty="0">
                <a:solidFill>
                  <a:srgbClr val="0E101A"/>
                </a:solidFill>
                <a:latin typeface="Calibri" panose="020F0502020204030204" pitchFamily="34" charset="0"/>
                <a:cs typeface="Calibri" panose="020F0502020204030204" pitchFamily="34" charset="0"/>
              </a:rPr>
              <a:t>, select a method of payment for your ads. If you don't have a current line of credit for payment, you can </a:t>
            </a:r>
            <a:r>
              <a:rPr lang="en-GB" dirty="0">
                <a:solidFill>
                  <a:schemeClr val="tx1"/>
                </a:solidFill>
                <a:latin typeface="Calibri" panose="020F0502020204030204" pitchFamily="34" charset="0"/>
                <a:cs typeface="Calibri" panose="020F0502020204030204" pitchFamily="34" charset="0"/>
              </a:rPr>
              <a:t>set one up</a:t>
            </a:r>
            <a:r>
              <a:rPr lang="en-GB" dirty="0">
                <a:solidFill>
                  <a:srgbClr val="0E101A"/>
                </a:solidFill>
                <a:latin typeface="Calibri" panose="020F0502020204030204" pitchFamily="34" charset="0"/>
                <a:cs typeface="Calibri" panose="020F0502020204030204" pitchFamily="34" charset="0"/>
              </a:rPr>
              <a:t>.</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9. Below </a:t>
            </a:r>
            <a:r>
              <a:rPr lang="en-GB" b="1" dirty="0">
                <a:solidFill>
                  <a:srgbClr val="0E101A"/>
                </a:solidFill>
                <a:latin typeface="Calibri" panose="020F0502020204030204" pitchFamily="34" charset="0"/>
                <a:cs typeface="Calibri" panose="020F0502020204030204" pitchFamily="34" charset="0"/>
              </a:rPr>
              <a:t>PO number</a:t>
            </a:r>
            <a:r>
              <a:rPr lang="en-GB" dirty="0">
                <a:solidFill>
                  <a:srgbClr val="0E101A"/>
                </a:solidFill>
                <a:latin typeface="Calibri" panose="020F0502020204030204" pitchFamily="34" charset="0"/>
                <a:cs typeface="Calibri" panose="020F0502020204030204" pitchFamily="34" charset="0"/>
              </a:rPr>
              <a:t>, enter the purchase order (PO) number that will appear on your invoices.</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10. Below </a:t>
            </a:r>
            <a:r>
              <a:rPr lang="en-GB" b="1" dirty="0">
                <a:solidFill>
                  <a:srgbClr val="0E101A"/>
                </a:solidFill>
                <a:latin typeface="Calibri" panose="020F0502020204030204" pitchFamily="34" charset="0"/>
                <a:cs typeface="Calibri" panose="020F0502020204030204" pitchFamily="34" charset="0"/>
              </a:rPr>
              <a:t>People</a:t>
            </a:r>
            <a:r>
              <a:rPr lang="en-GB" dirty="0">
                <a:solidFill>
                  <a:srgbClr val="0E101A"/>
                </a:solidFill>
                <a:latin typeface="Calibri" panose="020F0502020204030204" pitchFamily="34" charset="0"/>
                <a:cs typeface="Calibri" panose="020F0502020204030204" pitchFamily="34" charset="0"/>
              </a:rPr>
              <a:t>, search for people you want to add to the account or choose them from the list.</a:t>
            </a:r>
          </a:p>
          <a:p>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11. Select the role you'd like to assign to each person.</a:t>
            </a:r>
          </a:p>
          <a:p>
            <a:pPr marL="268288" lvl="1"/>
            <a:r>
              <a:rPr lang="en-GB" b="1" dirty="0">
                <a:solidFill>
                  <a:srgbClr val="0E101A"/>
                </a:solidFill>
                <a:latin typeface="Calibri" panose="020F0502020204030204" pitchFamily="34" charset="0"/>
                <a:cs typeface="Calibri" panose="020F0502020204030204" pitchFamily="34" charset="0"/>
              </a:rPr>
              <a:t>Admin access</a:t>
            </a:r>
            <a:r>
              <a:rPr lang="en-GB" dirty="0">
                <a:solidFill>
                  <a:srgbClr val="0E101A"/>
                </a:solidFill>
                <a:latin typeface="Calibri" panose="020F0502020204030204" pitchFamily="34" charset="0"/>
                <a:cs typeface="Calibri" panose="020F0502020204030204" pitchFamily="34" charset="0"/>
              </a:rPr>
              <a:t> allows people to make any changes to the account.</a:t>
            </a:r>
          </a:p>
          <a:p>
            <a:pPr marL="268288" lvl="1"/>
            <a:r>
              <a:rPr lang="en-GB" b="1" dirty="0">
                <a:solidFill>
                  <a:srgbClr val="0E101A"/>
                </a:solidFill>
                <a:latin typeface="Calibri" panose="020F0502020204030204" pitchFamily="34" charset="0"/>
                <a:cs typeface="Calibri" panose="020F0502020204030204" pitchFamily="34" charset="0"/>
              </a:rPr>
              <a:t>Standard access</a:t>
            </a:r>
            <a:r>
              <a:rPr lang="en-GB" dirty="0">
                <a:solidFill>
                  <a:srgbClr val="0E101A"/>
                </a:solidFill>
                <a:latin typeface="Calibri" panose="020F0502020204030204" pitchFamily="34" charset="0"/>
                <a:cs typeface="Calibri" panose="020F0502020204030204" pitchFamily="34" charset="0"/>
              </a:rPr>
              <a:t> allows people to manage phone numbers, edit message templates and see metrics.</a:t>
            </a:r>
            <a:endParaRPr lang="en-GB" dirty="0">
              <a:solidFill>
                <a:srgbClr val="0E101A"/>
              </a:solidFill>
              <a:effectLst/>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0332" y="809827"/>
            <a:ext cx="1895198" cy="3691687"/>
          </a:xfrm>
          <a:prstGeom prst="rect">
            <a:avLst/>
          </a:prstGeom>
        </p:spPr>
      </p:pic>
    </p:spTree>
    <p:extLst>
      <p:ext uri="{BB962C8B-B14F-4D97-AF65-F5344CB8AC3E}">
        <p14:creationId xmlns:p14="http://schemas.microsoft.com/office/powerpoint/2010/main" val="2214100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99690" y="1320037"/>
            <a:ext cx="6926752" cy="738664"/>
          </a:xfrm>
          <a:prstGeom prst="rect">
            <a:avLst/>
          </a:prstGeom>
        </p:spPr>
        <p:txBody>
          <a:bodyPr wrap="square">
            <a:spAutoFit/>
          </a:bodyPr>
          <a:lstStyle/>
          <a:p>
            <a:r>
              <a:rPr lang="en-GB" b="1">
                <a:solidFill>
                  <a:srgbClr val="0E101A"/>
                </a:solidFill>
                <a:latin typeface="Calibri" panose="020F0502020204030204" pitchFamily="34" charset="0"/>
                <a:cs typeface="Calibri" panose="020F0502020204030204" pitchFamily="34" charset="0"/>
              </a:rPr>
              <a:t>Create a business profile.</a:t>
            </a:r>
          </a:p>
          <a:p>
            <a:r>
              <a:rPr lang="en-GB">
                <a:solidFill>
                  <a:srgbClr val="0E101A"/>
                </a:solidFill>
                <a:latin typeface="Calibri" panose="020F0502020204030204" pitchFamily="34" charset="0"/>
                <a:cs typeface="Calibri" panose="020F0502020204030204" pitchFamily="34" charset="0"/>
              </a:rPr>
              <a:t>To set up your WhatsApp business profile, add a photo representing your business, your business name, phone number, email address, website and a brief description.</a:t>
            </a:r>
            <a:endParaRPr lang="en-GB">
              <a:solidFill>
                <a:srgbClr val="0E101A"/>
              </a:solidFill>
              <a:effectLst/>
              <a:latin typeface="Calibri" panose="020F0502020204030204" pitchFamily="34" charset="0"/>
              <a:cs typeface="Calibri" panose="020F0502020204030204" pitchFamily="34" charset="0"/>
            </a:endParaRPr>
          </a:p>
        </p:txBody>
      </p:sp>
      <p:sp>
        <p:nvSpPr>
          <p:cNvPr id="4" name="Rectángulo 3"/>
          <p:cNvSpPr/>
          <p:nvPr/>
        </p:nvSpPr>
        <p:spPr>
          <a:xfrm>
            <a:off x="99689" y="2197825"/>
            <a:ext cx="6871751" cy="738664"/>
          </a:xfrm>
          <a:prstGeom prst="rect">
            <a:avLst/>
          </a:prstGeom>
        </p:spPr>
        <p:txBody>
          <a:bodyPr wrap="square">
            <a:spAutoFit/>
          </a:bodyPr>
          <a:lstStyle/>
          <a:p>
            <a:r>
              <a:rPr lang="en-GB" b="1" dirty="0">
                <a:solidFill>
                  <a:srgbClr val="0E101A"/>
                </a:solidFill>
                <a:latin typeface="Calibri" panose="020F0502020204030204" pitchFamily="34" charset="0"/>
                <a:cs typeface="Calibri" panose="020F0502020204030204" pitchFamily="34" charset="0"/>
              </a:rPr>
              <a:t>Start messaging.</a:t>
            </a:r>
          </a:p>
          <a:p>
            <a:r>
              <a:rPr lang="en-GB" dirty="0">
                <a:solidFill>
                  <a:srgbClr val="0E101A"/>
                </a:solidFill>
                <a:latin typeface="Calibri" panose="020F0502020204030204" pitchFamily="34" charset="0"/>
                <a:cs typeface="Calibri" panose="020F0502020204030204" pitchFamily="34" charset="0"/>
              </a:rPr>
              <a:t>Use WhatsApp Business to do all the things that you're used to using WhatsApp for – from messaging and sending photos to making voice and video calls.</a:t>
            </a:r>
            <a:endParaRPr lang="en-GB" dirty="0">
              <a:solidFill>
                <a:srgbClr val="0E101A"/>
              </a:solidFill>
              <a:effectLst/>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991" y="907526"/>
            <a:ext cx="1884195" cy="3701575"/>
          </a:xfrm>
          <a:prstGeom prst="rect">
            <a:avLst/>
          </a:prstGeom>
        </p:spPr>
      </p:pic>
    </p:spTree>
    <p:extLst>
      <p:ext uri="{BB962C8B-B14F-4D97-AF65-F5344CB8AC3E}">
        <p14:creationId xmlns:p14="http://schemas.microsoft.com/office/powerpoint/2010/main" val="3765857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20314" y="1320037"/>
            <a:ext cx="5957352" cy="954107"/>
          </a:xfrm>
          <a:prstGeom prst="rect">
            <a:avLst/>
          </a:prstGeom>
        </p:spPr>
        <p:txBody>
          <a:bodyPr wrap="square">
            <a:spAutoFit/>
          </a:bodyPr>
          <a:lstStyle/>
          <a:p>
            <a:r>
              <a:rPr lang="en-GB" b="1">
                <a:solidFill>
                  <a:srgbClr val="0E101A"/>
                </a:solidFill>
                <a:latin typeface="Calibri" panose="020F0502020204030204" pitchFamily="34" charset="0"/>
                <a:cs typeface="Calibri" panose="020F0502020204030204" pitchFamily="34" charset="0"/>
              </a:rPr>
              <a:t>Scale your responses with custom messaging tools.</a:t>
            </a:r>
          </a:p>
          <a:p>
            <a:r>
              <a:rPr lang="en-GB">
                <a:solidFill>
                  <a:srgbClr val="0E101A"/>
                </a:solidFill>
                <a:latin typeface="Calibri" panose="020F0502020204030204" pitchFamily="34" charset="0"/>
                <a:cs typeface="Calibri" panose="020F0502020204030204" pitchFamily="34" charset="0"/>
              </a:rPr>
              <a:t>Create a greeting message to automatically introduce customers to your business, set an away message when you're unable to answer or save time with quick replies to re-use answers to frequently asked questions.</a:t>
            </a:r>
            <a:endParaRPr lang="en-GB">
              <a:solidFill>
                <a:srgbClr val="0E101A"/>
              </a:solidFill>
              <a:effectLst/>
              <a:latin typeface="Calibri" panose="020F0502020204030204" pitchFamily="34" charset="0"/>
              <a:cs typeface="Calibri" panose="020F0502020204030204" pitchFamily="34" charset="0"/>
            </a:endParaRPr>
          </a:p>
        </p:txBody>
      </p:sp>
      <p:sp>
        <p:nvSpPr>
          <p:cNvPr id="6" name="Rectángulo 5"/>
          <p:cNvSpPr/>
          <p:nvPr/>
        </p:nvSpPr>
        <p:spPr>
          <a:xfrm>
            <a:off x="120314" y="2592332"/>
            <a:ext cx="5957352" cy="738664"/>
          </a:xfrm>
          <a:prstGeom prst="rect">
            <a:avLst/>
          </a:prstGeom>
        </p:spPr>
        <p:txBody>
          <a:bodyPr wrap="square">
            <a:spAutoFit/>
          </a:bodyPr>
          <a:lstStyle/>
          <a:p>
            <a:r>
              <a:rPr lang="en-GB" b="1" dirty="0">
                <a:solidFill>
                  <a:srgbClr val="0E101A"/>
                </a:solidFill>
                <a:latin typeface="Calibri" panose="020F0502020204030204" pitchFamily="34" charset="0"/>
                <a:cs typeface="Calibri" panose="020F0502020204030204" pitchFamily="34" charset="0"/>
              </a:rPr>
              <a:t>Quick Replies</a:t>
            </a:r>
          </a:p>
          <a:p>
            <a:r>
              <a:rPr lang="en-GB" smtClean="0">
                <a:solidFill>
                  <a:schemeClr val="tx1"/>
                </a:solidFill>
                <a:effectLst/>
                <a:latin typeface="Calibri" panose="020F0502020204030204" pitchFamily="34" charset="0"/>
                <a:cs typeface="Calibri" panose="020F0502020204030204" pitchFamily="34" charset="0"/>
              </a:rPr>
              <a:t>Quick </a:t>
            </a:r>
            <a:r>
              <a:rPr lang="en-GB" dirty="0">
                <a:solidFill>
                  <a:schemeClr val="tx1"/>
                </a:solidFill>
                <a:effectLst/>
                <a:latin typeface="Calibri" panose="020F0502020204030204" pitchFamily="34" charset="0"/>
                <a:cs typeface="Calibri" panose="020F0502020204030204" pitchFamily="34" charset="0"/>
              </a:rPr>
              <a:t>replies lets you save and reuse messages you frequently send, so you can speedily answer common questions</a:t>
            </a:r>
            <a:r>
              <a:rPr lang="en-GB">
                <a:solidFill>
                  <a:schemeClr val="tx1"/>
                </a:solidFill>
                <a:effectLst/>
                <a:latin typeface="Calibri" panose="020F0502020204030204" pitchFamily="34" charset="0"/>
                <a:cs typeface="Calibri" panose="020F0502020204030204" pitchFamily="34" charset="0"/>
              </a:rPr>
              <a:t>. </a:t>
            </a:r>
            <a:endParaRPr lang="en-GB" dirty="0">
              <a:solidFill>
                <a:schemeClr val="tx1"/>
              </a:solidFill>
              <a:effectLst/>
              <a:latin typeface="Calibri" panose="020F0502020204030204" pitchFamily="34" charset="0"/>
              <a:cs typeface="Calibri" panose="020F0502020204030204" pitchFamily="34" charset="0"/>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0091" y="1113781"/>
            <a:ext cx="2165723" cy="3292520"/>
          </a:xfrm>
          <a:prstGeom prst="rect">
            <a:avLst/>
          </a:prstGeom>
        </p:spPr>
      </p:pic>
    </p:spTree>
    <p:extLst>
      <p:ext uri="{BB962C8B-B14F-4D97-AF65-F5344CB8AC3E}">
        <p14:creationId xmlns:p14="http://schemas.microsoft.com/office/powerpoint/2010/main" val="428361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37903" y="1320037"/>
            <a:ext cx="6407276" cy="1600438"/>
          </a:xfrm>
          <a:prstGeom prst="rect">
            <a:avLst/>
          </a:prstGeom>
        </p:spPr>
        <p:txBody>
          <a:bodyPr wrap="square">
            <a:spAutoFit/>
          </a:bodyPr>
          <a:lstStyle/>
          <a:p>
            <a:r>
              <a:rPr lang="en-GB" b="1">
                <a:solidFill>
                  <a:srgbClr val="0E101A"/>
                </a:solidFill>
                <a:latin typeface="Calibri" panose="020F0502020204030204" pitchFamily="34" charset="0"/>
                <a:cs typeface="Calibri" panose="020F0502020204030204" pitchFamily="34" charset="0"/>
              </a:rPr>
              <a:t>Labels</a:t>
            </a:r>
          </a:p>
          <a:p>
            <a:r>
              <a:rPr lang="en-GB">
                <a:solidFill>
                  <a:srgbClr val="0E101A"/>
                </a:solidFill>
                <a:latin typeface="Calibri" panose="020F0502020204030204" pitchFamily="34" charset="0"/>
                <a:cs typeface="Calibri" panose="020F0502020204030204" pitchFamily="34" charset="0"/>
              </a:rPr>
              <a:t>You can organize your contacts or chats with labels, so you can easily find them again.</a:t>
            </a:r>
          </a:p>
          <a:p>
            <a:r>
              <a:rPr lang="en-GB">
                <a:solidFill>
                  <a:srgbClr val="0E101A"/>
                </a:solidFill>
                <a:latin typeface="Calibri" panose="020F0502020204030204" pitchFamily="34" charset="0"/>
                <a:cs typeface="Calibri" panose="020F0502020204030204" pitchFamily="34" charset="0"/>
              </a:rPr>
              <a:t/>
            </a:r>
            <a:br>
              <a:rPr lang="en-GB">
                <a:solidFill>
                  <a:srgbClr val="0E101A"/>
                </a:solidFill>
                <a:latin typeface="Calibri" panose="020F0502020204030204" pitchFamily="34" charset="0"/>
                <a:cs typeface="Calibri" panose="020F0502020204030204" pitchFamily="34" charset="0"/>
              </a:rPr>
            </a:br>
            <a:r>
              <a:rPr lang="en-GB" b="1">
                <a:solidFill>
                  <a:srgbClr val="0E101A"/>
                </a:solidFill>
                <a:latin typeface="Calibri" panose="020F0502020204030204" pitchFamily="34" charset="0"/>
                <a:cs typeface="Calibri" panose="020F0502020204030204" pitchFamily="34" charset="0"/>
              </a:rPr>
              <a:t>Automated Messages</a:t>
            </a:r>
          </a:p>
          <a:p>
            <a:r>
              <a:rPr lang="en-GB">
                <a:solidFill>
                  <a:srgbClr val="0E101A"/>
                </a:solidFill>
                <a:latin typeface="Calibri" panose="020F0502020204030204" pitchFamily="34" charset="0"/>
                <a:cs typeface="Calibri" panose="020F0502020204030204" pitchFamily="34" charset="0"/>
              </a:rPr>
              <a:t>You can create a greeting message to introduce your customers to your business. You also can set an away message when you are unable to answer so your customers know when to expect a response. </a:t>
            </a:r>
            <a:endParaRPr lang="en-GB">
              <a:solidFill>
                <a:srgbClr val="0E101A"/>
              </a:solidFill>
              <a:effectLst/>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51495" y="907526"/>
            <a:ext cx="2051019" cy="3636434"/>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1373" y="3152544"/>
            <a:ext cx="2278189" cy="1341790"/>
          </a:xfrm>
          <a:prstGeom prst="rect">
            <a:avLst/>
          </a:prstGeom>
        </p:spPr>
      </p:pic>
    </p:spTree>
    <p:extLst>
      <p:ext uri="{BB962C8B-B14F-4D97-AF65-F5344CB8AC3E}">
        <p14:creationId xmlns:p14="http://schemas.microsoft.com/office/powerpoint/2010/main" val="467057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Thank you!</a:t>
            </a:r>
            <a:endParaRPr sz="6000" dirty="0">
              <a:solidFill>
                <a:srgbClr val="ABE33F"/>
              </a:solidFill>
            </a:endParaRPr>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1.1 Corporate social media</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16500" y="1413990"/>
            <a:ext cx="8051223" cy="738664"/>
          </a:xfrm>
          <a:prstGeom prst="rect">
            <a:avLst/>
          </a:prstGeom>
        </p:spPr>
        <p:txBody>
          <a:bodyPr wrap="square">
            <a:spAutoFit/>
          </a:bodyPr>
          <a:lstStyle/>
          <a:p>
            <a:r>
              <a:rPr lang="en-GB" b="1" dirty="0">
                <a:solidFill>
                  <a:srgbClr val="0E101A"/>
                </a:solidFill>
                <a:latin typeface="Calibri" panose="020F0502020204030204" pitchFamily="34" charset="0"/>
                <a:cs typeface="Calibri" panose="020F0502020204030204" pitchFamily="34" charset="0"/>
              </a:rPr>
              <a:t>Social media use, particularly on mobile phone applications, continues to </a:t>
            </a:r>
            <a:r>
              <a:rPr lang="en-GB" b="1">
                <a:solidFill>
                  <a:srgbClr val="0E101A"/>
                </a:solidFill>
                <a:latin typeface="Calibri" panose="020F0502020204030204" pitchFamily="34" charset="0"/>
                <a:cs typeface="Calibri" panose="020F0502020204030204" pitchFamily="34" charset="0"/>
              </a:rPr>
              <a:t>expand </a:t>
            </a:r>
            <a:r>
              <a:rPr lang="en-GB" b="1" smtClean="0">
                <a:solidFill>
                  <a:schemeClr val="tx1"/>
                </a:solidFill>
                <a:latin typeface="Calibri" panose="020F0502020204030204" pitchFamily="34" charset="0"/>
                <a:cs typeface="Calibri" panose="020F0502020204030204" pitchFamily="34" charset="0"/>
              </a:rPr>
              <a:t>regardless </a:t>
            </a:r>
            <a:r>
              <a:rPr lang="en-GB" b="1" dirty="0">
                <a:solidFill>
                  <a:schemeClr val="tx1"/>
                </a:solidFill>
                <a:latin typeface="Calibri" panose="020F0502020204030204" pitchFamily="34" charset="0"/>
                <a:cs typeface="Calibri" panose="020F0502020204030204" pitchFamily="34" charset="0"/>
              </a:rPr>
              <a:t>of age, gender or ethnicity.</a:t>
            </a:r>
            <a:endParaRPr lang="en-GB" dirty="0">
              <a:solidFill>
                <a:schemeClr val="tx1"/>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 </a:t>
            </a:r>
            <a:endParaRPr lang="en-GB" dirty="0">
              <a:solidFill>
                <a:srgbClr val="0E101A"/>
              </a:solidFill>
              <a:effectLst/>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2302" y="1739422"/>
            <a:ext cx="1595421" cy="2816191"/>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3076" y="2633196"/>
            <a:ext cx="1217047" cy="1230671"/>
          </a:xfrm>
          <a:prstGeom prst="rect">
            <a:avLst/>
          </a:prstGeom>
        </p:spPr>
      </p:pic>
      <p:sp>
        <p:nvSpPr>
          <p:cNvPr id="4" name="Rectángulo 3"/>
          <p:cNvSpPr/>
          <p:nvPr/>
        </p:nvSpPr>
        <p:spPr>
          <a:xfrm>
            <a:off x="256324" y="2349351"/>
            <a:ext cx="5551715" cy="954107"/>
          </a:xfrm>
          <a:prstGeom prst="rect">
            <a:avLst/>
          </a:prstGeom>
        </p:spPr>
        <p:txBody>
          <a:bodyPr wrap="square">
            <a:spAutoFit/>
          </a:bodyPr>
          <a:lstStyle/>
          <a:p>
            <a:r>
              <a:rPr lang="en-GB" smtClean="0">
                <a:solidFill>
                  <a:schemeClr val="tx1"/>
                </a:solidFill>
                <a:latin typeface="Calibri" panose="020F0502020204030204" pitchFamily="34" charset="0"/>
                <a:cs typeface="Calibri" panose="020F0502020204030204" pitchFamily="34" charset="0"/>
              </a:rPr>
              <a:t>Corporate </a:t>
            </a:r>
            <a:r>
              <a:rPr lang="en-GB" dirty="0">
                <a:solidFill>
                  <a:schemeClr val="tx1"/>
                </a:solidFill>
                <a:latin typeface="Calibri" panose="020F0502020204030204" pitchFamily="34" charset="0"/>
                <a:cs typeface="Calibri" panose="020F0502020204030204" pitchFamily="34" charset="0"/>
              </a:rPr>
              <a:t>social networks have brought many benefits to SMEs and are a new focus of interest for technology </a:t>
            </a:r>
            <a:r>
              <a:rPr lang="en-GB">
                <a:solidFill>
                  <a:schemeClr val="tx1"/>
                </a:solidFill>
                <a:latin typeface="Calibri" panose="020F0502020204030204" pitchFamily="34" charset="0"/>
                <a:cs typeface="Calibri" panose="020F0502020204030204" pitchFamily="34" charset="0"/>
              </a:rPr>
              <a:t>companies</a:t>
            </a:r>
            <a:r>
              <a:rPr lang="en-GB" smtClean="0">
                <a:solidFill>
                  <a:schemeClr val="tx1"/>
                </a:solidFill>
                <a:latin typeface="Calibri" panose="020F0502020204030204" pitchFamily="34" charset="0"/>
                <a:cs typeface="Calibri" panose="020F0502020204030204" pitchFamily="34" charset="0"/>
              </a:rPr>
              <a:t>.</a:t>
            </a:r>
            <a:endParaRPr lang="en-GB" dirty="0">
              <a:solidFill>
                <a:schemeClr val="tx1"/>
              </a:solidFill>
              <a:latin typeface="Calibri" panose="020F0502020204030204" pitchFamily="34" charset="0"/>
              <a:cs typeface="Calibri" panose="020F0502020204030204" pitchFamily="34" charset="0"/>
            </a:endParaRPr>
          </a:p>
          <a:p>
            <a:endParaRPr lang="en-GB" dirty="0">
              <a:solidFill>
                <a:srgbClr val="FF0000"/>
              </a:solidFill>
              <a:latin typeface="Calibri" panose="020F0502020204030204" pitchFamily="34" charset="0"/>
              <a:cs typeface="Calibri" panose="020F0502020204030204" pitchFamily="34" charset="0"/>
            </a:endParaRPr>
          </a:p>
          <a:p>
            <a:endParaRPr lang="en-GB" dirty="0">
              <a:solidFill>
                <a:srgbClr val="0E10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522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6338926"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1.2 Advantages offered by social networks to entrepreneurs and SMEs</a:t>
            </a: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4" name="Rectángulo 3"/>
          <p:cNvSpPr/>
          <p:nvPr/>
        </p:nvSpPr>
        <p:spPr>
          <a:xfrm>
            <a:off x="127191" y="1641213"/>
            <a:ext cx="8040532" cy="1815882"/>
          </a:xfrm>
          <a:prstGeom prst="rect">
            <a:avLst/>
          </a:prstGeom>
        </p:spPr>
        <p:txBody>
          <a:bodyPr wrap="square">
            <a:spAutoFit/>
          </a:bodyPr>
          <a:lstStyle/>
          <a:p>
            <a:pPr marL="285750" indent="-285750">
              <a:buFont typeface="Arial" panose="020B0604020202020204" pitchFamily="34" charset="0"/>
              <a:buChar char="•"/>
            </a:pPr>
            <a:r>
              <a:rPr lang="en-GB" b="1" u="sng" dirty="0">
                <a:solidFill>
                  <a:srgbClr val="0E101A"/>
                </a:solidFill>
                <a:latin typeface="Calibri" panose="020F0502020204030204" pitchFamily="34" charset="0"/>
                <a:cs typeface="Calibri" panose="020F0502020204030204" pitchFamily="34" charset="0"/>
              </a:rPr>
              <a:t>Better internal and external communication.</a:t>
            </a:r>
            <a:endParaRPr lang="en-GB" dirty="0">
              <a:solidFill>
                <a:srgbClr val="0E101A"/>
              </a:solidFill>
              <a:latin typeface="Calibri" panose="020F0502020204030204" pitchFamily="34" charset="0"/>
              <a:cs typeface="Calibri" panose="020F0502020204030204" pitchFamily="34" charset="0"/>
            </a:endParaRPr>
          </a:p>
          <a:p>
            <a:pPr lvl="6"/>
            <a:r>
              <a:rPr lang="en-GB" dirty="0">
                <a:solidFill>
                  <a:srgbClr val="0E101A"/>
                </a:solidFill>
                <a:latin typeface="Calibri" panose="020F0502020204030204" pitchFamily="34" charset="0"/>
                <a:cs typeface="Calibri" panose="020F0502020204030204" pitchFamily="34" charset="0"/>
              </a:rPr>
              <a:t>Besides e-mail, social networks, WhatsApp and many other technological </a:t>
            </a:r>
            <a:r>
              <a:rPr lang="en-GB">
                <a:solidFill>
                  <a:srgbClr val="0E101A"/>
                </a:solidFill>
                <a:latin typeface="Calibri" panose="020F0502020204030204" pitchFamily="34" charset="0"/>
                <a:cs typeface="Calibri" panose="020F0502020204030204" pitchFamily="34" charset="0"/>
              </a:rPr>
              <a:t>communication </a:t>
            </a:r>
            <a:r>
              <a:rPr lang="en-GB" smtClean="0">
                <a:solidFill>
                  <a:srgbClr val="0E101A"/>
                </a:solidFill>
                <a:latin typeface="Calibri" panose="020F0502020204030204" pitchFamily="34" charset="0"/>
                <a:cs typeface="Calibri" panose="020F0502020204030204" pitchFamily="34" charset="0"/>
              </a:rPr>
              <a:t>tools, are </a:t>
            </a:r>
            <a:r>
              <a:rPr lang="en-GB" dirty="0">
                <a:solidFill>
                  <a:srgbClr val="0E101A"/>
                </a:solidFill>
                <a:latin typeface="Calibri" panose="020F0502020204030204" pitchFamily="34" charset="0"/>
                <a:cs typeface="Calibri" panose="020F0502020204030204" pitchFamily="34" charset="0"/>
              </a:rPr>
              <a:t>very important instruments for a company.</a:t>
            </a:r>
          </a:p>
          <a:p>
            <a:pPr lvl="6"/>
            <a:endParaRPr lang="en-GB"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u="sng" dirty="0">
                <a:solidFill>
                  <a:srgbClr val="0E101A"/>
                </a:solidFill>
                <a:latin typeface="Calibri" panose="020F0502020204030204" pitchFamily="34" charset="0"/>
                <a:cs typeface="Calibri" panose="020F0502020204030204" pitchFamily="34" charset="0"/>
              </a:rPr>
              <a:t>Simplifies management</a:t>
            </a:r>
            <a:r>
              <a:rPr lang="en-GB" b="1" dirty="0">
                <a:solidFill>
                  <a:srgbClr val="0E101A"/>
                </a:solidFill>
                <a:latin typeface="Calibri" panose="020F0502020204030204" pitchFamily="34" charset="0"/>
                <a:cs typeface="Calibri" panose="020F0502020204030204" pitchFamily="34" charset="0"/>
              </a:rPr>
              <a:t>.</a:t>
            </a: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ICT and Corporate Social Networks enable significant time savings in the completion of tasks and simplify many processes. Actions such as planning, management, organization or business monitoring and control are much faster and more effective when the right tools are used.</a:t>
            </a:r>
            <a:endParaRPr lang="en-GB" dirty="0">
              <a:solidFill>
                <a:srgbClr val="0E101A"/>
              </a:solidFill>
              <a:effectLst/>
              <a:latin typeface="Calibri" panose="020F0502020204030204" pitchFamily="34" charset="0"/>
              <a:cs typeface="Calibri" panose="020F0502020204030204" pitchFamily="34" charset="0"/>
            </a:endParaRPr>
          </a:p>
        </p:txBody>
      </p:sp>
      <p:sp>
        <p:nvSpPr>
          <p:cNvPr id="5" name="Rectángulo 4"/>
          <p:cNvSpPr/>
          <p:nvPr/>
        </p:nvSpPr>
        <p:spPr>
          <a:xfrm>
            <a:off x="127191" y="3457095"/>
            <a:ext cx="8040532" cy="738664"/>
          </a:xfrm>
          <a:prstGeom prst="rect">
            <a:avLst/>
          </a:prstGeom>
        </p:spPr>
        <p:txBody>
          <a:bodyPr wrap="square">
            <a:spAutoFit/>
          </a:bodyPr>
          <a:lstStyle/>
          <a:p>
            <a:pPr marL="285750" indent="-285750">
              <a:buFont typeface="Arial" panose="020B0604020202020204" pitchFamily="34" charset="0"/>
              <a:buChar char="•"/>
            </a:pPr>
            <a:r>
              <a:rPr lang="en-GB" b="1" u="sng" dirty="0">
                <a:solidFill>
                  <a:srgbClr val="0E101A"/>
                </a:solidFill>
                <a:latin typeface="Calibri" panose="020F0502020204030204" pitchFamily="34" charset="0"/>
                <a:cs typeface="Calibri" panose="020F0502020204030204" pitchFamily="34" charset="0"/>
              </a:rPr>
              <a:t>Satisfied customers</a:t>
            </a:r>
            <a:endParaRPr lang="en-GB" dirty="0">
              <a:solidFill>
                <a:srgbClr val="0E101A"/>
              </a:solidFill>
              <a:latin typeface="Calibri" panose="020F0502020204030204" pitchFamily="34" charset="0"/>
              <a:cs typeface="Calibri" panose="020F0502020204030204" pitchFamily="34" charset="0"/>
            </a:endParaRPr>
          </a:p>
          <a:p>
            <a:r>
              <a:rPr lang="en-GB" smtClean="0">
                <a:solidFill>
                  <a:srgbClr val="0E101A"/>
                </a:solidFill>
                <a:latin typeface="Calibri" panose="020F0502020204030204" pitchFamily="34" charset="0"/>
                <a:cs typeface="Calibri" panose="020F0502020204030204" pitchFamily="34" charset="0"/>
              </a:rPr>
              <a:t>Management </a:t>
            </a:r>
            <a:r>
              <a:rPr lang="en-GB" dirty="0">
                <a:solidFill>
                  <a:srgbClr val="0E101A"/>
                </a:solidFill>
                <a:latin typeface="Calibri" panose="020F0502020204030204" pitchFamily="34" charset="0"/>
                <a:cs typeface="Calibri" panose="020F0502020204030204" pitchFamily="34" charset="0"/>
              </a:rPr>
              <a:t>tools provide us with better </a:t>
            </a:r>
            <a:r>
              <a:rPr lang="en-GB">
                <a:solidFill>
                  <a:srgbClr val="0E101A"/>
                </a:solidFill>
                <a:latin typeface="Calibri" panose="020F0502020204030204" pitchFamily="34" charset="0"/>
                <a:cs typeface="Calibri" panose="020F0502020204030204" pitchFamily="34" charset="0"/>
              </a:rPr>
              <a:t>information </a:t>
            </a:r>
            <a:r>
              <a:rPr lang="en-GB" smtClean="0">
                <a:solidFill>
                  <a:srgbClr val="0E101A"/>
                </a:solidFill>
                <a:latin typeface="Calibri" panose="020F0502020204030204" pitchFamily="34" charset="0"/>
                <a:cs typeface="Calibri" panose="020F0502020204030204" pitchFamily="34" charset="0"/>
              </a:rPr>
              <a:t>about</a:t>
            </a:r>
            <a:r>
              <a:rPr lang="en-GB" smtClean="0">
                <a:solidFill>
                  <a:srgbClr val="FF0000"/>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customers, their buying practices, their preferences</a:t>
            </a:r>
            <a:r>
              <a:rPr lang="en-GB">
                <a:solidFill>
                  <a:srgbClr val="0E101A"/>
                </a:solidFill>
                <a:latin typeface="Calibri" panose="020F0502020204030204" pitchFamily="34" charset="0"/>
                <a:cs typeface="Calibri" panose="020F0502020204030204" pitchFamily="34" charset="0"/>
              </a:rPr>
              <a:t>, </a:t>
            </a:r>
            <a:r>
              <a:rPr lang="en-GB" smtClean="0">
                <a:solidFill>
                  <a:schemeClr val="tx1"/>
                </a:solidFill>
                <a:latin typeface="Calibri" panose="020F0502020204030204" pitchFamily="34" charset="0"/>
                <a:cs typeface="Calibri" panose="020F0502020204030204" pitchFamily="34" charset="0"/>
              </a:rPr>
              <a:t>their </a:t>
            </a:r>
            <a:r>
              <a:rPr lang="en-GB" dirty="0">
                <a:solidFill>
                  <a:schemeClr val="tx1"/>
                </a:solidFill>
                <a:latin typeface="Calibri" panose="020F0502020204030204" pitchFamily="34" charset="0"/>
                <a:cs typeface="Calibri" panose="020F0502020204030204" pitchFamily="34" charset="0"/>
              </a:rPr>
              <a:t>needs </a:t>
            </a:r>
            <a:r>
              <a:rPr lang="en-GB">
                <a:solidFill>
                  <a:schemeClr val="tx1"/>
                </a:solidFill>
                <a:latin typeface="Calibri" panose="020F0502020204030204" pitchFamily="34" charset="0"/>
                <a:cs typeface="Calibri" panose="020F0502020204030204" pitchFamily="34" charset="0"/>
              </a:rPr>
              <a:t>and </a:t>
            </a:r>
            <a:r>
              <a:rPr lang="en-GB" smtClean="0">
                <a:solidFill>
                  <a:schemeClr val="tx1"/>
                </a:solidFill>
                <a:latin typeface="Calibri" panose="020F0502020204030204" pitchFamily="34" charset="0"/>
                <a:cs typeface="Calibri" panose="020F0502020204030204" pitchFamily="34" charset="0"/>
              </a:rPr>
              <a:t>desires</a:t>
            </a:r>
            <a:r>
              <a:rPr lang="en-GB" smtClean="0">
                <a:solidFill>
                  <a:srgbClr val="0E101A"/>
                </a:solidFill>
                <a:latin typeface="Calibri" panose="020F0502020204030204" pitchFamily="34" charset="0"/>
                <a:cs typeface="Calibri" panose="020F0502020204030204" pitchFamily="34" charset="0"/>
              </a:rPr>
              <a:t>, </a:t>
            </a:r>
            <a:r>
              <a:rPr lang="en-GB" dirty="0">
                <a:solidFill>
                  <a:srgbClr val="0E101A"/>
                </a:solidFill>
                <a:latin typeface="Calibri" panose="020F0502020204030204" pitchFamily="34" charset="0"/>
                <a:cs typeface="Calibri" panose="020F0502020204030204" pitchFamily="34" charset="0"/>
              </a:rPr>
              <a:t>and allow us to design </a:t>
            </a:r>
            <a:r>
              <a:rPr lang="en-GB">
                <a:solidFill>
                  <a:srgbClr val="0E101A"/>
                </a:solidFill>
                <a:latin typeface="Calibri" panose="020F0502020204030204" pitchFamily="34" charset="0"/>
                <a:cs typeface="Calibri" panose="020F0502020204030204" pitchFamily="34" charset="0"/>
              </a:rPr>
              <a:t>strategies </a:t>
            </a:r>
            <a:r>
              <a:rPr lang="en-GB" smtClean="0">
                <a:solidFill>
                  <a:schemeClr val="tx1"/>
                </a:solidFill>
                <a:latin typeface="Calibri" panose="020F0502020204030204" pitchFamily="34" charset="0"/>
                <a:cs typeface="Calibri" panose="020F0502020204030204" pitchFamily="34" charset="0"/>
              </a:rPr>
              <a:t>focused </a:t>
            </a:r>
            <a:r>
              <a:rPr lang="en-GB" dirty="0">
                <a:solidFill>
                  <a:schemeClr val="tx1"/>
                </a:solidFill>
                <a:latin typeface="Calibri" panose="020F0502020204030204" pitchFamily="34" charset="0"/>
                <a:cs typeface="Calibri" panose="020F0502020204030204" pitchFamily="34" charset="0"/>
              </a:rPr>
              <a:t>on customer satisfaction.</a:t>
            </a:r>
          </a:p>
        </p:txBody>
      </p:sp>
    </p:spTree>
    <p:extLst>
      <p:ext uri="{BB962C8B-B14F-4D97-AF65-F5344CB8AC3E}">
        <p14:creationId xmlns:p14="http://schemas.microsoft.com/office/powerpoint/2010/main" val="107109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6277735"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dirty="0">
                <a:solidFill>
                  <a:schemeClr val="tx1"/>
                </a:solidFill>
                <a:latin typeface="Calibri" panose="020F0502020204030204" pitchFamily="34" charset="0"/>
                <a:cs typeface="Calibri" panose="020F0502020204030204" pitchFamily="34" charset="0"/>
              </a:rPr>
              <a:t>1.2 Advantages offered by ICTs and social networks.  </a:t>
            </a:r>
          </a:p>
          <a:p>
            <a:pPr marL="0" lvl="0" indent="0" algn="l" rtl="0">
              <a:spcBef>
                <a:spcPts val="600"/>
              </a:spcBef>
              <a:spcAft>
                <a:spcPts val="0"/>
              </a:spcAft>
              <a:buNone/>
            </a:pPr>
            <a:r>
              <a:rPr lang="en-IE" sz="1200" dirty="0"/>
              <a:t> </a:t>
            </a:r>
            <a:endParaRPr sz="1200" dirty="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47816" y="1292537"/>
            <a:ext cx="8033658" cy="1815882"/>
          </a:xfrm>
          <a:prstGeom prst="rect">
            <a:avLst/>
          </a:prstGeom>
        </p:spPr>
        <p:txBody>
          <a:bodyPr wrap="square">
            <a:spAutoFit/>
          </a:bodyPr>
          <a:lstStyle/>
          <a:p>
            <a:pPr marL="285750" indent="-285750">
              <a:buFont typeface="Arial" panose="020B0604020202020204" pitchFamily="34" charset="0"/>
              <a:buChar char="•"/>
            </a:pPr>
            <a:r>
              <a:rPr lang="en-GB" b="1" u="sng" dirty="0">
                <a:solidFill>
                  <a:srgbClr val="0E101A"/>
                </a:solidFill>
                <a:latin typeface="Calibri" panose="020F0502020204030204" pitchFamily="34" charset="0"/>
                <a:cs typeface="Calibri" panose="020F0502020204030204" pitchFamily="34" charset="0"/>
              </a:rPr>
              <a:t>Expansion</a:t>
            </a:r>
          </a:p>
          <a:p>
            <a:r>
              <a:rPr lang="en-GB" dirty="0">
                <a:solidFill>
                  <a:srgbClr val="0E101A"/>
                </a:solidFill>
                <a:latin typeface="Calibri" panose="020F0502020204030204" pitchFamily="34" charset="0"/>
                <a:cs typeface="Calibri" panose="020F0502020204030204" pitchFamily="34" charset="0"/>
              </a:rPr>
              <a:t>ICTs and social networks are instruments that cross all technological, physical and spatial barriers to benefit the expansion and development </a:t>
            </a:r>
            <a:r>
              <a:rPr lang="en-GB">
                <a:solidFill>
                  <a:srgbClr val="0E101A"/>
                </a:solidFill>
                <a:latin typeface="Calibri" panose="020F0502020204030204" pitchFamily="34" charset="0"/>
                <a:cs typeface="Calibri" panose="020F0502020204030204" pitchFamily="34" charset="0"/>
              </a:rPr>
              <a:t>of </a:t>
            </a:r>
            <a:r>
              <a:rPr lang="en-GB" smtClean="0">
                <a:solidFill>
                  <a:schemeClr val="tx1"/>
                </a:solidFill>
                <a:latin typeface="Calibri" panose="020F0502020204030204" pitchFamily="34" charset="0"/>
                <a:cs typeface="Calibri" panose="020F0502020204030204" pitchFamily="34" charset="0"/>
              </a:rPr>
              <a:t>a</a:t>
            </a:r>
            <a:r>
              <a:rPr lang="en-GB" smtClean="0">
                <a:solidFill>
                  <a:srgbClr val="FF0000"/>
                </a:solidFill>
                <a:latin typeface="Calibri" panose="020F0502020204030204" pitchFamily="34" charset="0"/>
                <a:cs typeface="Calibri" panose="020F0502020204030204" pitchFamily="34" charset="0"/>
              </a:rPr>
              <a:t> </a:t>
            </a:r>
            <a:r>
              <a:rPr lang="en-GB" smtClean="0">
                <a:solidFill>
                  <a:srgbClr val="0E101A"/>
                </a:solidFill>
                <a:latin typeface="Calibri" panose="020F0502020204030204" pitchFamily="34" charset="0"/>
                <a:cs typeface="Calibri" panose="020F0502020204030204" pitchFamily="34" charset="0"/>
              </a:rPr>
              <a:t>company</a:t>
            </a:r>
            <a:r>
              <a:rPr lang="en-GB" dirty="0">
                <a:solidFill>
                  <a:srgbClr val="0E101A"/>
                </a:solidFill>
                <a:latin typeface="Calibri" panose="020F0502020204030204" pitchFamily="34" charset="0"/>
                <a:cs typeface="Calibri" panose="020F0502020204030204" pitchFamily="34" charset="0"/>
              </a:rPr>
              <a:t>, especially in the initial stages.</a:t>
            </a:r>
          </a:p>
          <a:p>
            <a:endParaRPr lang="en-GB" dirty="0">
              <a:solidFill>
                <a:srgbClr val="0E101A"/>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b="1" u="sng" dirty="0">
                <a:solidFill>
                  <a:srgbClr val="0E101A"/>
                </a:solidFill>
                <a:latin typeface="Calibri" panose="020F0502020204030204" pitchFamily="34" charset="0"/>
                <a:cs typeface="Calibri" panose="020F0502020204030204" pitchFamily="34" charset="0"/>
              </a:rPr>
              <a:t>Better brand image for the company.</a:t>
            </a:r>
            <a:endParaRPr lang="en-GB" dirty="0">
              <a:solidFill>
                <a:srgbClr val="0E101A"/>
              </a:solidFill>
              <a:latin typeface="Calibri" panose="020F0502020204030204" pitchFamily="34" charset="0"/>
              <a:cs typeface="Calibri" panose="020F0502020204030204" pitchFamily="34" charset="0"/>
            </a:endParaRPr>
          </a:p>
          <a:p>
            <a:r>
              <a:rPr lang="en-GB" dirty="0">
                <a:solidFill>
                  <a:srgbClr val="0E101A"/>
                </a:solidFill>
                <a:latin typeface="Calibri" panose="020F0502020204030204" pitchFamily="34" charset="0"/>
                <a:cs typeface="Calibri" panose="020F0502020204030204" pitchFamily="34" charset="0"/>
              </a:rPr>
              <a:t>ICT tools and corporate social networks project a modern and innovative image of a company, which contributes to making it more efficient </a:t>
            </a:r>
            <a:r>
              <a:rPr lang="en-GB">
                <a:solidFill>
                  <a:srgbClr val="0E101A"/>
                </a:solidFill>
                <a:latin typeface="Calibri" panose="020F0502020204030204" pitchFamily="34" charset="0"/>
                <a:cs typeface="Calibri" panose="020F0502020204030204" pitchFamily="34" charset="0"/>
              </a:rPr>
              <a:t>and </a:t>
            </a:r>
            <a:r>
              <a:rPr lang="en-GB" smtClean="0">
                <a:solidFill>
                  <a:srgbClr val="0E101A"/>
                </a:solidFill>
                <a:latin typeface="Calibri" panose="020F0502020204030204" pitchFamily="34" charset="0"/>
                <a:cs typeface="Calibri" panose="020F0502020204030204" pitchFamily="34" charset="0"/>
              </a:rPr>
              <a:t>competitive.</a:t>
            </a:r>
            <a:endParaRPr lang="en-GB" dirty="0">
              <a:solidFill>
                <a:srgbClr val="0E101A"/>
              </a:solidFill>
              <a:latin typeface="Calibri" panose="020F0502020204030204" pitchFamily="34" charset="0"/>
              <a:cs typeface="Calibri" panose="020F0502020204030204" pitchFamily="34" charset="0"/>
            </a:endParaRPr>
          </a:p>
          <a:p>
            <a:endParaRPr lang="en-GB" dirty="0">
              <a:solidFill>
                <a:srgbClr val="0E101A"/>
              </a:solidFill>
              <a:effectLst/>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1835" y="2729388"/>
            <a:ext cx="525324" cy="543284"/>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0487" y="2692625"/>
            <a:ext cx="585797" cy="609806"/>
          </a:xfrm>
          <a:prstGeom prst="rect">
            <a:avLst/>
          </a:prstGeom>
        </p:spPr>
      </p:pic>
      <p:pic>
        <p:nvPicPr>
          <p:cNvPr id="6" name="Imagen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6644" y="3280262"/>
            <a:ext cx="521008" cy="521008"/>
          </a:xfrm>
          <a:prstGeom prst="rect">
            <a:avLst/>
          </a:prstGeom>
        </p:spPr>
      </p:pic>
      <p:pic>
        <p:nvPicPr>
          <p:cNvPr id="8" name="Imagen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09718" y="2670407"/>
            <a:ext cx="585870" cy="604922"/>
          </a:xfrm>
          <a:prstGeom prst="rect">
            <a:avLst/>
          </a:prstGeom>
        </p:spPr>
      </p:pic>
      <p:pic>
        <p:nvPicPr>
          <p:cNvPr id="9" name="Imagen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34181" y="4035735"/>
            <a:ext cx="584504" cy="552787"/>
          </a:xfrm>
          <a:prstGeom prst="rect">
            <a:avLst/>
          </a:prstGeom>
        </p:spPr>
      </p:pic>
      <p:pic>
        <p:nvPicPr>
          <p:cNvPr id="10" name="Imagen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31477" y="2767388"/>
            <a:ext cx="546560" cy="528492"/>
          </a:xfrm>
          <a:prstGeom prst="rect">
            <a:avLst/>
          </a:prstGeom>
        </p:spPr>
      </p:pic>
      <p:pic>
        <p:nvPicPr>
          <p:cNvPr id="11" name="Imagen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29606" y="2704629"/>
            <a:ext cx="585797" cy="585797"/>
          </a:xfrm>
          <a:prstGeom prst="rect">
            <a:avLst/>
          </a:prstGeom>
        </p:spPr>
      </p:pic>
      <p:pic>
        <p:nvPicPr>
          <p:cNvPr id="12" name="Imagen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11834" y="3277986"/>
            <a:ext cx="3933396" cy="1362121"/>
          </a:xfrm>
          <a:prstGeom prst="rect">
            <a:avLst/>
          </a:prstGeom>
        </p:spPr>
      </p:pic>
    </p:spTree>
    <p:extLst>
      <p:ext uri="{BB962C8B-B14F-4D97-AF65-F5344CB8AC3E}">
        <p14:creationId xmlns:p14="http://schemas.microsoft.com/office/powerpoint/2010/main" val="386529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34066" y="1370489"/>
            <a:ext cx="8047408" cy="2893100"/>
          </a:xfrm>
          <a:prstGeom prst="rect">
            <a:avLst/>
          </a:prstGeom>
        </p:spPr>
        <p:txBody>
          <a:bodyPr wrap="square">
            <a:spAutoFit/>
          </a:bodyPr>
          <a:lstStyle/>
          <a:p>
            <a:pPr marL="285750" indent="-285750">
              <a:buFont typeface="Arial" panose="020B0604020202020204" pitchFamily="34" charset="0"/>
              <a:buChar char="•"/>
            </a:pPr>
            <a:r>
              <a:rPr lang="en-GB" b="1" dirty="0">
                <a:latin typeface="Calibri" panose="020F0502020204030204" pitchFamily="34" charset="0"/>
                <a:cs typeface="Calibri" panose="020F0502020204030204" pitchFamily="34" charset="0"/>
                <a:hlinkClick r:id="rId3"/>
              </a:rPr>
              <a:t>Facebook for business:</a:t>
            </a:r>
            <a:endParaRPr lang="en-GB" b="1"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A Facebook business page is a free web page that entrepreneurs can build on Facebook to increase their online presence. </a:t>
            </a:r>
          </a:p>
          <a:p>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How to create a business Facebook page</a:t>
            </a:r>
          </a:p>
          <a:p>
            <a:endParaRPr lang="en-GB" b="1"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The first step is to make sure you're setting up the right type of account. You have to create a Facebook page (pages are public profiles that let businesses and public figures </a:t>
            </a:r>
            <a:r>
              <a:rPr lang="en-GB">
                <a:latin typeface="Calibri" panose="020F0502020204030204" pitchFamily="34" charset="0"/>
                <a:cs typeface="Calibri" panose="020F0502020204030204" pitchFamily="34" charset="0"/>
              </a:rPr>
              <a:t>connect </a:t>
            </a:r>
            <a:r>
              <a:rPr lang="en-GB" smtClean="0">
                <a:latin typeface="Calibri" panose="020F0502020204030204" pitchFamily="34" charset="0"/>
                <a:cs typeface="Calibri" panose="020F0502020204030204" pitchFamily="34" charset="0"/>
              </a:rPr>
              <a:t>with</a:t>
            </a:r>
            <a:r>
              <a:rPr lang="en-GB" smtClean="0">
                <a:solidFill>
                  <a:srgbClr val="FF0000"/>
                </a:solidFill>
                <a:latin typeface="Calibri" panose="020F0502020204030204" pitchFamily="34" charset="0"/>
                <a:cs typeface="Calibri" panose="020F0502020204030204" pitchFamily="34" charset="0"/>
              </a:rPr>
              <a:t> </a:t>
            </a:r>
            <a:r>
              <a:rPr lang="en-GB" smtClean="0">
                <a:solidFill>
                  <a:schemeClr val="tx1"/>
                </a:solidFill>
                <a:latin typeface="Calibri" panose="020F0502020204030204" pitchFamily="34" charset="0"/>
                <a:cs typeface="Calibri" panose="020F0502020204030204" pitchFamily="34" charset="0"/>
              </a:rPr>
              <a:t>friends </a:t>
            </a:r>
            <a:r>
              <a:rPr lang="en-GB">
                <a:solidFill>
                  <a:schemeClr val="tx1"/>
                </a:solidFill>
                <a:latin typeface="Calibri" panose="020F0502020204030204" pitchFamily="34" charset="0"/>
                <a:cs typeface="Calibri" panose="020F0502020204030204" pitchFamily="34" charset="0"/>
              </a:rPr>
              <a:t>or </a:t>
            </a:r>
            <a:r>
              <a:rPr lang="en-GB" smtClean="0">
                <a:solidFill>
                  <a:schemeClr val="tx1"/>
                </a:solidFill>
                <a:latin typeface="Calibri" panose="020F0502020204030204" pitchFamily="34" charset="0"/>
                <a:cs typeface="Calibri" panose="020F0502020204030204" pitchFamily="34" charset="0"/>
              </a:rPr>
              <a:t>followers</a:t>
            </a:r>
            <a:r>
              <a:rPr lang="en-GB" smtClean="0">
                <a:latin typeface="Calibri" panose="020F0502020204030204" pitchFamily="34" charset="0"/>
                <a:cs typeface="Calibri" panose="020F0502020204030204" pitchFamily="34" charset="0"/>
              </a:rPr>
              <a:t> and, </a:t>
            </a:r>
            <a:r>
              <a:rPr lang="en-GB" dirty="0">
                <a:latin typeface="Calibri" panose="020F0502020204030204" pitchFamily="34" charset="0"/>
                <a:cs typeface="Calibri" panose="020F0502020204030204" pitchFamily="34" charset="0"/>
              </a:rPr>
              <a:t>not a Facebook profile (a profile is a personal Facebook account that's designed to share personal information)</a:t>
            </a:r>
          </a:p>
          <a:p>
            <a:r>
              <a:rPr lang="en-GB" dirty="0">
                <a:latin typeface="Calibri" panose="020F0502020204030204" pitchFamily="34" charset="0"/>
                <a:cs typeface="Calibri" panose="020F0502020204030204" pitchFamily="34" charset="0"/>
              </a:rPr>
              <a:t>To create a Facebook business page, you must have a personal profile and follow Facebook's on-screen instructions.</a:t>
            </a: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007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6812" y="1421389"/>
            <a:ext cx="4917231" cy="2473164"/>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0" y="1334527"/>
            <a:ext cx="1876926" cy="1477328"/>
          </a:xfrm>
          <a:prstGeom prst="rect">
            <a:avLst/>
          </a:prstGeom>
        </p:spPr>
        <p:txBody>
          <a:bodyPr wrap="square">
            <a:spAutoFit/>
          </a:bodyPr>
          <a:lstStyle/>
          <a:p>
            <a:r>
              <a:rPr lang="en-GB" u="sng">
                <a:latin typeface="Calibri" panose="020F0502020204030204" pitchFamily="34" charset="0"/>
                <a:cs typeface="Calibri" panose="020F0502020204030204" pitchFamily="34" charset="0"/>
              </a:rPr>
              <a:t>Business name and description:</a:t>
            </a:r>
          </a:p>
          <a:p>
            <a:r>
              <a:rPr lang="en-GB" sz="1200">
                <a:latin typeface="Calibri" panose="020F0502020204030204" pitchFamily="34" charset="0"/>
                <a:cs typeface="Calibri" panose="020F0502020204030204" pitchFamily="34" charset="0"/>
              </a:rPr>
              <a:t>Name your Page as your business or another name that people search for to find your business. </a:t>
            </a:r>
          </a:p>
          <a:p>
            <a:endParaRPr lang="en-GB">
              <a:latin typeface="Calibri" panose="020F0502020204030204" pitchFamily="34" charset="0"/>
              <a:cs typeface="Calibri" panose="020F0502020204030204" pitchFamily="34" charset="0"/>
            </a:endParaRPr>
          </a:p>
        </p:txBody>
      </p:sp>
      <p:sp>
        <p:nvSpPr>
          <p:cNvPr id="3" name="Rectángulo redondeado 2"/>
          <p:cNvSpPr/>
          <p:nvPr/>
        </p:nvSpPr>
        <p:spPr>
          <a:xfrm>
            <a:off x="1753173" y="1320037"/>
            <a:ext cx="1210033" cy="1655640"/>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ángulo 4"/>
          <p:cNvSpPr/>
          <p:nvPr/>
        </p:nvSpPr>
        <p:spPr>
          <a:xfrm>
            <a:off x="3101887" y="3995905"/>
            <a:ext cx="2843251" cy="461665"/>
          </a:xfrm>
          <a:prstGeom prst="rect">
            <a:avLst/>
          </a:prstGeom>
        </p:spPr>
        <p:txBody>
          <a:bodyPr wrap="square">
            <a:spAutoFit/>
          </a:bodyPr>
          <a:lstStyle/>
          <a:p>
            <a:r>
              <a:rPr lang="en-GB" sz="1200">
                <a:latin typeface="Calibri" panose="020F0502020204030204" pitchFamily="34" charset="0"/>
                <a:cs typeface="Calibri" panose="020F0502020204030204" pitchFamily="34" charset="0"/>
              </a:rPr>
              <a:t>Use the </a:t>
            </a:r>
            <a:r>
              <a:rPr lang="en-GB" sz="1200" u="sng">
                <a:latin typeface="Calibri" panose="020F0502020204030204" pitchFamily="34" charset="0"/>
                <a:cs typeface="Calibri" panose="020F0502020204030204" pitchFamily="34" charset="0"/>
              </a:rPr>
              <a:t>About section </a:t>
            </a:r>
            <a:r>
              <a:rPr lang="en-GB" sz="1200">
                <a:latin typeface="Calibri" panose="020F0502020204030204" pitchFamily="34" charset="0"/>
                <a:cs typeface="Calibri" panose="020F0502020204030204" pitchFamily="34" charset="0"/>
              </a:rPr>
              <a:t>to tell people what your business does.</a:t>
            </a:r>
          </a:p>
        </p:txBody>
      </p:sp>
      <p:sp>
        <p:nvSpPr>
          <p:cNvPr id="7" name="Rectángulo redondeado 6"/>
          <p:cNvSpPr/>
          <p:nvPr/>
        </p:nvSpPr>
        <p:spPr>
          <a:xfrm>
            <a:off x="3539998" y="3406542"/>
            <a:ext cx="1024403" cy="456904"/>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p:cNvSpPr/>
          <p:nvPr/>
        </p:nvSpPr>
        <p:spPr>
          <a:xfrm>
            <a:off x="7065574" y="1221351"/>
            <a:ext cx="1959430" cy="1754326"/>
          </a:xfrm>
          <a:prstGeom prst="rect">
            <a:avLst/>
          </a:prstGeom>
        </p:spPr>
        <p:txBody>
          <a:bodyPr wrap="square">
            <a:spAutoFit/>
          </a:bodyPr>
          <a:lstStyle/>
          <a:p>
            <a:r>
              <a:rPr lang="en-GB" sz="1200" u="sng">
                <a:solidFill>
                  <a:schemeClr val="tx1"/>
                </a:solidFill>
                <a:latin typeface="Calibri" panose="020F0502020204030204" pitchFamily="34" charset="0"/>
                <a:cs typeface="Calibri" panose="020F0502020204030204" pitchFamily="34" charset="0"/>
              </a:rPr>
              <a:t>Profile photo and cover photo.</a:t>
            </a:r>
          </a:p>
          <a:p>
            <a:r>
              <a:rPr lang="en-GB" sz="1200">
                <a:solidFill>
                  <a:schemeClr val="tx1"/>
                </a:solidFill>
                <a:latin typeface="Calibri" panose="020F0502020204030204" pitchFamily="34" charset="0"/>
                <a:cs typeface="Calibri" panose="020F0502020204030204" pitchFamily="34" charset="0"/>
              </a:rPr>
              <a:t>Choose photos that represent your business well. You can use your logo as a profile photo. For the cover photo, choose an image of your shop, products or website.</a:t>
            </a:r>
          </a:p>
        </p:txBody>
      </p:sp>
      <p:sp>
        <p:nvSpPr>
          <p:cNvPr id="10" name="Rectángulo redondeado 9"/>
          <p:cNvSpPr/>
          <p:nvPr/>
        </p:nvSpPr>
        <p:spPr>
          <a:xfrm>
            <a:off x="3513956" y="1458684"/>
            <a:ext cx="3190087" cy="1904427"/>
          </a:xfrm>
          <a:prstGeom prst="roundRect">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328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120314" y="1320037"/>
            <a:ext cx="7133009" cy="523220"/>
          </a:xfrm>
          <a:prstGeom prst="rect">
            <a:avLst/>
          </a:prstGeom>
        </p:spPr>
        <p:txBody>
          <a:bodyPr wrap="square">
            <a:spAutoFit/>
          </a:bodyPr>
          <a:lstStyle/>
          <a:p>
            <a:r>
              <a:rPr lang="en-GB" smtClean="0">
                <a:latin typeface="Calibri" panose="020F0502020204030204" pitchFamily="34" charset="0"/>
                <a:cs typeface="Calibri" panose="020F0502020204030204" pitchFamily="34" charset="0"/>
              </a:rPr>
              <a:t>It´s important to choose the </a:t>
            </a:r>
            <a:r>
              <a:rPr lang="en-GB" dirty="0">
                <a:latin typeface="Calibri" panose="020F0502020204030204" pitchFamily="34" charset="0"/>
                <a:cs typeface="Calibri" panose="020F0502020204030204" pitchFamily="34" charset="0"/>
              </a:rPr>
              <a:t>right dimensions for your Facebook Page´s picture and cover </a:t>
            </a:r>
            <a:r>
              <a:rPr lang="en-GB">
                <a:latin typeface="Calibri" panose="020F0502020204030204" pitchFamily="34" charset="0"/>
                <a:cs typeface="Calibri" panose="020F0502020204030204" pitchFamily="34" charset="0"/>
              </a:rPr>
              <a:t>photo</a:t>
            </a:r>
            <a:r>
              <a:rPr lang="en-GB" smtClean="0">
                <a:latin typeface="Calibri" panose="020F0502020204030204" pitchFamily="34" charset="0"/>
                <a:cs typeface="Calibri" panose="020F0502020204030204" pitchFamily="34" charset="0"/>
              </a:rPr>
              <a:t>.</a:t>
            </a:r>
            <a:endParaRPr lang="en-GB" dirty="0">
              <a:solidFill>
                <a:srgbClr val="FF0000"/>
              </a:solidFill>
              <a:latin typeface="Calibri" panose="020F0502020204030204" pitchFamily="34" charset="0"/>
              <a:cs typeface="Calibri" panose="020F0502020204030204" pitchFamily="34" charset="0"/>
            </a:endParaRPr>
          </a:p>
        </p:txBody>
      </p:sp>
      <p:sp>
        <p:nvSpPr>
          <p:cNvPr id="3" name="Rectángulo 2"/>
          <p:cNvSpPr/>
          <p:nvPr/>
        </p:nvSpPr>
        <p:spPr>
          <a:xfrm>
            <a:off x="271569" y="1627814"/>
            <a:ext cx="8487419" cy="2893100"/>
          </a:xfrm>
          <a:prstGeom prst="rect">
            <a:avLst/>
          </a:prstGeom>
        </p:spPr>
        <p:txBody>
          <a:bodyPr wrap="square">
            <a:spAutoFit/>
          </a:bodyPr>
          <a:lstStyle/>
          <a:p>
            <a:r>
              <a:rPr lang="en-GB">
                <a:solidFill>
                  <a:srgbClr val="0E101A"/>
                </a:solidFill>
                <a:latin typeface="Calibri" panose="020F0502020204030204" pitchFamily="34" charset="0"/>
                <a:cs typeface="Calibri" panose="020F0502020204030204" pitchFamily="34" charset="0"/>
              </a:rPr>
              <a:t>Your Page's profile picture:</a:t>
            </a:r>
          </a:p>
          <a:p>
            <a:endParaRPr lang="en-GB">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a:solidFill>
                  <a:srgbClr val="0E101A"/>
                </a:solidFill>
                <a:latin typeface="Calibri" panose="020F0502020204030204" pitchFamily="34" charset="0"/>
                <a:cs typeface="Calibri" panose="020F0502020204030204" pitchFamily="34" charset="0"/>
              </a:rPr>
              <a:t>Displays at 170x170 pixels on your Page on computers, 128x128 pixels on smartphones and 36x36 pixels on most feature phones.</a:t>
            </a:r>
          </a:p>
          <a:p>
            <a:pPr>
              <a:buFont typeface="Arial" panose="020B0604020202020204" pitchFamily="34" charset="0"/>
              <a:buChar char="•"/>
            </a:pPr>
            <a:endParaRPr lang="en-GB">
              <a:solidFill>
                <a:srgbClr val="0E101A"/>
              </a:solidFill>
              <a:latin typeface="Calibri" panose="020F0502020204030204" pitchFamily="34" charset="0"/>
              <a:cs typeface="Calibri" panose="020F0502020204030204" pitchFamily="34" charset="0"/>
            </a:endParaRPr>
          </a:p>
          <a:p>
            <a:r>
              <a:rPr lang="en-GB">
                <a:solidFill>
                  <a:srgbClr val="0E101A"/>
                </a:solidFill>
                <a:latin typeface="Calibri" panose="020F0502020204030204" pitchFamily="34" charset="0"/>
                <a:cs typeface="Calibri" panose="020F0502020204030204" pitchFamily="34" charset="0"/>
              </a:rPr>
              <a:t>Your Page's cover photo:</a:t>
            </a:r>
          </a:p>
          <a:p>
            <a:endParaRPr lang="en-GB">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GB">
              <a:solidFill>
                <a:srgbClr val="0E101A"/>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GB">
                <a:solidFill>
                  <a:srgbClr val="0E101A"/>
                </a:solidFill>
                <a:latin typeface="Calibri" panose="020F0502020204030204" pitchFamily="34" charset="0"/>
                <a:cs typeface="Calibri" panose="020F0502020204030204" pitchFamily="34" charset="0"/>
              </a:rPr>
              <a:t>Displays at 820 pixels wide by 312 pixels tall on your Page on computers and 640 pixels wide by 360 pixels tall on smartphones.</a:t>
            </a:r>
          </a:p>
          <a:p>
            <a:pPr>
              <a:buFont typeface="Arial" panose="020B0604020202020204" pitchFamily="34" charset="0"/>
              <a:buChar char="•"/>
            </a:pPr>
            <a:r>
              <a:rPr lang="en-GB">
                <a:solidFill>
                  <a:srgbClr val="0E101A"/>
                </a:solidFill>
                <a:latin typeface="Calibri" panose="020F0502020204030204" pitchFamily="34" charset="0"/>
                <a:cs typeface="Calibri" panose="020F0502020204030204" pitchFamily="34" charset="0"/>
              </a:rPr>
              <a:t>Must be at least 400 pixels wide and 150 pixels tall.</a:t>
            </a:r>
          </a:p>
          <a:p>
            <a:pPr>
              <a:buFont typeface="Arial" panose="020B0604020202020204" pitchFamily="34" charset="0"/>
              <a:buChar char="•"/>
            </a:pPr>
            <a:r>
              <a:rPr lang="en-GB">
                <a:solidFill>
                  <a:srgbClr val="0E101A"/>
                </a:solidFill>
                <a:latin typeface="Calibri" panose="020F0502020204030204" pitchFamily="34" charset="0"/>
                <a:cs typeface="Calibri" panose="020F0502020204030204" pitchFamily="34" charset="0"/>
              </a:rPr>
              <a:t>Loads fastest as an sRGB JPG file that's 851 pixels wide, 315 pixels tall and less than 100 kilobytes.</a:t>
            </a:r>
          </a:p>
          <a:p>
            <a:r>
              <a:rPr lang="en-GB">
                <a:solidFill>
                  <a:srgbClr val="0E101A"/>
                </a:solidFill>
                <a:latin typeface="Calibri" panose="020F0502020204030204" pitchFamily="34" charset="0"/>
                <a:cs typeface="Calibri" panose="020F0502020204030204" pitchFamily="34" charset="0"/>
              </a:rPr>
              <a:t>For profile pictures and cover photos with your logo or text, you may get a better result by using a PNG file.</a:t>
            </a:r>
            <a:endParaRPr lang="en-GB">
              <a:solidFill>
                <a:srgbClr val="0E101A"/>
              </a:solidFill>
              <a:effectLst/>
              <a:latin typeface="Calibri" panose="020F0502020204030204" pitchFamily="34" charset="0"/>
              <a:cs typeface="Calibri" panose="020F0502020204030204" pitchFamily="34" charset="0"/>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7179" y="1604171"/>
            <a:ext cx="1203222" cy="480159"/>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7179" y="2315334"/>
            <a:ext cx="2699176" cy="1011525"/>
          </a:xfrm>
          <a:prstGeom prst="rect">
            <a:avLst/>
          </a:prstGeom>
        </p:spPr>
      </p:pic>
    </p:spTree>
    <p:extLst>
      <p:ext uri="{BB962C8B-B14F-4D97-AF65-F5344CB8AC3E}">
        <p14:creationId xmlns:p14="http://schemas.microsoft.com/office/powerpoint/2010/main" val="424918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22" y="1505666"/>
            <a:ext cx="4273545" cy="2688198"/>
          </a:xfrm>
          <a:prstGeom prst="rect">
            <a:avLst/>
          </a:prstGeom>
        </p:spPr>
      </p:pic>
      <p:sp>
        <p:nvSpPr>
          <p:cNvPr id="102" name="Google Shape;102;p12"/>
          <p:cNvSpPr txBox="1">
            <a:spLocks noGrp="1"/>
          </p:cNvSpPr>
          <p:nvPr>
            <p:ph type="body" idx="4294967295"/>
          </p:nvPr>
        </p:nvSpPr>
        <p:spPr>
          <a:xfrm>
            <a:off x="-48129" y="907526"/>
            <a:ext cx="4056363" cy="412511"/>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sz="1600">
                <a:solidFill>
                  <a:schemeClr val="tx1"/>
                </a:solidFill>
                <a:latin typeface="Calibri" panose="020F0502020204030204" pitchFamily="34" charset="0"/>
                <a:cs typeface="Calibri" panose="020F0502020204030204" pitchFamily="34" charset="0"/>
              </a:rPr>
              <a:t>1.3 Main tools</a:t>
            </a:r>
          </a:p>
          <a:p>
            <a:pPr marL="0" lvl="0" indent="0" algn="l" rtl="0">
              <a:spcBef>
                <a:spcPts val="600"/>
              </a:spcBef>
              <a:spcAft>
                <a:spcPts val="0"/>
              </a:spcAft>
              <a:buNone/>
            </a:pPr>
            <a:endParaRPr sz="1200"/>
          </a:p>
        </p:txBody>
      </p:sp>
      <p:sp>
        <p:nvSpPr>
          <p:cNvPr id="101" name="Google Shape;101;p12"/>
          <p:cNvSpPr txBox="1">
            <a:spLocks noGrp="1"/>
          </p:cNvSpPr>
          <p:nvPr>
            <p:ph type="title" idx="4294967295"/>
          </p:nvPr>
        </p:nvSpPr>
        <p:spPr>
          <a:xfrm>
            <a:off x="27122" y="82502"/>
            <a:ext cx="7741840" cy="550015"/>
          </a:xfrm>
          <a:prstGeom prst="rect">
            <a:avLst/>
          </a:prstGeom>
        </p:spPr>
        <p:txBody>
          <a:bodyPr spcFirstLastPara="1" wrap="square" lIns="91425" tIns="91425" rIns="91425" bIns="91425" anchor="t" anchorCtr="0">
            <a:noAutofit/>
          </a:bodyPr>
          <a:lstStyle/>
          <a:p>
            <a:pPr lvl="0" algn="ctr"/>
            <a:r>
              <a:rPr lang="en"/>
              <a:t>Unit 1. </a:t>
            </a:r>
            <a:r>
              <a:rPr lang="en-GB" sz="2200">
                <a:solidFill>
                  <a:schemeClr val="tx1"/>
                </a:solidFill>
                <a:latin typeface="Raleway" panose="020B0003030101060003" pitchFamily="34" charset="0"/>
                <a:cs typeface="Calibri" panose="020F0502020204030204" pitchFamily="34" charset="0"/>
              </a:rPr>
              <a:t>Digital communication in business environments </a:t>
            </a:r>
            <a:endParaRPr sz="2200">
              <a:solidFill>
                <a:schemeClr val="tx1"/>
              </a:solidFill>
              <a:latin typeface="Raleway" panose="020B0003030101060003" pitchFamily="34" charset="0"/>
            </a:endParaRPr>
          </a:p>
        </p:txBody>
      </p:sp>
      <p:sp>
        <p:nvSpPr>
          <p:cNvPr id="2" name="Rectángulo 1"/>
          <p:cNvSpPr/>
          <p:nvPr/>
        </p:nvSpPr>
        <p:spPr>
          <a:xfrm>
            <a:off x="4331368" y="3105087"/>
            <a:ext cx="3808855" cy="1169551"/>
          </a:xfrm>
          <a:prstGeom prst="rect">
            <a:avLst/>
          </a:prstGeom>
        </p:spPr>
        <p:txBody>
          <a:bodyPr wrap="square">
            <a:spAutoFit/>
          </a:bodyPr>
          <a:lstStyle/>
          <a:p>
            <a:r>
              <a:rPr lang="en-GB" b="1">
                <a:solidFill>
                  <a:srgbClr val="0E101A"/>
                </a:solidFill>
                <a:latin typeface="Calibri" panose="020F0502020204030204" pitchFamily="34" charset="0"/>
                <a:cs typeface="Calibri" panose="020F0502020204030204" pitchFamily="34" charset="0"/>
              </a:rPr>
              <a:t>The action you want people to take</a:t>
            </a:r>
            <a:endParaRPr lang="en-GB">
              <a:solidFill>
                <a:srgbClr val="0E101A"/>
              </a:solidFill>
              <a:latin typeface="Calibri" panose="020F0502020204030204" pitchFamily="34" charset="0"/>
              <a:cs typeface="Calibri" panose="020F0502020204030204" pitchFamily="34" charset="0"/>
            </a:endParaRPr>
          </a:p>
          <a:p>
            <a:r>
              <a:rPr lang="en-GB">
                <a:solidFill>
                  <a:srgbClr val="0E101A"/>
                </a:solidFill>
                <a:latin typeface="Calibri" panose="020F0502020204030204" pitchFamily="34" charset="0"/>
                <a:cs typeface="Calibri" panose="020F0502020204030204" pitchFamily="34" charset="0"/>
              </a:rPr>
              <a:t>At the top of your Page, you can add a call to action that directs your Page visitors to do something, such as visit your website or phone your shop. It just takes a few clicks.</a:t>
            </a:r>
            <a:endParaRPr lang="en-GB">
              <a:solidFill>
                <a:srgbClr val="0E101A"/>
              </a:solidFill>
              <a:effectLst/>
              <a:latin typeface="Calibri" panose="020F0502020204030204" pitchFamily="34" charset="0"/>
              <a:cs typeface="Calibri" panose="020F0502020204030204" pitchFamily="34" charset="0"/>
            </a:endParaRPr>
          </a:p>
        </p:txBody>
      </p:sp>
      <p:sp>
        <p:nvSpPr>
          <p:cNvPr id="4" name="Conector 3"/>
          <p:cNvSpPr/>
          <p:nvPr/>
        </p:nvSpPr>
        <p:spPr>
          <a:xfrm>
            <a:off x="2454441" y="3868617"/>
            <a:ext cx="247507" cy="275008"/>
          </a:xfrm>
          <a:prstGeom prst="flowChartConnector">
            <a:avLst/>
          </a:prstGeom>
          <a:noFill/>
          <a:ln>
            <a:solidFill>
              <a:srgbClr val="BBE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lecha derecha 4"/>
          <p:cNvSpPr/>
          <p:nvPr/>
        </p:nvSpPr>
        <p:spPr>
          <a:xfrm>
            <a:off x="2851840" y="3932874"/>
            <a:ext cx="1498791" cy="146493"/>
          </a:xfrm>
          <a:prstGeom prst="rightArrow">
            <a:avLst/>
          </a:prstGeom>
          <a:solidFill>
            <a:srgbClr val="2AB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028597"/>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TotalTime>
  <Words>1598</Words>
  <Application>Microsoft Office PowerPoint</Application>
  <PresentationFormat>Presentación en pantalla (16:9)</PresentationFormat>
  <Paragraphs>242</Paragraphs>
  <Slides>28</Slides>
  <Notes>27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Calibri</vt:lpstr>
      <vt:lpstr>Wingdings</vt:lpstr>
      <vt:lpstr>Raleway</vt:lpstr>
      <vt:lpstr>Karla</vt:lpstr>
      <vt:lpstr>Arial</vt:lpstr>
      <vt:lpstr>Escalus template</vt:lpstr>
      <vt:lpstr>Presentación de PowerPoint</vt:lpstr>
      <vt:lpstr>INDEX</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Unit 1. Digital communication in business environments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projects@internetwebsolutions.es</cp:lastModifiedBy>
  <cp:revision>96</cp:revision>
  <dcterms:modified xsi:type="dcterms:W3CDTF">2022-01-31T11:21:09Z</dcterms:modified>
</cp:coreProperties>
</file>