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13"/>
  </p:notesMasterIdLst>
  <p:handoutMasterIdLst>
    <p:handoutMasterId r:id="rId14"/>
  </p:handoutMasterIdLst>
  <p:sldIdLst>
    <p:sldId id="288" r:id="rId2"/>
    <p:sldId id="289" r:id="rId3"/>
    <p:sldId id="263" r:id="rId4"/>
    <p:sldId id="294" r:id="rId5"/>
    <p:sldId id="290" r:id="rId6"/>
    <p:sldId id="291" r:id="rId7"/>
    <p:sldId id="264" r:id="rId8"/>
    <p:sldId id="295" r:id="rId9"/>
    <p:sldId id="292" r:id="rId10"/>
    <p:sldId id="293" r:id="rId11"/>
    <p:sldId id="279" r:id="rId12"/>
  </p:sldIdLst>
  <p:sldSz cx="9144000" cy="5143500" type="screen16x9"/>
  <p:notesSz cx="6858000" cy="9144000"/>
  <p:embeddedFontLst>
    <p:embeddedFont>
      <p:font typeface="Arial Rounded MT Bold" panose="020F0704030504030204" pitchFamily="34" charset="0"/>
      <p:regular r:id="rId15"/>
    </p:embeddedFont>
    <p:embeddedFont>
      <p:font typeface="Calibri" panose="020F0502020204030204" pitchFamily="34" charset="0"/>
      <p:regular r:id="rId16"/>
      <p:bold r:id="rId17"/>
      <p:italic r:id="rId18"/>
      <p:boldItalic r:id="rId19"/>
    </p:embeddedFont>
    <p:embeddedFont>
      <p:font typeface="Karla" pitchFamily="2" charset="0"/>
      <p:regular r:id="rId20"/>
      <p:bold r:id="rId21"/>
      <p:italic r:id="rId22"/>
      <p:boldItalic r:id="rId23"/>
    </p:embeddedFont>
    <p:embeddedFont>
      <p:font typeface="Raleway" pitchFamily="2"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BBAD"/>
    <a:srgbClr val="004C52"/>
    <a:srgbClr val="BBE863"/>
    <a:srgbClr val="3A6063"/>
    <a:srgbClr val="FFFFFF"/>
    <a:srgbClr val="FF8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B18B33F-8431-45A4-8E11-FB08BE098512}">
  <a:tblStyle styleId="{5B18B33F-8431-45A4-8E11-FB08BE098512}"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0" autoAdjust="0"/>
  </p:normalViewPr>
  <p:slideViewPr>
    <p:cSldViewPr snapToGrid="0">
      <p:cViewPr varScale="1">
        <p:scale>
          <a:sx n="103" d="100"/>
          <a:sy n="103" d="100"/>
        </p:scale>
        <p:origin x="874" y="77"/>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5" d="100"/>
          <a:sy n="85" d="100"/>
        </p:scale>
        <p:origin x="380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AD4314-80B4-4400-ADD0-CDEADA68BC05}" type="datetimeFigureOut">
              <a:rPr lang="en-GB" smtClean="0"/>
              <a:t>21/01/2022</a:t>
            </a:fld>
            <a:endParaRPr lang="en-GB"/>
          </a:p>
        </p:txBody>
      </p:sp>
      <p:sp>
        <p:nvSpPr>
          <p:cNvPr id="4" name="Marcador de pie de página 3"/>
          <p:cNvSpPr>
            <a:spLocks noGrp="1"/>
          </p:cNvSpPr>
          <p:nvPr>
            <p:ph type="ftr" sz="quarter" idx="2"/>
          </p:nvPr>
        </p:nvSpPr>
        <p:spPr>
          <a:xfrm>
            <a:off x="-1" y="8685213"/>
            <a:ext cx="6856413" cy="458787"/>
          </a:xfrm>
          <a:prstGeom prst="rect">
            <a:avLst/>
          </a:prstGeom>
        </p:spPr>
        <p:txBody>
          <a:bodyPr vert="horz" lIns="91440" tIns="45720" rIns="91440" bIns="45720" rtlCol="0" anchor="b"/>
          <a:lstStyle>
            <a:lvl1pPr algn="l">
              <a:defRPr sz="1200"/>
            </a:lvl1pPr>
          </a:lstStyle>
          <a:p>
            <a:endParaRPr lang="en-GB"/>
          </a:p>
        </p:txBody>
      </p:sp>
    </p:spTree>
    <p:extLst>
      <p:ext uri="{BB962C8B-B14F-4D97-AF65-F5344CB8AC3E}">
        <p14:creationId xmlns:p14="http://schemas.microsoft.com/office/powerpoint/2010/main" val="22771489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712883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2510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73448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29611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435427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561236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879098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9"/>
        <p:cNvGrpSpPr/>
        <p:nvPr/>
      </p:nvGrpSpPr>
      <p:grpSpPr>
        <a:xfrm>
          <a:off x="0" y="0"/>
          <a:ext cx="0" cy="0"/>
          <a:chOff x="0" y="0"/>
          <a:chExt cx="0" cy="0"/>
        </a:xfrm>
      </p:grpSpPr>
      <p:grpSp>
        <p:nvGrpSpPr>
          <p:cNvPr id="30" name="Google Shape;30;p5"/>
          <p:cNvGrpSpPr/>
          <p:nvPr/>
        </p:nvGrpSpPr>
        <p:grpSpPr>
          <a:xfrm>
            <a:off x="-6025" y="0"/>
            <a:ext cx="9168125" cy="5163100"/>
            <a:chOff x="-6025" y="0"/>
            <a:chExt cx="9168125" cy="5163100"/>
          </a:xfrm>
        </p:grpSpPr>
        <p:sp>
          <p:nvSpPr>
            <p:cNvPr id="31" name="Google Shape;31;p5"/>
            <p:cNvSpPr/>
            <p:nvPr/>
          </p:nvSpPr>
          <p:spPr>
            <a:xfrm>
              <a:off x="0"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32" name="Google Shape;32;p5"/>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33" name="Google Shape;33;p5"/>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34" name="Google Shape;34;p5"/>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35" name="Google Shape;35;p5"/>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36" name="Google Shape;36;p5"/>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37" name="Google Shape;37;p5"/>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38" name="Google Shape;38;p5"/>
          <p:cNvSpPr txBox="1">
            <a:spLocks noGrp="1"/>
          </p:cNvSpPr>
          <p:nvPr>
            <p:ph type="body" idx="1"/>
          </p:nvPr>
        </p:nvSpPr>
        <p:spPr>
          <a:xfrm>
            <a:off x="886650" y="1598408"/>
            <a:ext cx="7370700" cy="33273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pic>
        <p:nvPicPr>
          <p:cNvPr id="12" name="Imagen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1371" y="49517"/>
            <a:ext cx="1480714" cy="73699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40"/>
        <p:cNvGrpSpPr/>
        <p:nvPr/>
      </p:nvGrpSpPr>
      <p:grpSpPr>
        <a:xfrm>
          <a:off x="0" y="0"/>
          <a:ext cx="0" cy="0"/>
          <a:chOff x="0" y="0"/>
          <a:chExt cx="0" cy="0"/>
        </a:xfrm>
      </p:grpSpPr>
      <p:grpSp>
        <p:nvGrpSpPr>
          <p:cNvPr id="41" name="Google Shape;41;p6"/>
          <p:cNvGrpSpPr/>
          <p:nvPr/>
        </p:nvGrpSpPr>
        <p:grpSpPr>
          <a:xfrm>
            <a:off x="-6025" y="0"/>
            <a:ext cx="9168125" cy="5163100"/>
            <a:chOff x="-6025" y="0"/>
            <a:chExt cx="9168125" cy="5163100"/>
          </a:xfrm>
        </p:grpSpPr>
        <p:sp>
          <p:nvSpPr>
            <p:cNvPr id="42" name="Google Shape;42;p6"/>
            <p:cNvSpPr/>
            <p:nvPr/>
          </p:nvSpPr>
          <p:spPr>
            <a:xfrm>
              <a:off x="0"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43" name="Google Shape;43;p6"/>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44" name="Google Shape;44;p6"/>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45" name="Google Shape;45;p6"/>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46" name="Google Shape;46;p6"/>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47" name="Google Shape;47;p6"/>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48" name="Google Shape;48;p6"/>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49" name="Google Shape;49;p6"/>
          <p:cNvSpPr txBox="1">
            <a:spLocks noGrp="1"/>
          </p:cNvSpPr>
          <p:nvPr>
            <p:ph type="body" idx="1"/>
          </p:nvPr>
        </p:nvSpPr>
        <p:spPr>
          <a:xfrm>
            <a:off x="904925" y="1495850"/>
            <a:ext cx="3560100" cy="34299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50" name="Google Shape;50;p6"/>
          <p:cNvSpPr txBox="1">
            <a:spLocks noGrp="1"/>
          </p:cNvSpPr>
          <p:nvPr>
            <p:ph type="body" idx="2"/>
          </p:nvPr>
        </p:nvSpPr>
        <p:spPr>
          <a:xfrm>
            <a:off x="4679180" y="1495850"/>
            <a:ext cx="3560100" cy="34299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pic>
        <p:nvPicPr>
          <p:cNvPr id="16" name="Imagen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1371" y="49517"/>
            <a:ext cx="1480714" cy="736996"/>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3 columns" userDrawn="1">
  <p:cSld name="TITLE_AND_TWO_COLUMNS_1">
    <p:spTree>
      <p:nvGrpSpPr>
        <p:cNvPr id="1" name="Shape 52"/>
        <p:cNvGrpSpPr/>
        <p:nvPr/>
      </p:nvGrpSpPr>
      <p:grpSpPr>
        <a:xfrm>
          <a:off x="0" y="0"/>
          <a:ext cx="0" cy="0"/>
          <a:chOff x="0" y="0"/>
          <a:chExt cx="0" cy="0"/>
        </a:xfrm>
      </p:grpSpPr>
      <p:grpSp>
        <p:nvGrpSpPr>
          <p:cNvPr id="53" name="Google Shape;53;p7"/>
          <p:cNvGrpSpPr/>
          <p:nvPr/>
        </p:nvGrpSpPr>
        <p:grpSpPr>
          <a:xfrm>
            <a:off x="-24125" y="-35202"/>
            <a:ext cx="9168125" cy="5163100"/>
            <a:chOff x="-6025" y="0"/>
            <a:chExt cx="9168125" cy="5163100"/>
          </a:xfrm>
        </p:grpSpPr>
        <p:sp>
          <p:nvSpPr>
            <p:cNvPr id="54" name="Google Shape;54;p7"/>
            <p:cNvSpPr/>
            <p:nvPr/>
          </p:nvSpPr>
          <p:spPr>
            <a:xfrm>
              <a:off x="-6025"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55" name="Google Shape;55;p7"/>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56" name="Google Shape;56;p7"/>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57" name="Google Shape;57;p7"/>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58" name="Google Shape;58;p7"/>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59" name="Google Shape;59;p7"/>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61" name="Google Shape;61;p7"/>
          <p:cNvSpPr txBox="1">
            <a:spLocks noGrp="1"/>
          </p:cNvSpPr>
          <p:nvPr>
            <p:ph type="body" idx="1"/>
          </p:nvPr>
        </p:nvSpPr>
        <p:spPr>
          <a:xfrm>
            <a:off x="870750" y="1495850"/>
            <a:ext cx="2365200" cy="34299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62" name="Google Shape;62;p7"/>
          <p:cNvSpPr txBox="1">
            <a:spLocks noGrp="1"/>
          </p:cNvSpPr>
          <p:nvPr>
            <p:ph type="body" idx="2"/>
          </p:nvPr>
        </p:nvSpPr>
        <p:spPr>
          <a:xfrm>
            <a:off x="3357262" y="1495850"/>
            <a:ext cx="2365200" cy="34299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63" name="Google Shape;63;p7"/>
          <p:cNvSpPr txBox="1">
            <a:spLocks noGrp="1"/>
          </p:cNvSpPr>
          <p:nvPr>
            <p:ph type="body" idx="3"/>
          </p:nvPr>
        </p:nvSpPr>
        <p:spPr>
          <a:xfrm>
            <a:off x="5843773" y="1495850"/>
            <a:ext cx="2365200" cy="34299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2" name="Título 1"/>
          <p:cNvSpPr>
            <a:spLocks noGrp="1"/>
          </p:cNvSpPr>
          <p:nvPr>
            <p:ph type="title"/>
          </p:nvPr>
        </p:nvSpPr>
        <p:spPr/>
        <p:txBody>
          <a:bodyPr/>
          <a:lstStyle/>
          <a:p>
            <a:r>
              <a:rPr lang="es-ES"/>
              <a:t>Haga clic para modificar el estilo de título del patrón</a:t>
            </a:r>
            <a:endParaRPr lang="en-GB"/>
          </a:p>
        </p:txBody>
      </p:sp>
      <p:pic>
        <p:nvPicPr>
          <p:cNvPr id="17" name="Imagen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1371" y="49517"/>
            <a:ext cx="1480714" cy="736996"/>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5"/>
        <p:cNvGrpSpPr/>
        <p:nvPr/>
      </p:nvGrpSpPr>
      <p:grpSpPr>
        <a:xfrm>
          <a:off x="0" y="0"/>
          <a:ext cx="0" cy="0"/>
          <a:chOff x="0" y="0"/>
          <a:chExt cx="0" cy="0"/>
        </a:xfrm>
      </p:grpSpPr>
      <p:grpSp>
        <p:nvGrpSpPr>
          <p:cNvPr id="66" name="Google Shape;66;p8"/>
          <p:cNvGrpSpPr/>
          <p:nvPr/>
        </p:nvGrpSpPr>
        <p:grpSpPr>
          <a:xfrm>
            <a:off x="-6025" y="0"/>
            <a:ext cx="9168125" cy="5163100"/>
            <a:chOff x="-6025" y="0"/>
            <a:chExt cx="9168125" cy="5163100"/>
          </a:xfrm>
        </p:grpSpPr>
        <p:sp>
          <p:nvSpPr>
            <p:cNvPr id="67" name="Google Shape;67;p8"/>
            <p:cNvSpPr/>
            <p:nvPr/>
          </p:nvSpPr>
          <p:spPr>
            <a:xfrm>
              <a:off x="0"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68" name="Google Shape;68;p8"/>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69" name="Google Shape;69;p8"/>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70" name="Google Shape;70;p8"/>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71" name="Google Shape;71;p8"/>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72" name="Google Shape;72;p8"/>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73" name="Google Shape;73;p8"/>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pic>
        <p:nvPicPr>
          <p:cNvPr id="11" name="Imagen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1371" y="49517"/>
            <a:ext cx="1480714" cy="736996"/>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4"/>
        <p:cNvGrpSpPr/>
        <p:nvPr/>
      </p:nvGrpSpPr>
      <p:grpSpPr>
        <a:xfrm>
          <a:off x="0" y="0"/>
          <a:ext cx="0" cy="0"/>
          <a:chOff x="0" y="0"/>
          <a:chExt cx="0" cy="0"/>
        </a:xfrm>
      </p:grpSpPr>
      <p:sp>
        <p:nvSpPr>
          <p:cNvPr id="85" name="Google Shape;85;p10"/>
          <p:cNvSpPr/>
          <p:nvPr/>
        </p:nvSpPr>
        <p:spPr>
          <a:xfrm>
            <a:off x="-2355" y="0"/>
            <a:ext cx="5209571" cy="983354"/>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86" name="Google Shape;86;p10"/>
          <p:cNvSpPr/>
          <p:nvPr/>
        </p:nvSpPr>
        <p:spPr>
          <a:xfrm>
            <a:off x="-6025" y="2"/>
            <a:ext cx="4445394" cy="1085644"/>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87" name="Google Shape;87;p10"/>
          <p:cNvSpPr/>
          <p:nvPr/>
        </p:nvSpPr>
        <p:spPr>
          <a:xfrm>
            <a:off x="6375475" y="4745747"/>
            <a:ext cx="2548913" cy="400879"/>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88" name="Google Shape;88;p10"/>
          <p:cNvSpPr/>
          <p:nvPr/>
        </p:nvSpPr>
        <p:spPr>
          <a:xfrm>
            <a:off x="7341180" y="4767304"/>
            <a:ext cx="1821096" cy="395811"/>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89" name="Google Shape;89;p10"/>
          <p:cNvSpPr/>
          <p:nvPr/>
        </p:nvSpPr>
        <p:spPr>
          <a:xfrm>
            <a:off x="8340717" y="4204075"/>
            <a:ext cx="818444" cy="959061"/>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sp>
        <p:nvSpPr>
          <p:cNvPr id="90" name="Google Shape;90;p10"/>
          <p:cNvSpPr/>
          <p:nvPr/>
        </p:nvSpPr>
        <p:spPr>
          <a:xfrm>
            <a:off x="1559025" y="-6025"/>
            <a:ext cx="4116775" cy="944875"/>
          </a:xfrm>
          <a:custGeom>
            <a:avLst/>
            <a:gdLst/>
            <a:ahLst/>
            <a:cxnLst/>
            <a:rect l="l" t="t" r="r" b="b"/>
            <a:pathLst>
              <a:path w="164671" h="37795" extrusionOk="0">
                <a:moveTo>
                  <a:pt x="0" y="241"/>
                </a:moveTo>
                <a:lnTo>
                  <a:pt x="132407" y="37795"/>
                </a:lnTo>
                <a:lnTo>
                  <a:pt x="164671" y="0"/>
                </a:lnTo>
                <a:lnTo>
                  <a:pt x="160329" y="241"/>
                </a:lnTo>
                <a:close/>
              </a:path>
            </a:pathLst>
          </a:custGeom>
          <a:solidFill>
            <a:srgbClr val="00AE9D">
              <a:alpha val="83460"/>
            </a:srgbClr>
          </a:solidFill>
          <a:ln>
            <a:noFill/>
          </a:ln>
        </p:spPr>
      </p:sp>
      <p:pic>
        <p:nvPicPr>
          <p:cNvPr id="10" name="Imagen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1371" y="49517"/>
            <a:ext cx="1480714" cy="73699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gradFill>
          <a:gsLst>
            <a:gs pos="64000">
              <a:srgbClr val="FFD966">
                <a:lumMod val="98000"/>
                <a:alpha val="30000"/>
              </a:srgbClr>
            </a:gs>
            <a:gs pos="100000">
              <a:srgbClr val="FF9900"/>
            </a:gs>
          </a:gsLst>
          <a:path path="circle">
            <a:fillToRect l="50000" t="50000" r="50000" b="50000"/>
          </a:path>
        </a:gradFill>
        <a:effectLst/>
      </p:bgPr>
    </p:bg>
    <p:spTree>
      <p:nvGrpSpPr>
        <p:cNvPr id="1" name="Shape 84"/>
        <p:cNvGrpSpPr/>
        <p:nvPr/>
      </p:nvGrpSpPr>
      <p:grpSpPr>
        <a:xfrm>
          <a:off x="0" y="0"/>
          <a:ext cx="0" cy="0"/>
          <a:chOff x="0" y="0"/>
          <a:chExt cx="0" cy="0"/>
        </a:xfrm>
      </p:grpSpPr>
      <p:sp>
        <p:nvSpPr>
          <p:cNvPr id="85" name="Google Shape;85;p10"/>
          <p:cNvSpPr/>
          <p:nvPr/>
        </p:nvSpPr>
        <p:spPr>
          <a:xfrm>
            <a:off x="-2355" y="0"/>
            <a:ext cx="5209571" cy="983354"/>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86" name="Google Shape;86;p10"/>
          <p:cNvSpPr/>
          <p:nvPr/>
        </p:nvSpPr>
        <p:spPr>
          <a:xfrm>
            <a:off x="-6025" y="2"/>
            <a:ext cx="4445394" cy="1085644"/>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87" name="Google Shape;87;p10"/>
          <p:cNvSpPr/>
          <p:nvPr/>
        </p:nvSpPr>
        <p:spPr>
          <a:xfrm>
            <a:off x="6375475" y="4745747"/>
            <a:ext cx="2548913" cy="400879"/>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88" name="Google Shape;88;p10"/>
          <p:cNvSpPr/>
          <p:nvPr/>
        </p:nvSpPr>
        <p:spPr>
          <a:xfrm>
            <a:off x="7341180" y="4767304"/>
            <a:ext cx="1821096" cy="395811"/>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89" name="Google Shape;89;p10"/>
          <p:cNvSpPr/>
          <p:nvPr/>
        </p:nvSpPr>
        <p:spPr>
          <a:xfrm>
            <a:off x="8340717" y="4204075"/>
            <a:ext cx="818444" cy="959061"/>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sp>
        <p:nvSpPr>
          <p:cNvPr id="90" name="Google Shape;90;p10"/>
          <p:cNvSpPr/>
          <p:nvPr/>
        </p:nvSpPr>
        <p:spPr>
          <a:xfrm>
            <a:off x="1559025" y="-6025"/>
            <a:ext cx="4116775" cy="944875"/>
          </a:xfrm>
          <a:custGeom>
            <a:avLst/>
            <a:gdLst/>
            <a:ahLst/>
            <a:cxnLst/>
            <a:rect l="l" t="t" r="r" b="b"/>
            <a:pathLst>
              <a:path w="164671" h="37795" extrusionOk="0">
                <a:moveTo>
                  <a:pt x="0" y="241"/>
                </a:moveTo>
                <a:lnTo>
                  <a:pt x="132407" y="37795"/>
                </a:lnTo>
                <a:lnTo>
                  <a:pt x="164671" y="0"/>
                </a:lnTo>
                <a:lnTo>
                  <a:pt x="160329" y="241"/>
                </a:lnTo>
                <a:close/>
              </a:path>
            </a:pathLst>
          </a:custGeom>
          <a:solidFill>
            <a:srgbClr val="00AE9D">
              <a:alpha val="83460"/>
            </a:srgbClr>
          </a:solidFill>
          <a:ln>
            <a:noFill/>
          </a:ln>
        </p:spPr>
      </p:sp>
    </p:spTree>
    <p:extLst>
      <p:ext uri="{BB962C8B-B14F-4D97-AF65-F5344CB8AC3E}">
        <p14:creationId xmlns:p14="http://schemas.microsoft.com/office/powerpoint/2010/main" val="1388269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84"/>
        <p:cNvGrpSpPr/>
        <p:nvPr/>
      </p:nvGrpSpPr>
      <p:grpSpPr>
        <a:xfrm>
          <a:off x="0" y="0"/>
          <a:ext cx="0" cy="0"/>
          <a:chOff x="0" y="0"/>
          <a:chExt cx="0" cy="0"/>
        </a:xfrm>
      </p:grpSpPr>
      <p:sp>
        <p:nvSpPr>
          <p:cNvPr id="85" name="Google Shape;85;p10"/>
          <p:cNvSpPr/>
          <p:nvPr/>
        </p:nvSpPr>
        <p:spPr>
          <a:xfrm>
            <a:off x="-2355" y="0"/>
            <a:ext cx="5209571" cy="983354"/>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86" name="Google Shape;86;p10"/>
          <p:cNvSpPr/>
          <p:nvPr/>
        </p:nvSpPr>
        <p:spPr>
          <a:xfrm>
            <a:off x="-6025" y="2"/>
            <a:ext cx="4445394" cy="1085644"/>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87" name="Google Shape;87;p10"/>
          <p:cNvSpPr/>
          <p:nvPr/>
        </p:nvSpPr>
        <p:spPr>
          <a:xfrm>
            <a:off x="6375475" y="4745747"/>
            <a:ext cx="2548913" cy="400879"/>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88" name="Google Shape;88;p10"/>
          <p:cNvSpPr/>
          <p:nvPr/>
        </p:nvSpPr>
        <p:spPr>
          <a:xfrm>
            <a:off x="7341180" y="4767304"/>
            <a:ext cx="1821096" cy="395811"/>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89" name="Google Shape;89;p10"/>
          <p:cNvSpPr/>
          <p:nvPr/>
        </p:nvSpPr>
        <p:spPr>
          <a:xfrm>
            <a:off x="8340717" y="4204075"/>
            <a:ext cx="818444" cy="959061"/>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sp>
        <p:nvSpPr>
          <p:cNvPr id="90" name="Google Shape;90;p10"/>
          <p:cNvSpPr/>
          <p:nvPr/>
        </p:nvSpPr>
        <p:spPr>
          <a:xfrm>
            <a:off x="1559025" y="-6025"/>
            <a:ext cx="4116775" cy="944875"/>
          </a:xfrm>
          <a:custGeom>
            <a:avLst/>
            <a:gdLst/>
            <a:ahLst/>
            <a:cxnLst/>
            <a:rect l="l" t="t" r="r" b="b"/>
            <a:pathLst>
              <a:path w="164671" h="37795" extrusionOk="0">
                <a:moveTo>
                  <a:pt x="0" y="241"/>
                </a:moveTo>
                <a:lnTo>
                  <a:pt x="132407" y="37795"/>
                </a:lnTo>
                <a:lnTo>
                  <a:pt x="164671" y="0"/>
                </a:lnTo>
                <a:lnTo>
                  <a:pt x="160329" y="241"/>
                </a:lnTo>
                <a:close/>
              </a:path>
            </a:pathLst>
          </a:custGeom>
          <a:solidFill>
            <a:srgbClr val="00AE9D">
              <a:alpha val="83460"/>
            </a:srgbClr>
          </a:solidFill>
          <a:ln>
            <a:noFill/>
          </a:ln>
        </p:spPr>
      </p:sp>
      <p:sp>
        <p:nvSpPr>
          <p:cNvPr id="9" name="Google Shape;146;p17"/>
          <p:cNvSpPr/>
          <p:nvPr userDrawn="1"/>
        </p:nvSpPr>
        <p:spPr>
          <a:xfrm>
            <a:off x="5130800" y="-17350"/>
            <a:ext cx="4033775" cy="3653179"/>
          </a:xfrm>
          <a:custGeom>
            <a:avLst/>
            <a:gdLst/>
            <a:ahLst/>
            <a:cxnLst/>
            <a:rect l="l" t="t" r="r" b="b"/>
            <a:pathLst>
              <a:path w="171613" h="151586" extrusionOk="0">
                <a:moveTo>
                  <a:pt x="0" y="694"/>
                </a:moveTo>
                <a:lnTo>
                  <a:pt x="171613" y="0"/>
                </a:lnTo>
                <a:lnTo>
                  <a:pt x="170790" y="151586"/>
                </a:lnTo>
                <a:lnTo>
                  <a:pt x="46492" y="123154"/>
                </a:lnTo>
                <a:close/>
              </a:path>
            </a:pathLst>
          </a:custGeom>
          <a:solidFill>
            <a:srgbClr val="FFC000">
              <a:alpha val="81000"/>
            </a:srgbClr>
          </a:solidFill>
          <a:ln>
            <a:noFill/>
          </a:ln>
        </p:spPr>
      </p:sp>
    </p:spTree>
    <p:extLst>
      <p:ext uri="{BB962C8B-B14F-4D97-AF65-F5344CB8AC3E}">
        <p14:creationId xmlns:p14="http://schemas.microsoft.com/office/powerpoint/2010/main" val="3359318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GB"/>
          </a:p>
        </p:txBody>
      </p:sp>
    </p:spTree>
    <p:extLst>
      <p:ext uri="{BB962C8B-B14F-4D97-AF65-F5344CB8AC3E}">
        <p14:creationId xmlns:p14="http://schemas.microsoft.com/office/powerpoint/2010/main" val="1412384121"/>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886650" y="1598408"/>
            <a:ext cx="7370700" cy="3034912"/>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rgbClr val="ABE33F"/>
              </a:buClr>
              <a:buSzPts val="2400"/>
              <a:buFont typeface="Karla"/>
              <a:buChar char="◆"/>
              <a:defRPr sz="2400">
                <a:solidFill>
                  <a:srgbClr val="004C52"/>
                </a:solidFill>
                <a:latin typeface="Karla"/>
                <a:ea typeface="Karla"/>
                <a:cs typeface="Karla"/>
                <a:sym typeface="Karla"/>
              </a:defRPr>
            </a:lvl1pPr>
            <a:lvl2pPr marL="914400" lvl="1" indent="-381000">
              <a:spcBef>
                <a:spcPts val="0"/>
              </a:spcBef>
              <a:spcAft>
                <a:spcPts val="0"/>
              </a:spcAft>
              <a:buClr>
                <a:srgbClr val="ABE33F"/>
              </a:buClr>
              <a:buSzPts val="2400"/>
              <a:buFont typeface="Karla"/>
              <a:buChar char="◆"/>
              <a:defRPr sz="2400">
                <a:solidFill>
                  <a:srgbClr val="004C52"/>
                </a:solidFill>
                <a:latin typeface="Karla"/>
                <a:ea typeface="Karla"/>
                <a:cs typeface="Karla"/>
                <a:sym typeface="Karla"/>
              </a:defRPr>
            </a:lvl2pPr>
            <a:lvl3pPr marL="1371600" lvl="2" indent="-381000">
              <a:spcBef>
                <a:spcPts val="0"/>
              </a:spcBef>
              <a:spcAft>
                <a:spcPts val="0"/>
              </a:spcAft>
              <a:buClr>
                <a:srgbClr val="ABE33F"/>
              </a:buClr>
              <a:buSzPts val="2400"/>
              <a:buFont typeface="Karla"/>
              <a:buChar char="◇"/>
              <a:defRPr sz="2400">
                <a:solidFill>
                  <a:srgbClr val="004C52"/>
                </a:solidFill>
                <a:latin typeface="Karla"/>
                <a:ea typeface="Karla"/>
                <a:cs typeface="Karla"/>
                <a:sym typeface="Karla"/>
              </a:defRPr>
            </a:lvl3pPr>
            <a:lvl4pPr marL="1828800" lvl="3"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4pPr>
            <a:lvl5pPr marL="2286000" lvl="4"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5pPr>
            <a:lvl6pPr marL="2743200" lvl="5"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6pPr>
            <a:lvl7pPr marL="3200400" lvl="6"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7pPr>
            <a:lvl8pPr marL="3657600" lvl="7"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8pPr>
            <a:lvl9pPr marL="4114800" lvl="8"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9pPr>
          </a:lstStyle>
          <a:p>
            <a:endParaRPr/>
          </a:p>
        </p:txBody>
      </p:sp>
      <p:sp>
        <p:nvSpPr>
          <p:cNvPr id="7" name="Google Shape;7;p1"/>
          <p:cNvSpPr txBox="1">
            <a:spLocks noGrp="1"/>
          </p:cNvSpPr>
          <p:nvPr>
            <p:ph type="title"/>
          </p:nvPr>
        </p:nvSpPr>
        <p:spPr>
          <a:xfrm>
            <a:off x="886650" y="398400"/>
            <a:ext cx="7370700" cy="857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1pPr>
            <a:lvl2pPr lvl="1">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2pPr>
            <a:lvl3pPr lvl="2">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3pPr>
            <a:lvl4pPr lvl="3">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4pPr>
            <a:lvl5pPr lvl="4">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5pPr>
            <a:lvl6pPr lvl="5">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6pPr>
            <a:lvl7pPr lvl="6">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7pPr>
            <a:lvl8pPr lvl="7">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8pPr>
            <a:lvl9pPr lvl="8">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9pPr>
          </a:lstStyle>
          <a:p>
            <a:endParaRPr/>
          </a:p>
        </p:txBody>
      </p:sp>
      <p:pic>
        <p:nvPicPr>
          <p:cNvPr id="9" name="Imagen 8">
            <a:extLst>
              <a:ext uri="{FF2B5EF4-FFF2-40B4-BE49-F238E27FC236}">
                <a16:creationId xmlns:a16="http://schemas.microsoft.com/office/drawing/2014/main" id="{5D7DF115-3B87-4474-A963-4BFD19242744}"/>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3474" y="4633320"/>
            <a:ext cx="1626351" cy="350724"/>
          </a:xfrm>
          <a:prstGeom prst="rect">
            <a:avLst/>
          </a:prstGeom>
        </p:spPr>
      </p:pic>
      <p:sp>
        <p:nvSpPr>
          <p:cNvPr id="10" name="CuadroTexto 9">
            <a:extLst>
              <a:ext uri="{FF2B5EF4-FFF2-40B4-BE49-F238E27FC236}">
                <a16:creationId xmlns:a16="http://schemas.microsoft.com/office/drawing/2014/main" id="{7730F6A1-E44E-494B-B822-335C3007ACD1}"/>
              </a:ext>
            </a:extLst>
          </p:cNvPr>
          <p:cNvSpPr txBox="1"/>
          <p:nvPr userDrawn="1"/>
        </p:nvSpPr>
        <p:spPr>
          <a:xfrm>
            <a:off x="1626351" y="4633320"/>
            <a:ext cx="5298790" cy="461665"/>
          </a:xfrm>
          <a:prstGeom prst="rect">
            <a:avLst/>
          </a:prstGeom>
          <a:noFill/>
        </p:spPr>
        <p:txBody>
          <a:bodyPr wrap="square">
            <a:spAutoFit/>
          </a:bodyPr>
          <a:lstStyle/>
          <a:p>
            <a:r>
              <a:rPr lang="en-US" sz="8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6" r:id="rId5"/>
    <p:sldLayoutId id="2147483658" r:id="rId6"/>
    <p:sldLayoutId id="2147483661" r:id="rId7"/>
    <p:sldLayoutId id="2147483660" r:id="rId8"/>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themeOverride" Target="../theme/themeOverride1.xml"/><Relationship Id="rId5" Type="http://schemas.openxmlformats.org/officeDocument/2006/relationships/image" Target="../media/image5.pn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44;p17"/>
          <p:cNvSpPr txBox="1">
            <a:spLocks/>
          </p:cNvSpPr>
          <p:nvPr/>
        </p:nvSpPr>
        <p:spPr>
          <a:xfrm>
            <a:off x="27122" y="3423027"/>
            <a:ext cx="8472715" cy="1159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s-ES" sz="3200" b="0" dirty="0">
                <a:solidFill>
                  <a:schemeClr val="tx1"/>
                </a:solidFill>
                <a:latin typeface="Raleway" panose="020B0003030101060003" pitchFamily="34" charset="0"/>
              </a:rPr>
              <a:t>Emprendimiento Digital para Estudiantes Adultos</a:t>
            </a:r>
            <a:endParaRPr lang="en-GB" sz="3200" b="0" dirty="0">
              <a:solidFill>
                <a:schemeClr val="tx1"/>
              </a:solidFill>
              <a:latin typeface="Raleway" panose="020B0003030101060003" pitchFamily="34" charset="0"/>
            </a:endParaRP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3" y="1386062"/>
            <a:ext cx="2685293" cy="1336551"/>
          </a:xfrm>
          <a:prstGeom prst="rect">
            <a:avLst/>
          </a:prstGeom>
        </p:spPr>
      </p:pic>
      <p:sp>
        <p:nvSpPr>
          <p:cNvPr id="4" name="CuadroTexto 3">
            <a:extLst>
              <a:ext uri="{FF2B5EF4-FFF2-40B4-BE49-F238E27FC236}">
                <a16:creationId xmlns:a16="http://schemas.microsoft.com/office/drawing/2014/main" id="{9761A3CB-8FF9-4E9C-AFE6-CBA673F18B63}"/>
              </a:ext>
            </a:extLst>
          </p:cNvPr>
          <p:cNvSpPr txBox="1"/>
          <p:nvPr/>
        </p:nvSpPr>
        <p:spPr>
          <a:xfrm>
            <a:off x="2036952" y="2899807"/>
            <a:ext cx="4928843" cy="523220"/>
          </a:xfrm>
          <a:prstGeom prst="rect">
            <a:avLst/>
          </a:prstGeom>
          <a:noFill/>
        </p:spPr>
        <p:txBody>
          <a:bodyPr wrap="square" rtlCol="0">
            <a:spAutoFit/>
          </a:bodyPr>
          <a:lstStyle/>
          <a:p>
            <a:r>
              <a:rPr lang="en-IE" sz="2800" b="1" dirty="0">
                <a:solidFill>
                  <a:srgbClr val="FF8F00"/>
                </a:solidFill>
                <a:effectLst/>
                <a:latin typeface="Karla" pitchFamily="2" charset="0"/>
                <a:ea typeface="Calibri" panose="020F0502020204030204" pitchFamily="34" charset="0"/>
                <a:cs typeface="Calibri" panose="020F0502020204030204" pitchFamily="34" charset="0"/>
              </a:rPr>
              <a:t>CREACIÓN DE UN SITIO WEB</a:t>
            </a:r>
            <a:endParaRPr lang="es-ES" sz="2800" b="1" dirty="0">
              <a:solidFill>
                <a:srgbClr val="FF8F00"/>
              </a:solidFill>
              <a:latin typeface="Karla" pitchFamily="2" charset="0"/>
            </a:endParaRPr>
          </a:p>
        </p:txBody>
      </p:sp>
    </p:spTree>
    <p:extLst>
      <p:ext uri="{BB962C8B-B14F-4D97-AF65-F5344CB8AC3E}">
        <p14:creationId xmlns:p14="http://schemas.microsoft.com/office/powerpoint/2010/main" val="2940050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3" name="Imagen 2">
            <a:extLst>
              <a:ext uri="{FF2B5EF4-FFF2-40B4-BE49-F238E27FC236}">
                <a16:creationId xmlns:a16="http://schemas.microsoft.com/office/drawing/2014/main" id="{DAA169A6-A957-49F4-A078-48B4BC4D15EB}"/>
              </a:ext>
            </a:extLst>
          </p:cNvPr>
          <p:cNvPicPr>
            <a:picLocks noChangeAspect="1"/>
          </p:cNvPicPr>
          <p:nvPr/>
        </p:nvPicPr>
        <p:blipFill rotWithShape="1">
          <a:blip r:embed="rId3"/>
          <a:srcRect l="3147" t="5337" r="3172" b="1355"/>
          <a:stretch/>
        </p:blipFill>
        <p:spPr>
          <a:xfrm>
            <a:off x="5347076" y="1368386"/>
            <a:ext cx="3261666" cy="3248723"/>
          </a:xfrm>
          <a:prstGeom prst="rect">
            <a:avLst/>
          </a:prstGeom>
        </p:spPr>
      </p:pic>
      <p:sp>
        <p:nvSpPr>
          <p:cNvPr id="175" name="Google Shape;175;p19"/>
          <p:cNvSpPr txBox="1">
            <a:spLocks noGrp="1"/>
          </p:cNvSpPr>
          <p:nvPr>
            <p:ph type="body" idx="4294967295"/>
          </p:nvPr>
        </p:nvSpPr>
        <p:spPr>
          <a:xfrm>
            <a:off x="514924" y="1244057"/>
            <a:ext cx="4730828" cy="2952750"/>
          </a:xfrm>
          <a:prstGeom prst="rect">
            <a:avLst/>
          </a:prstGeom>
        </p:spPr>
        <p:txBody>
          <a:bodyPr spcFirstLastPara="1" wrap="square" lIns="91425" tIns="91425" rIns="91425" bIns="91425" anchor="t" anchorCtr="0">
            <a:noAutofit/>
          </a:bodyPr>
          <a:lstStyle/>
          <a:p>
            <a:pPr marL="285750" lvl="0" indent="-285750" fontAlgn="base">
              <a:lnSpc>
                <a:spcPct val="115000"/>
              </a:lnSpc>
              <a:spcAft>
                <a:spcPts val="1500"/>
              </a:spcAft>
              <a:buSzPts val="1000"/>
              <a:buFont typeface="Arial" panose="020B0604020202020204" pitchFamily="34" charset="0"/>
              <a:buChar char="•"/>
              <a:tabLst>
                <a:tab pos="457200" algn="l"/>
              </a:tabLst>
            </a:pPr>
            <a:r>
              <a:rPr lang="sk-SK" sz="1400" dirty="0">
                <a:effectLst/>
                <a:latin typeface="Arial Rounded MT Bold" panose="020F0704030504030204" pitchFamily="34" charset="0"/>
                <a:ea typeface="Times New Roman" panose="02020603050405020304" pitchFamily="18" charset="0"/>
                <a:cs typeface="Calibri" panose="020F0502020204030204" pitchFamily="34" charset="0"/>
              </a:rPr>
              <a:t>Consider</a:t>
            </a:r>
            <a:r>
              <a:rPr lang="es-ES" sz="1400" dirty="0">
                <a:effectLst/>
                <a:latin typeface="Arial Rounded MT Bold" panose="020F0704030504030204" pitchFamily="34" charset="0"/>
                <a:ea typeface="Times New Roman" panose="02020603050405020304" pitchFamily="18" charset="0"/>
                <a:cs typeface="Calibri" panose="020F0502020204030204" pitchFamily="34" charset="0"/>
              </a:rPr>
              <a:t>a la posibilidad de añadir una “lista de deseos”</a:t>
            </a:r>
            <a:r>
              <a:rPr lang="sk-SK" sz="1400" dirty="0">
                <a:effectLst/>
                <a:latin typeface="Arial Rounded MT Bold" panose="020F0704030504030204" pitchFamily="34" charset="0"/>
                <a:ea typeface="Times New Roman" panose="02020603050405020304" pitchFamily="18" charset="0"/>
                <a:cs typeface="Calibri" panose="020F0502020204030204" pitchFamily="34" charset="0"/>
              </a:rPr>
              <a:t>, </a:t>
            </a:r>
            <a:r>
              <a:rPr lang="es-ES" sz="1400" dirty="0">
                <a:effectLst/>
                <a:latin typeface="Arial Rounded MT Bold" panose="020F0704030504030204" pitchFamily="34" charset="0"/>
                <a:ea typeface="Times New Roman" panose="02020603050405020304" pitchFamily="18" charset="0"/>
                <a:cs typeface="Calibri" panose="020F0502020204030204" pitchFamily="34" charset="0"/>
              </a:rPr>
              <a:t> un servicio de vales de regalo para los clientes</a:t>
            </a:r>
            <a:r>
              <a:rPr lang="sk-SK" sz="1400" dirty="0">
                <a:effectLst/>
                <a:latin typeface="Arial Rounded MT Bold" panose="020F0704030504030204" pitchFamily="34" charset="0"/>
                <a:ea typeface="Times New Roman" panose="02020603050405020304" pitchFamily="18" charset="0"/>
                <a:cs typeface="Calibri" panose="020F0502020204030204" pitchFamily="34" charset="0"/>
              </a:rPr>
              <a:t>.</a:t>
            </a:r>
            <a:endParaRPr lang="es-ES" sz="14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342900" lvl="0" indent="-342900" algn="just" fontAlgn="base">
              <a:lnSpc>
                <a:spcPct val="115000"/>
              </a:lnSpc>
              <a:spcAft>
                <a:spcPts val="1500"/>
              </a:spcAft>
              <a:buSzPts val="1000"/>
              <a:buFont typeface="Arial" panose="020B0604020202020204" pitchFamily="34" charset="0"/>
              <a:buChar char="•"/>
              <a:tabLst>
                <a:tab pos="457200" algn="l"/>
              </a:tabLst>
            </a:pPr>
            <a:r>
              <a:rPr lang="es-ES" sz="1400" dirty="0">
                <a:effectLst/>
                <a:latin typeface="Arial Rounded MT Bold" panose="020F0704030504030204" pitchFamily="34" charset="0"/>
                <a:ea typeface="Times New Roman" panose="02020603050405020304" pitchFamily="18" charset="0"/>
                <a:cs typeface="Calibri" panose="020F0502020204030204" pitchFamily="34" charset="0"/>
              </a:rPr>
              <a:t>Respeta la ética general, es decir, ¡</a:t>
            </a:r>
            <a:r>
              <a:rPr lang="sk-SK" sz="1400" dirty="0">
                <a:effectLst/>
                <a:latin typeface="Arial Rounded MT Bold" panose="020F0704030504030204" pitchFamily="34" charset="0"/>
                <a:ea typeface="Times New Roman" panose="02020603050405020304" pitchFamily="18" charset="0"/>
                <a:cs typeface="Calibri" panose="020F0502020204030204" pitchFamily="34" charset="0"/>
              </a:rPr>
              <a:t>no</a:t>
            </a:r>
            <a:r>
              <a:rPr lang="es-ES" sz="1400" dirty="0">
                <a:effectLst/>
                <a:latin typeface="Arial Rounded MT Bold" panose="020F0704030504030204" pitchFamily="34" charset="0"/>
                <a:ea typeface="Times New Roman" panose="02020603050405020304" pitchFamily="18" charset="0"/>
                <a:cs typeface="Calibri" panose="020F0502020204030204" pitchFamily="34" charset="0"/>
              </a:rPr>
              <a:t> hagas declaraciones falsas!</a:t>
            </a:r>
            <a:r>
              <a:rPr lang="sk-SK" sz="1400" dirty="0">
                <a:effectLst/>
                <a:latin typeface="Arial Rounded MT Bold" panose="020F0704030504030204" pitchFamily="34" charset="0"/>
                <a:ea typeface="Times New Roman" panose="02020603050405020304" pitchFamily="18" charset="0"/>
                <a:cs typeface="Calibri" panose="020F0502020204030204" pitchFamily="34" charset="0"/>
              </a:rPr>
              <a:t>  </a:t>
            </a:r>
            <a:endParaRPr lang="es-ES" sz="1400" dirty="0">
              <a:latin typeface="Arial Rounded MT Bold" panose="020F0704030504030204" pitchFamily="34" charset="0"/>
              <a:ea typeface="Times New Roman" panose="02020603050405020304" pitchFamily="18" charset="0"/>
              <a:cs typeface="Times New Roman" panose="02020603050405020304" pitchFamily="18" charset="0"/>
            </a:endParaRPr>
          </a:p>
          <a:p>
            <a:pPr marL="342900" lvl="0" indent="-342900" fontAlgn="base">
              <a:lnSpc>
                <a:spcPct val="115000"/>
              </a:lnSpc>
              <a:spcAft>
                <a:spcPts val="1500"/>
              </a:spcAft>
              <a:buSzPts val="1000"/>
              <a:buFont typeface="Arial" panose="020B0604020202020204" pitchFamily="34" charset="0"/>
              <a:buChar char="•"/>
              <a:tabLst>
                <a:tab pos="457200" algn="l"/>
              </a:tabLst>
            </a:pPr>
            <a:r>
              <a:rPr lang="en-US" sz="1400" dirty="0">
                <a:effectLst/>
                <a:latin typeface="Arial Rounded MT Bold" panose="020F0704030504030204" pitchFamily="34" charset="0"/>
                <a:ea typeface="Times New Roman" panose="02020603050405020304" pitchFamily="18" charset="0"/>
                <a:cs typeface="Calibri" panose="020F0502020204030204" pitchFamily="34" charset="0"/>
              </a:rPr>
              <a:t>Si no </a:t>
            </a:r>
            <a:r>
              <a:rPr lang="en-US" sz="1400" dirty="0" err="1">
                <a:effectLst/>
                <a:latin typeface="Arial Rounded MT Bold" panose="020F0704030504030204" pitchFamily="34" charset="0"/>
                <a:ea typeface="Times New Roman" panose="02020603050405020304" pitchFamily="18" charset="0"/>
                <a:cs typeface="Calibri" panose="020F0502020204030204" pitchFamily="34" charset="0"/>
              </a:rPr>
              <a:t>estás</a:t>
            </a:r>
            <a:r>
              <a:rPr lang="en-US" sz="1400" dirty="0">
                <a:effectLst/>
                <a:latin typeface="Arial Rounded MT Bold" panose="020F0704030504030204" pitchFamily="34" charset="0"/>
                <a:ea typeface="Times New Roman" panose="02020603050405020304" pitchFamily="18" charset="0"/>
                <a:cs typeface="Calibri" panose="020F0502020204030204" pitchFamily="34" charset="0"/>
              </a:rPr>
              <a:t> </a:t>
            </a:r>
            <a:r>
              <a:rPr lang="en-US" sz="1400" dirty="0" err="1">
                <a:latin typeface="Arial Rounded MT Bold" panose="020F0704030504030204" pitchFamily="34" charset="0"/>
                <a:ea typeface="Times New Roman" panose="02020603050405020304" pitchFamily="18" charset="0"/>
                <a:cs typeface="Calibri" panose="020F0502020204030204" pitchFamily="34" charset="0"/>
              </a:rPr>
              <a:t>seguro</a:t>
            </a:r>
            <a:r>
              <a:rPr lang="en-US" sz="1400" dirty="0">
                <a:latin typeface="Arial Rounded MT Bold" panose="020F0704030504030204" pitchFamily="34" charset="0"/>
                <a:ea typeface="Times New Roman" panose="02020603050405020304" pitchFamily="18" charset="0"/>
                <a:cs typeface="Calibri" panose="020F0502020204030204" pitchFamily="34" charset="0"/>
              </a:rPr>
              <a:t> de </a:t>
            </a:r>
            <a:r>
              <a:rPr lang="en-US" sz="1400" dirty="0" err="1">
                <a:latin typeface="Arial Rounded MT Bold" panose="020F0704030504030204" pitchFamily="34" charset="0"/>
                <a:ea typeface="Times New Roman" panose="02020603050405020304" pitchFamily="18" charset="0"/>
                <a:cs typeface="Calibri" panose="020F0502020204030204" pitchFamily="34" charset="0"/>
              </a:rPr>
              <a:t>tu</a:t>
            </a:r>
            <a:r>
              <a:rPr lang="en-US" sz="1400" dirty="0">
                <a:latin typeface="Arial Rounded MT Bold" panose="020F0704030504030204" pitchFamily="34" charset="0"/>
                <a:ea typeface="Times New Roman" panose="02020603050405020304" pitchFamily="18" charset="0"/>
                <a:cs typeface="Calibri" panose="020F0502020204030204" pitchFamily="34" charset="0"/>
              </a:rPr>
              <a:t> </a:t>
            </a:r>
            <a:r>
              <a:rPr lang="en-US" sz="1400" dirty="0" err="1">
                <a:latin typeface="Arial Rounded MT Bold" panose="020F0704030504030204" pitchFamily="34" charset="0"/>
                <a:ea typeface="Times New Roman" panose="02020603050405020304" pitchFamily="18" charset="0"/>
                <a:cs typeface="Calibri" panose="020F0502020204030204" pitchFamily="34" charset="0"/>
              </a:rPr>
              <a:t>capacidad</a:t>
            </a:r>
            <a:r>
              <a:rPr lang="en-US" sz="1400" dirty="0">
                <a:latin typeface="Arial Rounded MT Bold" panose="020F0704030504030204" pitchFamily="34" charset="0"/>
                <a:ea typeface="Times New Roman" panose="02020603050405020304" pitchFamily="18" charset="0"/>
                <a:cs typeface="Calibri" panose="020F0502020204030204" pitchFamily="34" charset="0"/>
              </a:rPr>
              <a:t> para </a:t>
            </a:r>
            <a:r>
              <a:rPr lang="en-US" sz="1400" dirty="0" err="1">
                <a:latin typeface="Arial Rounded MT Bold" panose="020F0704030504030204" pitchFamily="34" charset="0"/>
                <a:ea typeface="Times New Roman" panose="02020603050405020304" pitchFamily="18" charset="0"/>
                <a:cs typeface="Calibri" panose="020F0502020204030204" pitchFamily="34" charset="0"/>
              </a:rPr>
              <a:t>crear</a:t>
            </a:r>
            <a:r>
              <a:rPr lang="en-US" sz="1400" dirty="0">
                <a:latin typeface="Arial Rounded MT Bold" panose="020F0704030504030204" pitchFamily="34" charset="0"/>
                <a:ea typeface="Times New Roman" panose="02020603050405020304" pitchFamily="18" charset="0"/>
                <a:cs typeface="Calibri" panose="020F0502020204030204" pitchFamily="34" charset="0"/>
              </a:rPr>
              <a:t> </a:t>
            </a:r>
            <a:r>
              <a:rPr lang="en-US" sz="1400" dirty="0" err="1">
                <a:latin typeface="Arial Rounded MT Bold" panose="020F0704030504030204" pitchFamily="34" charset="0"/>
                <a:ea typeface="Times New Roman" panose="02020603050405020304" pitchFamily="18" charset="0"/>
                <a:cs typeface="Calibri" panose="020F0502020204030204" pitchFamily="34" charset="0"/>
              </a:rPr>
              <a:t>tu</a:t>
            </a:r>
            <a:r>
              <a:rPr lang="en-US" sz="1400" dirty="0">
                <a:latin typeface="Arial Rounded MT Bold" panose="020F0704030504030204" pitchFamily="34" charset="0"/>
                <a:ea typeface="Times New Roman" panose="02020603050405020304" pitchFamily="18" charset="0"/>
                <a:cs typeface="Calibri" panose="020F0502020204030204" pitchFamily="34" charset="0"/>
              </a:rPr>
              <a:t> sitio web, </a:t>
            </a:r>
            <a:r>
              <a:rPr lang="en-US" sz="1400" dirty="0" err="1">
                <a:latin typeface="Arial Rounded MT Bold" panose="020F0704030504030204" pitchFamily="34" charset="0"/>
                <a:ea typeface="Times New Roman" panose="02020603050405020304" pitchFamily="18" charset="0"/>
                <a:cs typeface="Calibri" panose="020F0502020204030204" pitchFamily="34" charset="0"/>
              </a:rPr>
              <a:t>contrata</a:t>
            </a:r>
            <a:r>
              <a:rPr lang="en-US" sz="1400" dirty="0">
                <a:latin typeface="Arial Rounded MT Bold" panose="020F0704030504030204" pitchFamily="34" charset="0"/>
                <a:ea typeface="Times New Roman" panose="02020603050405020304" pitchFamily="18" charset="0"/>
                <a:cs typeface="Calibri" panose="020F0502020204030204" pitchFamily="34" charset="0"/>
              </a:rPr>
              <a:t> un </a:t>
            </a:r>
            <a:r>
              <a:rPr lang="en-US" sz="1400" dirty="0" err="1">
                <a:latin typeface="Arial Rounded MT Bold" panose="020F0704030504030204" pitchFamily="34" charset="0"/>
                <a:ea typeface="Times New Roman" panose="02020603050405020304" pitchFamily="18" charset="0"/>
                <a:cs typeface="Calibri" panose="020F0502020204030204" pitchFamily="34" charset="0"/>
              </a:rPr>
              <a:t>diseñador</a:t>
            </a:r>
            <a:r>
              <a:rPr lang="en-US" sz="1400" dirty="0">
                <a:latin typeface="Arial Rounded MT Bold" panose="020F0704030504030204" pitchFamily="34" charset="0"/>
                <a:ea typeface="Times New Roman" panose="02020603050405020304" pitchFamily="18" charset="0"/>
                <a:cs typeface="Calibri" panose="020F0502020204030204" pitchFamily="34" charset="0"/>
              </a:rPr>
              <a:t> web </a:t>
            </a:r>
            <a:r>
              <a:rPr lang="en-US" sz="1400" dirty="0" err="1">
                <a:latin typeface="Arial Rounded MT Bold" panose="020F0704030504030204" pitchFamily="34" charset="0"/>
                <a:ea typeface="Times New Roman" panose="02020603050405020304" pitchFamily="18" charset="0"/>
                <a:cs typeface="Calibri" panose="020F0502020204030204" pitchFamily="34" charset="0"/>
              </a:rPr>
              <a:t>profesional</a:t>
            </a:r>
            <a:r>
              <a:rPr lang="en-US" sz="1400" dirty="0">
                <a:effectLst/>
                <a:latin typeface="Arial Rounded MT Bold" panose="020F0704030504030204" pitchFamily="34" charset="0"/>
                <a:ea typeface="Times New Roman" panose="02020603050405020304" pitchFamily="18" charset="0"/>
                <a:cs typeface="Calibri" panose="020F0502020204030204" pitchFamily="34" charset="0"/>
              </a:rPr>
              <a:t>.</a:t>
            </a:r>
            <a:endParaRPr lang="en-US" sz="14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7" name="Google Shape;101;p12"/>
          <p:cNvSpPr txBox="1">
            <a:spLocks/>
          </p:cNvSpPr>
          <p:nvPr/>
        </p:nvSpPr>
        <p:spPr>
          <a:xfrm>
            <a:off x="27122" y="82502"/>
            <a:ext cx="7369175"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GB" dirty="0">
                <a:latin typeface="Raleway" pitchFamily="2" charset="0"/>
              </a:rPr>
              <a:t>1.3 </a:t>
            </a:r>
            <a:r>
              <a:rPr lang="it-IT" dirty="0">
                <a:latin typeface="Raleway" pitchFamily="2" charset="0"/>
                <a:cs typeface="Calibri" panose="020F0502020204030204" pitchFamily="34" charset="0"/>
              </a:rPr>
              <a:t>Consejos </a:t>
            </a:r>
            <a:r>
              <a:rPr lang="it-IT" dirty="0" err="1">
                <a:latin typeface="Raleway" pitchFamily="2" charset="0"/>
                <a:cs typeface="Calibri" panose="020F0502020204030204" pitchFamily="34" charset="0"/>
              </a:rPr>
              <a:t>prácticos</a:t>
            </a:r>
            <a:endParaRPr lang="es-ES" dirty="0">
              <a:effectLst/>
              <a:latin typeface="Raleway" pitchFamily="2" charset="0"/>
              <a:ea typeface="Calibri" panose="020F0502020204030204" pitchFamily="34" charset="0"/>
              <a:cs typeface="Times New Roman" panose="02020603050405020304" pitchFamily="18" charset="0"/>
            </a:endParaRPr>
          </a:p>
          <a:p>
            <a:endParaRPr lang="en-GB" dirty="0"/>
          </a:p>
        </p:txBody>
      </p:sp>
      <p:pic>
        <p:nvPicPr>
          <p:cNvPr id="4" name="Imagen 3">
            <a:extLst>
              <a:ext uri="{FF2B5EF4-FFF2-40B4-BE49-F238E27FC236}">
                <a16:creationId xmlns:a16="http://schemas.microsoft.com/office/drawing/2014/main" id="{3F908321-C54F-4F0A-A0AF-B8B435CA69C0}"/>
              </a:ext>
            </a:extLst>
          </p:cNvPr>
          <p:cNvPicPr>
            <a:picLocks noChangeAspect="1"/>
          </p:cNvPicPr>
          <p:nvPr/>
        </p:nvPicPr>
        <p:blipFill>
          <a:blip r:embed="rId4"/>
          <a:stretch>
            <a:fillRect/>
          </a:stretch>
        </p:blipFill>
        <p:spPr>
          <a:xfrm>
            <a:off x="36105" y="1649066"/>
            <a:ext cx="377496" cy="377496"/>
          </a:xfrm>
          <a:prstGeom prst="rect">
            <a:avLst/>
          </a:prstGeom>
        </p:spPr>
      </p:pic>
    </p:spTree>
    <p:extLst>
      <p:ext uri="{BB962C8B-B14F-4D97-AF65-F5344CB8AC3E}">
        <p14:creationId xmlns:p14="http://schemas.microsoft.com/office/powerpoint/2010/main" val="12192702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34"/>
          <p:cNvSpPr txBox="1">
            <a:spLocks noGrp="1"/>
          </p:cNvSpPr>
          <p:nvPr>
            <p:ph type="ctrTitle" idx="4294967295"/>
          </p:nvPr>
        </p:nvSpPr>
        <p:spPr>
          <a:xfrm>
            <a:off x="3064700" y="1512936"/>
            <a:ext cx="5533800" cy="115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6000" dirty="0">
                <a:solidFill>
                  <a:srgbClr val="ABE33F"/>
                </a:solidFill>
              </a:rPr>
              <a:t>Gracias!</a:t>
            </a:r>
            <a:endParaRPr sz="6000" dirty="0">
              <a:solidFill>
                <a:srgbClr val="ABE33F"/>
              </a:solidFill>
            </a:endParaRPr>
          </a:p>
        </p:txBody>
      </p:sp>
      <p:sp>
        <p:nvSpPr>
          <p:cNvPr id="305" name="Google Shape;305;p34"/>
          <p:cNvSpPr txBox="1">
            <a:spLocks noGrp="1"/>
          </p:cNvSpPr>
          <p:nvPr>
            <p:ph type="subTitle" idx="4294967295"/>
          </p:nvPr>
        </p:nvSpPr>
        <p:spPr>
          <a:xfrm>
            <a:off x="3064700" y="2636358"/>
            <a:ext cx="5533800" cy="1206544"/>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3600" b="1"/>
              <a:t>¿Alguna pregunta?</a:t>
            </a:r>
            <a:endParaRPr sz="3600" b="1" dirty="0"/>
          </a:p>
        </p:txBody>
      </p:sp>
      <p:grpSp>
        <p:nvGrpSpPr>
          <p:cNvPr id="306" name="Google Shape;306;p34"/>
          <p:cNvGrpSpPr/>
          <p:nvPr/>
        </p:nvGrpSpPr>
        <p:grpSpPr>
          <a:xfrm>
            <a:off x="685795" y="1814227"/>
            <a:ext cx="1681779" cy="1179949"/>
            <a:chOff x="559275" y="1683950"/>
            <a:chExt cx="466500" cy="327300"/>
          </a:xfrm>
        </p:grpSpPr>
        <p:sp>
          <p:nvSpPr>
            <p:cNvPr id="307" name="Google Shape;307;p34"/>
            <p:cNvSpPr/>
            <p:nvPr/>
          </p:nvSpPr>
          <p:spPr>
            <a:xfrm>
              <a:off x="559275" y="1683950"/>
              <a:ext cx="466500" cy="197850"/>
            </a:xfrm>
            <a:custGeom>
              <a:avLst/>
              <a:gdLst/>
              <a:ahLst/>
              <a:cxnLst/>
              <a:rect l="l" t="t" r="r" b="b"/>
              <a:pathLst>
                <a:path w="18660" h="7914" extrusionOk="0">
                  <a:moveTo>
                    <a:pt x="391" y="1"/>
                  </a:moveTo>
                  <a:lnTo>
                    <a:pt x="293" y="50"/>
                  </a:lnTo>
                  <a:lnTo>
                    <a:pt x="220" y="74"/>
                  </a:lnTo>
                  <a:lnTo>
                    <a:pt x="147" y="147"/>
                  </a:lnTo>
                  <a:lnTo>
                    <a:pt x="74" y="221"/>
                  </a:lnTo>
                  <a:lnTo>
                    <a:pt x="49" y="294"/>
                  </a:lnTo>
                  <a:lnTo>
                    <a:pt x="0" y="392"/>
                  </a:lnTo>
                  <a:lnTo>
                    <a:pt x="0" y="489"/>
                  </a:lnTo>
                  <a:lnTo>
                    <a:pt x="0" y="1173"/>
                  </a:lnTo>
                  <a:lnTo>
                    <a:pt x="9330" y="7914"/>
                  </a:lnTo>
                  <a:lnTo>
                    <a:pt x="18659" y="1173"/>
                  </a:lnTo>
                  <a:lnTo>
                    <a:pt x="18659" y="489"/>
                  </a:lnTo>
                  <a:lnTo>
                    <a:pt x="18659" y="392"/>
                  </a:lnTo>
                  <a:lnTo>
                    <a:pt x="18611" y="294"/>
                  </a:lnTo>
                  <a:lnTo>
                    <a:pt x="18586" y="221"/>
                  </a:lnTo>
                  <a:lnTo>
                    <a:pt x="18513" y="147"/>
                  </a:lnTo>
                  <a:lnTo>
                    <a:pt x="18440" y="74"/>
                  </a:lnTo>
                  <a:lnTo>
                    <a:pt x="18366" y="50"/>
                  </a:lnTo>
                  <a:lnTo>
                    <a:pt x="18269" y="1"/>
                  </a:lnTo>
                  <a:close/>
                </a:path>
              </a:pathLst>
            </a:custGeom>
            <a:solidFill>
              <a:srgbClr val="00AE9D">
                <a:alpha val="8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4"/>
            <p:cNvSpPr/>
            <p:nvPr/>
          </p:nvSpPr>
          <p:spPr>
            <a:xfrm>
              <a:off x="559275" y="1727925"/>
              <a:ext cx="466500" cy="283325"/>
            </a:xfrm>
            <a:custGeom>
              <a:avLst/>
              <a:gdLst/>
              <a:ahLst/>
              <a:cxnLst/>
              <a:rect l="l" t="t" r="r" b="b"/>
              <a:pathLst>
                <a:path w="18660" h="11333" extrusionOk="0">
                  <a:moveTo>
                    <a:pt x="0" y="0"/>
                  </a:moveTo>
                  <a:lnTo>
                    <a:pt x="0" y="10844"/>
                  </a:lnTo>
                  <a:lnTo>
                    <a:pt x="0" y="10917"/>
                  </a:lnTo>
                  <a:lnTo>
                    <a:pt x="5129" y="7230"/>
                  </a:lnTo>
                  <a:lnTo>
                    <a:pt x="5227" y="7181"/>
                  </a:lnTo>
                  <a:lnTo>
                    <a:pt x="5325" y="7181"/>
                  </a:lnTo>
                  <a:lnTo>
                    <a:pt x="5398" y="7205"/>
                  </a:lnTo>
                  <a:lnTo>
                    <a:pt x="5471" y="7278"/>
                  </a:lnTo>
                  <a:lnTo>
                    <a:pt x="5520" y="7376"/>
                  </a:lnTo>
                  <a:lnTo>
                    <a:pt x="5520" y="7474"/>
                  </a:lnTo>
                  <a:lnTo>
                    <a:pt x="5471" y="7547"/>
                  </a:lnTo>
                  <a:lnTo>
                    <a:pt x="5422" y="7620"/>
                  </a:lnTo>
                  <a:lnTo>
                    <a:pt x="318" y="11308"/>
                  </a:lnTo>
                  <a:lnTo>
                    <a:pt x="415" y="11333"/>
                  </a:lnTo>
                  <a:lnTo>
                    <a:pt x="18244" y="11333"/>
                  </a:lnTo>
                  <a:lnTo>
                    <a:pt x="18342" y="11308"/>
                  </a:lnTo>
                  <a:lnTo>
                    <a:pt x="13238" y="7620"/>
                  </a:lnTo>
                  <a:lnTo>
                    <a:pt x="13189" y="7547"/>
                  </a:lnTo>
                  <a:lnTo>
                    <a:pt x="13140" y="7474"/>
                  </a:lnTo>
                  <a:lnTo>
                    <a:pt x="13140" y="7376"/>
                  </a:lnTo>
                  <a:lnTo>
                    <a:pt x="13189" y="7278"/>
                  </a:lnTo>
                  <a:lnTo>
                    <a:pt x="13262" y="7205"/>
                  </a:lnTo>
                  <a:lnTo>
                    <a:pt x="13335" y="7181"/>
                  </a:lnTo>
                  <a:lnTo>
                    <a:pt x="13433" y="7181"/>
                  </a:lnTo>
                  <a:lnTo>
                    <a:pt x="13531" y="7230"/>
                  </a:lnTo>
                  <a:lnTo>
                    <a:pt x="18659" y="10917"/>
                  </a:lnTo>
                  <a:lnTo>
                    <a:pt x="18659" y="10844"/>
                  </a:lnTo>
                  <a:lnTo>
                    <a:pt x="18659" y="0"/>
                  </a:lnTo>
                  <a:lnTo>
                    <a:pt x="9476" y="6643"/>
                  </a:lnTo>
                  <a:lnTo>
                    <a:pt x="9403" y="6692"/>
                  </a:lnTo>
                  <a:lnTo>
                    <a:pt x="9257" y="6692"/>
                  </a:lnTo>
                  <a:lnTo>
                    <a:pt x="9183" y="6643"/>
                  </a:lnTo>
                  <a:lnTo>
                    <a:pt x="0" y="0"/>
                  </a:lnTo>
                  <a:close/>
                </a:path>
              </a:pathLst>
            </a:custGeom>
            <a:solidFill>
              <a:srgbClr val="00AE9D">
                <a:alpha val="8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9" name="Google Shape;309;p34"/>
          <p:cNvSpPr/>
          <p:nvPr/>
        </p:nvSpPr>
        <p:spPr>
          <a:xfrm>
            <a:off x="1681875" y="2683100"/>
            <a:ext cx="1274938" cy="1159802"/>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ABE33F">
              <a:alpha val="8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3" name="Imagen 2">
            <a:extLst>
              <a:ext uri="{FF2B5EF4-FFF2-40B4-BE49-F238E27FC236}">
                <a16:creationId xmlns:a16="http://schemas.microsoft.com/office/drawing/2014/main" id="{D5C9C3AD-0616-46BA-AF0A-CA28F5BD5386}"/>
              </a:ext>
            </a:extLst>
          </p:cNvPr>
          <p:cNvPicPr>
            <a:picLocks noChangeAspect="1"/>
          </p:cNvPicPr>
          <p:nvPr/>
        </p:nvPicPr>
        <p:blipFill>
          <a:blip r:embed="rId3"/>
          <a:stretch>
            <a:fillRect/>
          </a:stretch>
        </p:blipFill>
        <p:spPr>
          <a:xfrm>
            <a:off x="4519961" y="1054954"/>
            <a:ext cx="3404373" cy="3404373"/>
          </a:xfrm>
          <a:prstGeom prst="rect">
            <a:avLst/>
          </a:prstGeom>
        </p:spPr>
      </p:pic>
      <p:sp>
        <p:nvSpPr>
          <p:cNvPr id="102" name="Google Shape;102;p12"/>
          <p:cNvSpPr txBox="1">
            <a:spLocks noGrp="1"/>
          </p:cNvSpPr>
          <p:nvPr>
            <p:ph type="body" idx="4294967295"/>
          </p:nvPr>
        </p:nvSpPr>
        <p:spPr>
          <a:xfrm>
            <a:off x="342274" y="1451671"/>
            <a:ext cx="4177687" cy="934689"/>
          </a:xfrm>
          <a:prstGeom prst="rect">
            <a:avLst/>
          </a:prstGeom>
        </p:spPr>
        <p:txBody>
          <a:bodyPr spcFirstLastPara="1" wrap="square" lIns="91425" tIns="91425" rIns="91425" bIns="91425" anchor="t" anchorCtr="0">
            <a:noAutofit/>
          </a:bodyPr>
          <a:lstStyle/>
          <a:p>
            <a:pPr marL="76200" indent="0" algn="just">
              <a:lnSpc>
                <a:spcPct val="106000"/>
              </a:lnSpc>
              <a:spcAft>
                <a:spcPts val="1000"/>
              </a:spcAft>
              <a:buNone/>
            </a:pPr>
            <a:r>
              <a:rPr lang="en-IE" sz="1400" b="1" dirty="0">
                <a:latin typeface="Arial Rounded MT Bold" panose="020F0704030504030204" pitchFamily="34" charset="0"/>
                <a:ea typeface="Calibri" panose="020F0502020204030204" pitchFamily="34" charset="0"/>
                <a:cs typeface="Calibri" panose="020F0502020204030204" pitchFamily="34" charset="0"/>
              </a:rPr>
              <a:t>La </a:t>
            </a:r>
            <a:r>
              <a:rPr lang="en-IE" sz="1400" b="1" dirty="0" err="1">
                <a:solidFill>
                  <a:srgbClr val="2ABBAD"/>
                </a:solidFill>
                <a:effectLst/>
                <a:latin typeface="Arial Rounded MT Bold" panose="020F0704030504030204" pitchFamily="34" charset="0"/>
                <a:ea typeface="Calibri" panose="020F0502020204030204" pitchFamily="34" charset="0"/>
                <a:cs typeface="Calibri" panose="020F0502020204030204" pitchFamily="34" charset="0"/>
              </a:rPr>
              <a:t>creación</a:t>
            </a:r>
            <a:r>
              <a:rPr lang="en-IE" sz="1400" b="1" dirty="0">
                <a:solidFill>
                  <a:srgbClr val="2ABBAD"/>
                </a:solidFill>
                <a:effectLst/>
                <a:latin typeface="Arial Rounded MT Bold" panose="020F0704030504030204" pitchFamily="34" charset="0"/>
                <a:ea typeface="Calibri" panose="020F0502020204030204" pitchFamily="34" charset="0"/>
                <a:cs typeface="Calibri" panose="020F0502020204030204" pitchFamily="34" charset="0"/>
              </a:rPr>
              <a:t> de un sitio web</a:t>
            </a:r>
            <a:r>
              <a:rPr lang="en-IE" sz="1400" dirty="0">
                <a:effectLst/>
                <a:latin typeface="Arial Rounded MT Bold" panose="020F0704030504030204" pitchFamily="34" charset="0"/>
                <a:ea typeface="Calibri" panose="020F0502020204030204" pitchFamily="34" charset="0"/>
                <a:cs typeface="Calibri" panose="020F0502020204030204" pitchFamily="34" charset="0"/>
              </a:rPr>
              <a:t> es </a:t>
            </a:r>
            <a:r>
              <a:rPr lang="en-IE" sz="1400" dirty="0" err="1">
                <a:effectLst/>
                <a:latin typeface="Arial Rounded MT Bold" panose="020F0704030504030204" pitchFamily="34" charset="0"/>
                <a:ea typeface="Calibri" panose="020F0502020204030204" pitchFamily="34" charset="0"/>
                <a:cs typeface="Calibri" panose="020F0502020204030204" pitchFamily="34" charset="0"/>
              </a:rPr>
              <a:t>el</a:t>
            </a:r>
            <a:r>
              <a:rPr lang="en-IE" sz="1400" dirty="0">
                <a:effectLst/>
                <a:latin typeface="Arial Rounded MT Bold" panose="020F0704030504030204" pitchFamily="34" charset="0"/>
                <a:ea typeface="Calibri" panose="020F0502020204030204" pitchFamily="34" charset="0"/>
                <a:cs typeface="Calibri" panose="020F0502020204030204" pitchFamily="34" charset="0"/>
              </a:rPr>
              <a:t> </a:t>
            </a:r>
            <a:r>
              <a:rPr lang="en-IE" sz="1400" dirty="0" err="1">
                <a:effectLst/>
                <a:latin typeface="Arial Rounded MT Bold" panose="020F0704030504030204" pitchFamily="34" charset="0"/>
                <a:ea typeface="Calibri" panose="020F0502020204030204" pitchFamily="34" charset="0"/>
                <a:cs typeface="Calibri" panose="020F0502020204030204" pitchFamily="34" charset="0"/>
              </a:rPr>
              <a:t>proceso</a:t>
            </a:r>
            <a:r>
              <a:rPr lang="en-IE" sz="1400" dirty="0">
                <a:effectLst/>
                <a:latin typeface="Arial Rounded MT Bold" panose="020F0704030504030204" pitchFamily="34" charset="0"/>
                <a:ea typeface="Calibri" panose="020F0502020204030204" pitchFamily="34" charset="0"/>
                <a:cs typeface="Calibri" panose="020F0502020204030204" pitchFamily="34" charset="0"/>
              </a:rPr>
              <a:t> de </a:t>
            </a:r>
            <a:r>
              <a:rPr lang="en-IE" sz="1400" dirty="0" err="1">
                <a:effectLst/>
                <a:latin typeface="Arial Rounded MT Bold" panose="020F0704030504030204" pitchFamily="34" charset="0"/>
                <a:ea typeface="Calibri" panose="020F0502020204030204" pitchFamily="34" charset="0"/>
                <a:cs typeface="Calibri" panose="020F0502020204030204" pitchFamily="34" charset="0"/>
              </a:rPr>
              <a:t>construir</a:t>
            </a:r>
            <a:r>
              <a:rPr lang="en-IE" sz="1400" dirty="0">
                <a:effectLst/>
                <a:latin typeface="Arial Rounded MT Bold" panose="020F0704030504030204" pitchFamily="34" charset="0"/>
                <a:ea typeface="Calibri" panose="020F0502020204030204" pitchFamily="34" charset="0"/>
                <a:cs typeface="Calibri" panose="020F0502020204030204" pitchFamily="34" charset="0"/>
              </a:rPr>
              <a:t> sitios web </a:t>
            </a:r>
            <a:r>
              <a:rPr lang="en-IE" sz="1400" dirty="0" err="1">
                <a:effectLst/>
                <a:latin typeface="Arial Rounded MT Bold" panose="020F0704030504030204" pitchFamily="34" charset="0"/>
                <a:ea typeface="Calibri" panose="020F0502020204030204" pitchFamily="34" charset="0"/>
                <a:cs typeface="Calibri" panose="020F0502020204030204" pitchFamily="34" charset="0"/>
              </a:rPr>
              <a:t>incluyendo</a:t>
            </a:r>
            <a:r>
              <a:rPr lang="en-IE" sz="1400" dirty="0">
                <a:effectLst/>
                <a:latin typeface="Arial Rounded MT Bold" panose="020F0704030504030204" pitchFamily="34" charset="0"/>
                <a:ea typeface="Calibri" panose="020F0502020204030204" pitchFamily="34" charset="0"/>
                <a:cs typeface="Calibri" panose="020F0502020204030204" pitchFamily="34" charset="0"/>
              </a:rPr>
              <a:t> la </a:t>
            </a:r>
            <a:r>
              <a:rPr lang="en-IE" sz="1400" dirty="0" err="1">
                <a:effectLst/>
                <a:latin typeface="Arial Rounded MT Bold" panose="020F0704030504030204" pitchFamily="34" charset="0"/>
                <a:ea typeface="Calibri" panose="020F0502020204030204" pitchFamily="34" charset="0"/>
                <a:cs typeface="Calibri" panose="020F0502020204030204" pitchFamily="34" charset="0"/>
              </a:rPr>
              <a:t>maquetación</a:t>
            </a:r>
            <a:r>
              <a:rPr lang="en-IE" sz="1400" dirty="0">
                <a:effectLst/>
                <a:latin typeface="Arial Rounded MT Bold" panose="020F0704030504030204" pitchFamily="34" charset="0"/>
                <a:ea typeface="Calibri" panose="020F0502020204030204" pitchFamily="34" charset="0"/>
                <a:cs typeface="Calibri" panose="020F0502020204030204" pitchFamily="34" charset="0"/>
              </a:rPr>
              <a:t>, </a:t>
            </a:r>
            <a:r>
              <a:rPr lang="en-IE" sz="1400" dirty="0" err="1">
                <a:effectLst/>
                <a:latin typeface="Arial Rounded MT Bold" panose="020F0704030504030204" pitchFamily="34" charset="0"/>
                <a:ea typeface="Calibri" panose="020F0502020204030204" pitchFamily="34" charset="0"/>
                <a:cs typeface="Calibri" panose="020F0502020204030204" pitchFamily="34" charset="0"/>
              </a:rPr>
              <a:t>el</a:t>
            </a:r>
            <a:r>
              <a:rPr lang="en-IE" sz="1400" dirty="0">
                <a:effectLst/>
                <a:latin typeface="Arial Rounded MT Bold" panose="020F0704030504030204" pitchFamily="34" charset="0"/>
                <a:ea typeface="Calibri" panose="020F0502020204030204" pitchFamily="34" charset="0"/>
                <a:cs typeface="Calibri" panose="020F0502020204030204" pitchFamily="34" charset="0"/>
              </a:rPr>
              <a:t> </a:t>
            </a:r>
            <a:r>
              <a:rPr lang="en-IE" sz="1400" dirty="0" err="1">
                <a:effectLst/>
                <a:latin typeface="Arial Rounded MT Bold" panose="020F0704030504030204" pitchFamily="34" charset="0"/>
                <a:ea typeface="Calibri" panose="020F0502020204030204" pitchFamily="34" charset="0"/>
                <a:cs typeface="Calibri" panose="020F0502020204030204" pitchFamily="34" charset="0"/>
              </a:rPr>
              <a:t>contenido</a:t>
            </a:r>
            <a:r>
              <a:rPr lang="en-IE" sz="1400" dirty="0">
                <a:effectLst/>
                <a:latin typeface="Arial Rounded MT Bold" panose="020F0704030504030204" pitchFamily="34" charset="0"/>
                <a:ea typeface="Calibri" panose="020F0502020204030204" pitchFamily="34" charset="0"/>
                <a:cs typeface="Calibri" panose="020F0502020204030204" pitchFamily="34" charset="0"/>
              </a:rPr>
              <a:t> y </a:t>
            </a:r>
            <a:r>
              <a:rPr lang="en-IE" sz="1400" dirty="0" err="1">
                <a:effectLst/>
                <a:latin typeface="Arial Rounded MT Bold" panose="020F0704030504030204" pitchFamily="34" charset="0"/>
                <a:ea typeface="Calibri" panose="020F0502020204030204" pitchFamily="34" charset="0"/>
                <a:cs typeface="Calibri" panose="020F0502020204030204" pitchFamily="34" charset="0"/>
              </a:rPr>
              <a:t>el</a:t>
            </a:r>
            <a:r>
              <a:rPr lang="en-IE" sz="1400" dirty="0">
                <a:effectLst/>
                <a:latin typeface="Arial Rounded MT Bold" panose="020F0704030504030204" pitchFamily="34" charset="0"/>
                <a:ea typeface="Calibri" panose="020F0502020204030204" pitchFamily="34" charset="0"/>
                <a:cs typeface="Calibri" panose="020F0502020204030204" pitchFamily="34" charset="0"/>
              </a:rPr>
              <a:t> </a:t>
            </a:r>
            <a:r>
              <a:rPr lang="en-IE" sz="1400" dirty="0" err="1">
                <a:effectLst/>
                <a:latin typeface="Arial Rounded MT Bold" panose="020F0704030504030204" pitchFamily="34" charset="0"/>
                <a:ea typeface="Calibri" panose="020F0502020204030204" pitchFamily="34" charset="0"/>
                <a:cs typeface="Calibri" panose="020F0502020204030204" pitchFamily="34" charset="0"/>
              </a:rPr>
              <a:t>diseño</a:t>
            </a:r>
            <a:r>
              <a:rPr lang="en-IE" sz="1400" dirty="0">
                <a:effectLst/>
                <a:latin typeface="Arial Rounded MT Bold" panose="020F0704030504030204" pitchFamily="34" charset="0"/>
                <a:ea typeface="Calibri" panose="020F0502020204030204" pitchFamily="34" charset="0"/>
                <a:cs typeface="Calibri" panose="020F0502020204030204" pitchFamily="34" charset="0"/>
              </a:rPr>
              <a:t> </a:t>
            </a:r>
            <a:r>
              <a:rPr lang="en-IE" sz="1400" dirty="0" err="1">
                <a:effectLst/>
                <a:latin typeface="Arial Rounded MT Bold" panose="020F0704030504030204" pitchFamily="34" charset="0"/>
                <a:ea typeface="Calibri" panose="020F0502020204030204" pitchFamily="34" charset="0"/>
                <a:cs typeface="Calibri" panose="020F0502020204030204" pitchFamily="34" charset="0"/>
              </a:rPr>
              <a:t>gráfico</a:t>
            </a:r>
            <a:endParaRPr lang="es-ES" sz="14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0" lvl="0" indent="0" algn="l" rtl="0">
              <a:spcBef>
                <a:spcPts val="600"/>
              </a:spcBef>
              <a:spcAft>
                <a:spcPts val="0"/>
              </a:spcAft>
              <a:buClr>
                <a:schemeClr val="dk1"/>
              </a:buClr>
              <a:buSzPts val="1100"/>
              <a:buFont typeface="Arial"/>
              <a:buNone/>
            </a:pPr>
            <a:endParaRPr sz="1200" dirty="0"/>
          </a:p>
          <a:p>
            <a:pPr marL="0" lvl="0" indent="0" algn="l" rtl="0">
              <a:spcBef>
                <a:spcPts val="600"/>
              </a:spcBef>
              <a:spcAft>
                <a:spcPts val="0"/>
              </a:spcAft>
              <a:buNone/>
            </a:pPr>
            <a:endParaRPr sz="1200" dirty="0"/>
          </a:p>
        </p:txBody>
      </p:sp>
      <p:sp>
        <p:nvSpPr>
          <p:cNvPr id="101" name="Google Shape;101;p12"/>
          <p:cNvSpPr txBox="1">
            <a:spLocks noGrp="1"/>
          </p:cNvSpPr>
          <p:nvPr>
            <p:ph type="title" idx="4294967295"/>
          </p:nvPr>
        </p:nvSpPr>
        <p:spPr>
          <a:xfrm>
            <a:off x="27122" y="82502"/>
            <a:ext cx="7369175" cy="55001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Raleway" pitchFamily="2" charset="0"/>
              </a:rPr>
              <a:t>1.1 </a:t>
            </a:r>
            <a:r>
              <a:rPr lang="en-IE" b="1" dirty="0" err="1">
                <a:effectLst/>
                <a:latin typeface="Raleway" pitchFamily="2" charset="0"/>
                <a:ea typeface="Calibri" panose="020F0502020204030204" pitchFamily="34" charset="0"/>
                <a:cs typeface="Calibri" panose="020F0502020204030204" pitchFamily="34" charset="0"/>
              </a:rPr>
              <a:t>Definición</a:t>
            </a:r>
            <a:endParaRPr dirty="0">
              <a:latin typeface="Raleway" pitchFamily="2" charset="0"/>
            </a:endParaRPr>
          </a:p>
        </p:txBody>
      </p:sp>
    </p:spTree>
    <p:extLst>
      <p:ext uri="{BB962C8B-B14F-4D97-AF65-F5344CB8AC3E}">
        <p14:creationId xmlns:p14="http://schemas.microsoft.com/office/powerpoint/2010/main" val="785681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4"/>
        <p:cNvGrpSpPr/>
        <p:nvPr/>
      </p:nvGrpSpPr>
      <p:grpSpPr>
        <a:xfrm>
          <a:off x="0" y="0"/>
          <a:ext cx="0" cy="0"/>
          <a:chOff x="0" y="0"/>
          <a:chExt cx="0" cy="0"/>
        </a:xfrm>
      </p:grpSpPr>
      <p:pic>
        <p:nvPicPr>
          <p:cNvPr id="3" name="Imagen 2">
            <a:extLst>
              <a:ext uri="{FF2B5EF4-FFF2-40B4-BE49-F238E27FC236}">
                <a16:creationId xmlns:a16="http://schemas.microsoft.com/office/drawing/2014/main" id="{54011A9C-A44B-4B78-9D4A-4DB19401A0F8}"/>
              </a:ext>
            </a:extLst>
          </p:cNvPr>
          <p:cNvPicPr>
            <a:picLocks noChangeAspect="1"/>
          </p:cNvPicPr>
          <p:nvPr/>
        </p:nvPicPr>
        <p:blipFill rotWithShape="1">
          <a:blip r:embed="rId3"/>
          <a:srcRect r="2053" b="5163"/>
          <a:stretch/>
        </p:blipFill>
        <p:spPr>
          <a:xfrm>
            <a:off x="5813504" y="1546221"/>
            <a:ext cx="3180008" cy="2051058"/>
          </a:xfrm>
          <a:prstGeom prst="rect">
            <a:avLst/>
          </a:prstGeom>
        </p:spPr>
      </p:pic>
      <p:sp>
        <p:nvSpPr>
          <p:cNvPr id="165" name="Google Shape;165;p18"/>
          <p:cNvSpPr txBox="1">
            <a:spLocks noGrp="1"/>
          </p:cNvSpPr>
          <p:nvPr>
            <p:ph type="body" idx="4294967295"/>
          </p:nvPr>
        </p:nvSpPr>
        <p:spPr>
          <a:xfrm>
            <a:off x="378740" y="1494982"/>
            <a:ext cx="5434764" cy="2489720"/>
          </a:xfrm>
          <a:prstGeom prst="rect">
            <a:avLst/>
          </a:prstGeom>
        </p:spPr>
        <p:txBody>
          <a:bodyPr spcFirstLastPara="1" wrap="square" lIns="91425" tIns="91425" rIns="91425" bIns="91425" anchor="t" anchorCtr="0">
            <a:noAutofit/>
          </a:bodyPr>
          <a:lstStyle/>
          <a:p>
            <a:pPr marL="0" lvl="0" indent="0" algn="just" fontAlgn="base">
              <a:spcAft>
                <a:spcPts val="1500"/>
              </a:spcAft>
              <a:buNone/>
            </a:pPr>
            <a:r>
              <a:rPr lang="es-ES" sz="1400" b="1" dirty="0">
                <a:solidFill>
                  <a:srgbClr val="BBE863"/>
                </a:solidFill>
                <a:effectLst/>
                <a:latin typeface="Arial Rounded MT Bold" panose="020F0704030504030204" pitchFamily="34" charset="0"/>
                <a:ea typeface="Times New Roman" panose="02020603050405020304" pitchFamily="18" charset="0"/>
                <a:cs typeface="Calibri" panose="020F0502020204030204" pitchFamily="34" charset="0"/>
              </a:rPr>
              <a:t>1. </a:t>
            </a:r>
            <a:r>
              <a:rPr lang="es-ES" sz="1400" dirty="0">
                <a:latin typeface="Arial Rounded MT Bold" panose="020F0704030504030204" pitchFamily="34" charset="0"/>
                <a:cs typeface="Calibri" panose="020F0502020204030204" pitchFamily="34" charset="0"/>
              </a:rPr>
              <a:t>Ya no se puede sobrevivir en ningún negocio sin presencia en la web</a:t>
            </a:r>
            <a:r>
              <a:rPr lang="es-ES" sz="1400" b="1" dirty="0">
                <a:solidFill>
                  <a:srgbClr val="BBE863"/>
                </a:solidFill>
                <a:effectLst/>
                <a:latin typeface="Arial Rounded MT Bold" panose="020F0704030504030204" pitchFamily="34" charset="0"/>
                <a:ea typeface="Times New Roman" panose="02020603050405020304" pitchFamily="18" charset="0"/>
                <a:cs typeface="Calibri" panose="020F0502020204030204" pitchFamily="34" charset="0"/>
              </a:rPr>
              <a:t>. </a:t>
            </a:r>
          </a:p>
          <a:p>
            <a:pPr marL="0" lvl="0" indent="0" algn="just" fontAlgn="base">
              <a:spcAft>
                <a:spcPts val="1500"/>
              </a:spcAft>
              <a:buNone/>
            </a:pPr>
            <a:r>
              <a:rPr lang="es-ES" sz="1400" b="1" dirty="0">
                <a:solidFill>
                  <a:srgbClr val="BBE863"/>
                </a:solidFill>
                <a:effectLst/>
                <a:latin typeface="Arial Rounded MT Bold" panose="020F0704030504030204" pitchFamily="34" charset="0"/>
                <a:ea typeface="Times New Roman" panose="02020603050405020304" pitchFamily="18" charset="0"/>
                <a:cs typeface="Calibri" panose="020F0502020204030204" pitchFamily="34" charset="0"/>
              </a:rPr>
              <a:t>2. </a:t>
            </a:r>
            <a:r>
              <a:rPr lang="es-ES" sz="1400" dirty="0">
                <a:latin typeface="Arial Rounded MT Bold" panose="020F0704030504030204" pitchFamily="34" charset="0"/>
                <a:cs typeface="Calibri" panose="020F0502020204030204" pitchFamily="34" charset="0"/>
              </a:rPr>
              <a:t>Tu sitio web es la parte más importante de tu interfaz con tus clientes potenciales. La elección del diseño de tu sitio web depende de ti</a:t>
            </a:r>
            <a:r>
              <a:rPr lang="es-ES" sz="1400" b="1" dirty="0">
                <a:solidFill>
                  <a:srgbClr val="BBE863"/>
                </a:solidFill>
                <a:effectLst/>
                <a:latin typeface="Arial Rounded MT Bold" panose="020F0704030504030204" pitchFamily="34" charset="0"/>
                <a:ea typeface="Times New Roman" panose="02020603050405020304" pitchFamily="18" charset="0"/>
                <a:cs typeface="Calibri" panose="020F0502020204030204" pitchFamily="34" charset="0"/>
              </a:rPr>
              <a:t>. </a:t>
            </a:r>
          </a:p>
          <a:p>
            <a:pPr marL="0" lvl="0" indent="0" algn="just" fontAlgn="base">
              <a:spcAft>
                <a:spcPts val="1500"/>
              </a:spcAft>
              <a:buNone/>
            </a:pPr>
            <a:r>
              <a:rPr lang="es-ES" sz="1400" b="1" dirty="0">
                <a:solidFill>
                  <a:srgbClr val="BBE863"/>
                </a:solidFill>
                <a:effectLst/>
                <a:latin typeface="Arial Rounded MT Bold" panose="020F0704030504030204" pitchFamily="34" charset="0"/>
                <a:ea typeface="Times New Roman" panose="02020603050405020304" pitchFamily="18" charset="0"/>
                <a:cs typeface="Calibri" panose="020F0502020204030204" pitchFamily="34" charset="0"/>
              </a:rPr>
              <a:t>3. </a:t>
            </a:r>
            <a:r>
              <a:rPr lang="es-ES" sz="1400" dirty="0">
                <a:latin typeface="Arial Rounded MT Bold" panose="020F0704030504030204" pitchFamily="34" charset="0"/>
                <a:cs typeface="Calibri" panose="020F0502020204030204" pitchFamily="34" charset="0"/>
              </a:rPr>
              <a:t>Todo sitio web necesita un "host", un servidor donde se almacenan todos los datos para que el público pueda acceder a ellos en todo momento</a:t>
            </a:r>
            <a:r>
              <a:rPr lang="es-ES" sz="1400" b="1" dirty="0">
                <a:solidFill>
                  <a:srgbClr val="BBE863"/>
                </a:solidFill>
                <a:effectLst/>
                <a:latin typeface="Arial Rounded MT Bold" panose="020F0704030504030204" pitchFamily="34" charset="0"/>
                <a:ea typeface="Times New Roman" panose="02020603050405020304" pitchFamily="18" charset="0"/>
                <a:cs typeface="Calibri" panose="020F0502020204030204" pitchFamily="34" charset="0"/>
              </a:rPr>
              <a:t>. </a:t>
            </a:r>
            <a:endParaRPr lang="es-ES" sz="1400" dirty="0">
              <a:latin typeface="Arial Rounded MT Bold" panose="020F0704030504030204" pitchFamily="34" charset="0"/>
              <a:ea typeface="Times New Roman" panose="02020603050405020304" pitchFamily="18" charset="0"/>
              <a:cs typeface="Times New Roman" panose="02020603050405020304" pitchFamily="18" charset="0"/>
            </a:endParaRPr>
          </a:p>
        </p:txBody>
      </p:sp>
      <p:sp>
        <p:nvSpPr>
          <p:cNvPr id="6" name="Google Shape;101;p12"/>
          <p:cNvSpPr txBox="1">
            <a:spLocks/>
          </p:cNvSpPr>
          <p:nvPr/>
        </p:nvSpPr>
        <p:spPr>
          <a:xfrm>
            <a:off x="27122" y="82502"/>
            <a:ext cx="7369175"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GB" dirty="0">
                <a:latin typeface="Raleway" pitchFamily="2" charset="0"/>
              </a:rPr>
              <a:t>1.2 </a:t>
            </a:r>
            <a:r>
              <a:rPr lang="it-IT" dirty="0" err="1">
                <a:latin typeface="Raleway" pitchFamily="2" charset="0"/>
                <a:cs typeface="Calibri" panose="020F0502020204030204" pitchFamily="34" charset="0"/>
              </a:rPr>
              <a:t>Conocimiento</a:t>
            </a:r>
            <a:r>
              <a:rPr lang="it-IT" dirty="0">
                <a:latin typeface="Raleway" pitchFamily="2" charset="0"/>
                <a:cs typeface="Calibri" panose="020F0502020204030204" pitchFamily="34" charset="0"/>
              </a:rPr>
              <a:t> </a:t>
            </a:r>
            <a:r>
              <a:rPr lang="it-IT" dirty="0" err="1">
                <a:latin typeface="Raleway" pitchFamily="2" charset="0"/>
                <a:cs typeface="Calibri" panose="020F0502020204030204" pitchFamily="34" charset="0"/>
              </a:rPr>
              <a:t>esencial</a:t>
            </a:r>
            <a:endParaRPr lang="es-ES" dirty="0">
              <a:effectLst/>
              <a:latin typeface="Raleway" pitchFamily="2" charset="0"/>
              <a:ea typeface="Calibri" panose="020F0502020204030204" pitchFamily="34" charset="0"/>
              <a:cs typeface="Times New Roman" panose="02020603050405020304" pitchFamily="18" charset="0"/>
            </a:endParaRPr>
          </a:p>
          <a:p>
            <a:endParaRPr lang="en-GB" dirty="0"/>
          </a:p>
        </p:txBody>
      </p:sp>
      <p:pic>
        <p:nvPicPr>
          <p:cNvPr id="10" name="Imagen 9">
            <a:extLst>
              <a:ext uri="{FF2B5EF4-FFF2-40B4-BE49-F238E27FC236}">
                <a16:creationId xmlns:a16="http://schemas.microsoft.com/office/drawing/2014/main" id="{6B216B26-EC7E-4AD5-8D47-3260FB498D5B}"/>
              </a:ext>
            </a:extLst>
          </p:cNvPr>
          <p:cNvPicPr>
            <a:picLocks noChangeAspect="1"/>
          </p:cNvPicPr>
          <p:nvPr/>
        </p:nvPicPr>
        <p:blipFill>
          <a:blip r:embed="rId4"/>
          <a:stretch>
            <a:fillRect/>
          </a:stretch>
        </p:blipFill>
        <p:spPr>
          <a:xfrm>
            <a:off x="150488" y="1494982"/>
            <a:ext cx="345907" cy="34590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4"/>
        <p:cNvGrpSpPr/>
        <p:nvPr/>
      </p:nvGrpSpPr>
      <p:grpSpPr>
        <a:xfrm>
          <a:off x="0" y="0"/>
          <a:ext cx="0" cy="0"/>
          <a:chOff x="0" y="0"/>
          <a:chExt cx="0" cy="0"/>
        </a:xfrm>
      </p:grpSpPr>
      <p:pic>
        <p:nvPicPr>
          <p:cNvPr id="4" name="Imagen 3">
            <a:extLst>
              <a:ext uri="{FF2B5EF4-FFF2-40B4-BE49-F238E27FC236}">
                <a16:creationId xmlns:a16="http://schemas.microsoft.com/office/drawing/2014/main" id="{E492901F-0ACA-4443-B327-8208C513B782}"/>
              </a:ext>
            </a:extLst>
          </p:cNvPr>
          <p:cNvPicPr>
            <a:picLocks noChangeAspect="1"/>
          </p:cNvPicPr>
          <p:nvPr/>
        </p:nvPicPr>
        <p:blipFill>
          <a:blip r:embed="rId4"/>
          <a:stretch>
            <a:fillRect/>
          </a:stretch>
        </p:blipFill>
        <p:spPr>
          <a:xfrm>
            <a:off x="6223322" y="1186629"/>
            <a:ext cx="2801744" cy="2801744"/>
          </a:xfrm>
          <a:prstGeom prst="rect">
            <a:avLst/>
          </a:prstGeom>
        </p:spPr>
      </p:pic>
      <p:sp>
        <p:nvSpPr>
          <p:cNvPr id="6" name="Google Shape;101;p12"/>
          <p:cNvSpPr txBox="1">
            <a:spLocks/>
          </p:cNvSpPr>
          <p:nvPr/>
        </p:nvSpPr>
        <p:spPr>
          <a:xfrm>
            <a:off x="27122" y="82502"/>
            <a:ext cx="7369175"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GB" dirty="0">
                <a:latin typeface="Raleway" pitchFamily="2" charset="0"/>
              </a:rPr>
              <a:t>1.2 </a:t>
            </a:r>
            <a:r>
              <a:rPr lang="it-IT" dirty="0" err="1">
                <a:latin typeface="Raleway" pitchFamily="2" charset="0"/>
                <a:cs typeface="Calibri" panose="020F0502020204030204" pitchFamily="34" charset="0"/>
              </a:rPr>
              <a:t>Conocimiento</a:t>
            </a:r>
            <a:r>
              <a:rPr lang="it-IT" dirty="0">
                <a:latin typeface="Raleway" pitchFamily="2" charset="0"/>
                <a:cs typeface="Calibri" panose="020F0502020204030204" pitchFamily="34" charset="0"/>
              </a:rPr>
              <a:t> </a:t>
            </a:r>
            <a:r>
              <a:rPr lang="it-IT" dirty="0" err="1">
                <a:latin typeface="Raleway" pitchFamily="2" charset="0"/>
                <a:cs typeface="Calibri" panose="020F0502020204030204" pitchFamily="34" charset="0"/>
              </a:rPr>
              <a:t>esencial</a:t>
            </a:r>
            <a:endParaRPr lang="es-ES" dirty="0">
              <a:effectLst/>
              <a:latin typeface="Raleway" pitchFamily="2" charset="0"/>
              <a:ea typeface="Calibri" panose="020F0502020204030204" pitchFamily="34" charset="0"/>
              <a:cs typeface="Times New Roman" panose="02020603050405020304" pitchFamily="18" charset="0"/>
            </a:endParaRPr>
          </a:p>
          <a:p>
            <a:endParaRPr lang="en-GB" dirty="0"/>
          </a:p>
        </p:txBody>
      </p:sp>
      <p:sp>
        <p:nvSpPr>
          <p:cNvPr id="9" name="CuadroTexto 8">
            <a:extLst>
              <a:ext uri="{FF2B5EF4-FFF2-40B4-BE49-F238E27FC236}">
                <a16:creationId xmlns:a16="http://schemas.microsoft.com/office/drawing/2014/main" id="{F6ADD35C-788B-408B-BFCB-1F737EAF0018}"/>
              </a:ext>
            </a:extLst>
          </p:cNvPr>
          <p:cNvSpPr txBox="1"/>
          <p:nvPr/>
        </p:nvSpPr>
        <p:spPr>
          <a:xfrm>
            <a:off x="373029" y="1245371"/>
            <a:ext cx="5857727" cy="2244140"/>
          </a:xfrm>
          <a:prstGeom prst="rect">
            <a:avLst/>
          </a:prstGeom>
          <a:noFill/>
        </p:spPr>
        <p:txBody>
          <a:bodyPr wrap="square">
            <a:spAutoFit/>
          </a:bodyPr>
          <a:lstStyle/>
          <a:p>
            <a:pPr marL="0" lvl="0" indent="0" algn="just" fontAlgn="base">
              <a:lnSpc>
                <a:spcPct val="115000"/>
              </a:lnSpc>
              <a:spcAft>
                <a:spcPts val="1500"/>
              </a:spcAft>
              <a:buNone/>
            </a:pPr>
            <a:r>
              <a:rPr lang="es-ES" sz="1400" b="1" dirty="0">
                <a:solidFill>
                  <a:srgbClr val="BBE863"/>
                </a:solidFill>
                <a:effectLst/>
                <a:latin typeface="Arial Rounded MT Bold" panose="020F0704030504030204" pitchFamily="34" charset="0"/>
                <a:ea typeface="Times New Roman" panose="02020603050405020304" pitchFamily="18" charset="0"/>
                <a:cs typeface="Times New Roman" panose="02020603050405020304" pitchFamily="18" charset="0"/>
              </a:rPr>
              <a:t>4. </a:t>
            </a:r>
            <a:r>
              <a:rPr lang="es-ES" dirty="0">
                <a:solidFill>
                  <a:srgbClr val="004C52"/>
                </a:solidFill>
                <a:latin typeface="Arial Rounded MT Bold" panose="020F0704030504030204" pitchFamily="34" charset="0"/>
                <a:cs typeface="Calibri" panose="020F0502020204030204" pitchFamily="34" charset="0"/>
                <a:sym typeface="Karla"/>
              </a:rPr>
              <a:t>Un buen sitio web es más que una página de inicio estática. Conviene crear unas cuantas páginas dedicadas a diferentes aspectos de tu negocio, como un catálogo detallado de tus productos o servicios, o una sección de blog para las actualizaciones de la empresa. ¡No olvides incluir tus datos de contacto</a:t>
            </a:r>
            <a:r>
              <a:rPr lang="es-ES" dirty="0">
                <a:solidFill>
                  <a:srgbClr val="004C52"/>
                </a:solidFill>
                <a:latin typeface="Arial Rounded MT Bold" panose="020F0704030504030204" pitchFamily="34" charset="0"/>
                <a:cs typeface="Calibri" panose="020F0502020204030204" pitchFamily="34" charset="0"/>
              </a:rPr>
              <a:t>!</a:t>
            </a:r>
          </a:p>
          <a:p>
            <a:pPr marL="0" lvl="0" indent="0" algn="just" fontAlgn="base">
              <a:lnSpc>
                <a:spcPct val="115000"/>
              </a:lnSpc>
              <a:spcAft>
                <a:spcPts val="1500"/>
              </a:spcAft>
              <a:buNone/>
            </a:pPr>
            <a:r>
              <a:rPr lang="es-ES" sz="1400" b="1" dirty="0">
                <a:solidFill>
                  <a:srgbClr val="BBE863"/>
                </a:solidFill>
                <a:effectLst/>
                <a:latin typeface="Arial Rounded MT Bold" panose="020F0704030504030204" pitchFamily="34" charset="0"/>
                <a:ea typeface="Times New Roman" panose="02020603050405020304" pitchFamily="18" charset="0"/>
                <a:cs typeface="Times New Roman" panose="02020603050405020304" pitchFamily="18" charset="0"/>
              </a:rPr>
              <a:t>5. </a:t>
            </a:r>
            <a:r>
              <a:rPr lang="es-ES" dirty="0">
                <a:solidFill>
                  <a:srgbClr val="004C52"/>
                </a:solidFill>
                <a:latin typeface="Arial Rounded MT Bold" panose="020F0704030504030204" pitchFamily="34" charset="0"/>
                <a:cs typeface="Calibri" panose="020F0502020204030204" pitchFamily="34" charset="0"/>
              </a:rPr>
              <a:t>Empieza por preguntarte qué quieres de una tienda online y ponte en la piel de un potencial visitante de tu tienda online.</a:t>
            </a:r>
          </a:p>
        </p:txBody>
      </p:sp>
      <p:pic>
        <p:nvPicPr>
          <p:cNvPr id="10" name="Imagen 9">
            <a:extLst>
              <a:ext uri="{FF2B5EF4-FFF2-40B4-BE49-F238E27FC236}">
                <a16:creationId xmlns:a16="http://schemas.microsoft.com/office/drawing/2014/main" id="{6B216B26-EC7E-4AD5-8D47-3260FB498D5B}"/>
              </a:ext>
            </a:extLst>
          </p:cNvPr>
          <p:cNvPicPr>
            <a:picLocks noChangeAspect="1"/>
          </p:cNvPicPr>
          <p:nvPr/>
        </p:nvPicPr>
        <p:blipFill>
          <a:blip r:embed="rId5"/>
          <a:stretch>
            <a:fillRect/>
          </a:stretch>
        </p:blipFill>
        <p:spPr>
          <a:xfrm>
            <a:off x="200075" y="1072417"/>
            <a:ext cx="345907" cy="345907"/>
          </a:xfrm>
          <a:prstGeom prst="rect">
            <a:avLst/>
          </a:prstGeom>
        </p:spPr>
      </p:pic>
    </p:spTree>
    <p:extLst>
      <p:ext uri="{BB962C8B-B14F-4D97-AF65-F5344CB8AC3E}">
        <p14:creationId xmlns:p14="http://schemas.microsoft.com/office/powerpoint/2010/main" val="1408409089"/>
      </p:ext>
    </p:extLst>
  </p:cSld>
  <p:clrMapOvr>
    <a:overrideClrMapping bg1="lt1" tx1="dk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4" name="Imagen 3">
            <a:extLst>
              <a:ext uri="{FF2B5EF4-FFF2-40B4-BE49-F238E27FC236}">
                <a16:creationId xmlns:a16="http://schemas.microsoft.com/office/drawing/2014/main" id="{998CABE4-1B73-42C8-B3B3-72F13D76D1FB}"/>
              </a:ext>
            </a:extLst>
          </p:cNvPr>
          <p:cNvPicPr>
            <a:picLocks noChangeAspect="1"/>
          </p:cNvPicPr>
          <p:nvPr/>
        </p:nvPicPr>
        <p:blipFill rotWithShape="1">
          <a:blip r:embed="rId3"/>
          <a:srcRect r="5897"/>
          <a:stretch/>
        </p:blipFill>
        <p:spPr>
          <a:xfrm>
            <a:off x="6341095" y="1888631"/>
            <a:ext cx="2728564" cy="1931489"/>
          </a:xfrm>
          <a:prstGeom prst="rect">
            <a:avLst/>
          </a:prstGeom>
        </p:spPr>
      </p:pic>
      <p:sp>
        <p:nvSpPr>
          <p:cNvPr id="165" name="Google Shape;165;p18"/>
          <p:cNvSpPr txBox="1">
            <a:spLocks noGrp="1"/>
          </p:cNvSpPr>
          <p:nvPr>
            <p:ph type="body" idx="4294967295"/>
          </p:nvPr>
        </p:nvSpPr>
        <p:spPr>
          <a:xfrm>
            <a:off x="297747" y="721471"/>
            <a:ext cx="6363249" cy="2051058"/>
          </a:xfrm>
          <a:prstGeom prst="rect">
            <a:avLst/>
          </a:prstGeom>
        </p:spPr>
        <p:txBody>
          <a:bodyPr spcFirstLastPara="1" wrap="square" lIns="91425" tIns="91425" rIns="91425" bIns="91425" anchor="t" anchorCtr="0">
            <a:noAutofit/>
          </a:bodyPr>
          <a:lstStyle/>
          <a:p>
            <a:pPr marL="0" indent="0" algn="just" fontAlgn="base">
              <a:spcAft>
                <a:spcPts val="1500"/>
              </a:spcAft>
              <a:buNone/>
            </a:pPr>
            <a:r>
              <a:rPr lang="es-ES" sz="1400" b="1" dirty="0">
                <a:solidFill>
                  <a:srgbClr val="BBE863"/>
                </a:solidFill>
                <a:latin typeface="Arial Rounded MT Bold" panose="020F0704030504030204" pitchFamily="34" charset="0"/>
                <a:ea typeface="Times New Roman" panose="02020603050405020304" pitchFamily="18" charset="0"/>
                <a:cs typeface="Calibri" panose="020F0502020204030204" pitchFamily="34" charset="0"/>
              </a:rPr>
              <a:t>6</a:t>
            </a:r>
            <a:r>
              <a:rPr lang="es-ES" sz="1400" b="1" dirty="0">
                <a:solidFill>
                  <a:srgbClr val="BBE863"/>
                </a:solidFill>
                <a:effectLst/>
                <a:latin typeface="Arial Rounded MT Bold" panose="020F0704030504030204" pitchFamily="34" charset="0"/>
                <a:ea typeface="Times New Roman" panose="02020603050405020304" pitchFamily="18" charset="0"/>
                <a:cs typeface="Calibri" panose="020F0502020204030204" pitchFamily="34" charset="0"/>
              </a:rPr>
              <a:t>. </a:t>
            </a:r>
            <a:r>
              <a:rPr lang="sk-SK" sz="1400" dirty="0">
                <a:latin typeface="Arial Rounded MT Bold" panose="020F0704030504030204" pitchFamily="34" charset="0"/>
                <a:cs typeface="Calibri" panose="020F0502020204030204" pitchFamily="34" charset="0"/>
              </a:rPr>
              <a:t>Añade una política de privacidad y de cookies</a:t>
            </a:r>
            <a:endParaRPr lang="es-ES" sz="1400" dirty="0">
              <a:latin typeface="Arial Rounded MT Bold" panose="020F0704030504030204" pitchFamily="34" charset="0"/>
              <a:cs typeface="Calibri" panose="020F0502020204030204" pitchFamily="34" charset="0"/>
            </a:endParaRPr>
          </a:p>
          <a:p>
            <a:pPr marL="0" indent="0" algn="just" fontAlgn="base">
              <a:spcAft>
                <a:spcPts val="1500"/>
              </a:spcAft>
              <a:buNone/>
            </a:pPr>
            <a:r>
              <a:rPr lang="es-ES" sz="1400" b="1" dirty="0">
                <a:solidFill>
                  <a:srgbClr val="BBE863"/>
                </a:solidFill>
                <a:latin typeface="Arial Rounded MT Bold" panose="020F0704030504030204" pitchFamily="34" charset="0"/>
                <a:ea typeface="Times New Roman" panose="02020603050405020304" pitchFamily="18" charset="0"/>
                <a:cs typeface="Times New Roman" panose="02020603050405020304" pitchFamily="18" charset="0"/>
              </a:rPr>
              <a:t>7</a:t>
            </a:r>
            <a:r>
              <a:rPr lang="es-ES" sz="1400" b="1" dirty="0">
                <a:solidFill>
                  <a:srgbClr val="BBE863"/>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it-IT" sz="1400" dirty="0" err="1">
                <a:latin typeface="Arial Rounded MT Bold" panose="020F0704030504030204" pitchFamily="34" charset="0"/>
                <a:cs typeface="Calibri" panose="020F0502020204030204" pitchFamily="34" charset="0"/>
              </a:rPr>
              <a:t>Antes</a:t>
            </a:r>
            <a:r>
              <a:rPr lang="it-IT" sz="1400" dirty="0">
                <a:latin typeface="Arial Rounded MT Bold" panose="020F0704030504030204" pitchFamily="34" charset="0"/>
                <a:cs typeface="Calibri" panose="020F0502020204030204" pitchFamily="34" charset="0"/>
              </a:rPr>
              <a:t> de crear tu </a:t>
            </a:r>
            <a:r>
              <a:rPr lang="it-IT" sz="1400" dirty="0" err="1">
                <a:latin typeface="Arial Rounded MT Bold" panose="020F0704030504030204" pitchFamily="34" charset="0"/>
                <a:cs typeface="Calibri" panose="020F0502020204030204" pitchFamily="34" charset="0"/>
              </a:rPr>
              <a:t>sitio</a:t>
            </a:r>
            <a:r>
              <a:rPr lang="it-IT" sz="1400" dirty="0">
                <a:latin typeface="Arial Rounded MT Bold" panose="020F0704030504030204" pitchFamily="34" charset="0"/>
                <a:cs typeface="Calibri" panose="020F0502020204030204" pitchFamily="34" charset="0"/>
              </a:rPr>
              <a:t> web, </a:t>
            </a:r>
            <a:r>
              <a:rPr lang="it-IT" sz="1400" dirty="0" err="1">
                <a:latin typeface="Arial Rounded MT Bold" panose="020F0704030504030204" pitchFamily="34" charset="0"/>
                <a:cs typeface="Calibri" panose="020F0502020204030204" pitchFamily="34" charset="0"/>
              </a:rPr>
              <a:t>echa</a:t>
            </a:r>
            <a:r>
              <a:rPr lang="it-IT" sz="1400" dirty="0">
                <a:latin typeface="Arial Rounded MT Bold" panose="020F0704030504030204" pitchFamily="34" charset="0"/>
                <a:cs typeface="Calibri" panose="020F0502020204030204" pitchFamily="34" charset="0"/>
              </a:rPr>
              <a:t> un </a:t>
            </a:r>
            <a:r>
              <a:rPr lang="it-IT" sz="1400" dirty="0" err="1">
                <a:latin typeface="Arial Rounded MT Bold" panose="020F0704030504030204" pitchFamily="34" charset="0"/>
                <a:cs typeface="Calibri" panose="020F0502020204030204" pitchFamily="34" charset="0"/>
              </a:rPr>
              <a:t>vistazo</a:t>
            </a:r>
            <a:r>
              <a:rPr lang="it-IT" sz="1400" dirty="0">
                <a:latin typeface="Arial Rounded MT Bold" panose="020F0704030504030204" pitchFamily="34" charset="0"/>
                <a:cs typeface="Calibri" panose="020F0502020204030204" pitchFamily="34" charset="0"/>
              </a:rPr>
              <a:t> a </a:t>
            </a:r>
            <a:r>
              <a:rPr lang="it-IT" sz="1400" dirty="0" err="1">
                <a:latin typeface="Arial Rounded MT Bold" panose="020F0704030504030204" pitchFamily="34" charset="0"/>
                <a:cs typeface="Calibri" panose="020F0502020204030204" pitchFamily="34" charset="0"/>
              </a:rPr>
              <a:t>tus</a:t>
            </a:r>
            <a:r>
              <a:rPr lang="it-IT" sz="1400" dirty="0">
                <a:latin typeface="Arial Rounded MT Bold" panose="020F0704030504030204" pitchFamily="34" charset="0"/>
                <a:cs typeface="Calibri" panose="020F0502020204030204" pitchFamily="34" charset="0"/>
              </a:rPr>
              <a:t> </a:t>
            </a:r>
            <a:r>
              <a:rPr lang="it-IT" sz="1400" dirty="0" err="1">
                <a:latin typeface="Arial Rounded MT Bold" panose="020F0704030504030204" pitchFamily="34" charset="0"/>
                <a:cs typeface="Calibri" panose="020F0502020204030204" pitchFamily="34" charset="0"/>
              </a:rPr>
              <a:t>competidores</a:t>
            </a:r>
            <a:r>
              <a:rPr lang="it-IT" sz="1400" dirty="0">
                <a:latin typeface="Arial Rounded MT Bold" panose="020F0704030504030204" pitchFamily="34" charset="0"/>
                <a:cs typeface="Calibri" panose="020F0502020204030204" pitchFamily="34" charset="0"/>
              </a:rPr>
              <a:t> y </a:t>
            </a:r>
            <a:r>
              <a:rPr lang="it-IT" sz="1400" dirty="0" err="1">
                <a:latin typeface="Arial Rounded MT Bold" panose="020F0704030504030204" pitchFamily="34" charset="0"/>
                <a:cs typeface="Calibri" panose="020F0502020204030204" pitchFamily="34" charset="0"/>
              </a:rPr>
              <a:t>fíjate</a:t>
            </a:r>
            <a:r>
              <a:rPr lang="it-IT" sz="1400" dirty="0">
                <a:latin typeface="Arial Rounded MT Bold" panose="020F0704030504030204" pitchFamily="34" charset="0"/>
                <a:cs typeface="Calibri" panose="020F0502020204030204" pitchFamily="34" charset="0"/>
              </a:rPr>
              <a:t> en lo </a:t>
            </a:r>
            <a:r>
              <a:rPr lang="it-IT" sz="1400" dirty="0" err="1">
                <a:latin typeface="Arial Rounded MT Bold" panose="020F0704030504030204" pitchFamily="34" charset="0"/>
                <a:cs typeface="Calibri" panose="020F0502020204030204" pitchFamily="34" charset="0"/>
              </a:rPr>
              <a:t>que</a:t>
            </a:r>
            <a:r>
              <a:rPr lang="it-IT" sz="1400" dirty="0">
                <a:latin typeface="Arial Rounded MT Bold" panose="020F0704030504030204" pitchFamily="34" charset="0"/>
                <a:cs typeface="Calibri" panose="020F0502020204030204" pitchFamily="34" charset="0"/>
              </a:rPr>
              <a:t> </a:t>
            </a:r>
            <a:r>
              <a:rPr lang="it-IT" sz="1400" dirty="0" err="1">
                <a:latin typeface="Arial Rounded MT Bold" panose="020F0704030504030204" pitchFamily="34" charset="0"/>
                <a:cs typeface="Calibri" panose="020F0502020204030204" pitchFamily="34" charset="0"/>
              </a:rPr>
              <a:t>hacen</a:t>
            </a:r>
            <a:r>
              <a:rPr lang="it-IT" sz="1400" dirty="0">
                <a:latin typeface="Arial Rounded MT Bold" panose="020F0704030504030204" pitchFamily="34" charset="0"/>
                <a:cs typeface="Calibri" panose="020F0502020204030204" pitchFamily="34" charset="0"/>
              </a:rPr>
              <a:t> </a:t>
            </a:r>
            <a:r>
              <a:rPr lang="it-IT" sz="1400" dirty="0" err="1">
                <a:latin typeface="Arial Rounded MT Bold" panose="020F0704030504030204" pitchFamily="34" charset="0"/>
                <a:cs typeface="Calibri" panose="020F0502020204030204" pitchFamily="34" charset="0"/>
              </a:rPr>
              <a:t>bien</a:t>
            </a:r>
            <a:r>
              <a:rPr lang="it-IT" sz="1400" dirty="0">
                <a:latin typeface="Arial Rounded MT Bold" panose="020F0704030504030204" pitchFamily="34" charset="0"/>
                <a:cs typeface="Calibri" panose="020F0502020204030204" pitchFamily="34" charset="0"/>
              </a:rPr>
              <a:t>. Si te gusta </a:t>
            </a:r>
            <a:r>
              <a:rPr lang="it-IT" sz="1400" dirty="0" err="1">
                <a:latin typeface="Arial Rounded MT Bold" panose="020F0704030504030204" pitchFamily="34" charset="0"/>
                <a:cs typeface="Calibri" panose="020F0502020204030204" pitchFamily="34" charset="0"/>
              </a:rPr>
              <a:t>el</a:t>
            </a:r>
            <a:r>
              <a:rPr lang="it-IT" sz="1400" dirty="0">
                <a:latin typeface="Arial Rounded MT Bold" panose="020F0704030504030204" pitchFamily="34" charset="0"/>
                <a:cs typeface="Calibri" panose="020F0502020204030204" pitchFamily="34" charset="0"/>
              </a:rPr>
              <a:t> </a:t>
            </a:r>
            <a:r>
              <a:rPr lang="it-IT" sz="1400" dirty="0" err="1">
                <a:latin typeface="Arial Rounded MT Bold" panose="020F0704030504030204" pitchFamily="34" charset="0"/>
                <a:cs typeface="Calibri" panose="020F0502020204030204" pitchFamily="34" charset="0"/>
              </a:rPr>
              <a:t>aspecto</a:t>
            </a:r>
            <a:r>
              <a:rPr lang="it-IT" sz="1400" dirty="0">
                <a:latin typeface="Arial Rounded MT Bold" panose="020F0704030504030204" pitchFamily="34" charset="0"/>
                <a:cs typeface="Calibri" panose="020F0502020204030204" pitchFamily="34" charset="0"/>
              </a:rPr>
              <a:t> de </a:t>
            </a:r>
            <a:r>
              <a:rPr lang="it-IT" sz="1400" dirty="0" err="1">
                <a:latin typeface="Arial Rounded MT Bold" panose="020F0704030504030204" pitchFamily="34" charset="0"/>
                <a:cs typeface="Calibri" panose="020F0502020204030204" pitchFamily="34" charset="0"/>
              </a:rPr>
              <a:t>otro</a:t>
            </a:r>
            <a:r>
              <a:rPr lang="it-IT" sz="1400" dirty="0">
                <a:latin typeface="Arial Rounded MT Bold" panose="020F0704030504030204" pitchFamily="34" charset="0"/>
                <a:cs typeface="Calibri" panose="020F0502020204030204" pitchFamily="34" charset="0"/>
              </a:rPr>
              <a:t> </a:t>
            </a:r>
            <a:r>
              <a:rPr lang="it-IT" sz="1400" dirty="0" err="1">
                <a:latin typeface="Arial Rounded MT Bold" panose="020F0704030504030204" pitchFamily="34" charset="0"/>
                <a:cs typeface="Calibri" panose="020F0502020204030204" pitchFamily="34" charset="0"/>
              </a:rPr>
              <a:t>sitio</a:t>
            </a:r>
            <a:r>
              <a:rPr lang="it-IT" sz="1400" dirty="0">
                <a:latin typeface="Arial Rounded MT Bold" panose="020F0704030504030204" pitchFamily="34" charset="0"/>
                <a:cs typeface="Calibri" panose="020F0502020204030204" pitchFamily="34" charset="0"/>
              </a:rPr>
              <a:t>, no </a:t>
            </a:r>
            <a:r>
              <a:rPr lang="it-IT" sz="1400" dirty="0" err="1">
                <a:latin typeface="Arial Rounded MT Bold" panose="020F0704030504030204" pitchFamily="34" charset="0"/>
                <a:cs typeface="Calibri" panose="020F0502020204030204" pitchFamily="34" charset="0"/>
              </a:rPr>
              <a:t>hay</a:t>
            </a:r>
            <a:r>
              <a:rPr lang="it-IT" sz="1400" dirty="0">
                <a:latin typeface="Arial Rounded MT Bold" panose="020F0704030504030204" pitchFamily="34" charset="0"/>
                <a:cs typeface="Calibri" panose="020F0502020204030204" pitchFamily="34" charset="0"/>
              </a:rPr>
              <a:t> </a:t>
            </a:r>
            <a:r>
              <a:rPr lang="it-IT" sz="1400" dirty="0" err="1">
                <a:latin typeface="Arial Rounded MT Bold" panose="020F0704030504030204" pitchFamily="34" charset="0"/>
                <a:cs typeface="Calibri" panose="020F0502020204030204" pitchFamily="34" charset="0"/>
              </a:rPr>
              <a:t>razón</a:t>
            </a:r>
            <a:r>
              <a:rPr lang="it-IT" sz="1400" dirty="0">
                <a:latin typeface="Arial Rounded MT Bold" panose="020F0704030504030204" pitchFamily="34" charset="0"/>
                <a:cs typeface="Calibri" panose="020F0502020204030204" pitchFamily="34" charset="0"/>
              </a:rPr>
              <a:t> para no </a:t>
            </a:r>
            <a:r>
              <a:rPr lang="it-IT" sz="1400" dirty="0" err="1">
                <a:latin typeface="Arial Rounded MT Bold" panose="020F0704030504030204" pitchFamily="34" charset="0"/>
                <a:cs typeface="Calibri" panose="020F0502020204030204" pitchFamily="34" charset="0"/>
              </a:rPr>
              <a:t>empezar</a:t>
            </a:r>
            <a:r>
              <a:rPr lang="it-IT" sz="1400" dirty="0">
                <a:latin typeface="Arial Rounded MT Bold" panose="020F0704030504030204" pitchFamily="34" charset="0"/>
                <a:cs typeface="Calibri" panose="020F0502020204030204" pitchFamily="34" charset="0"/>
              </a:rPr>
              <a:t> con </a:t>
            </a:r>
            <a:r>
              <a:rPr lang="it-IT" sz="1400" dirty="0" err="1">
                <a:latin typeface="Arial Rounded MT Bold" panose="020F0704030504030204" pitchFamily="34" charset="0"/>
                <a:cs typeface="Calibri" panose="020F0502020204030204" pitchFamily="34" charset="0"/>
              </a:rPr>
              <a:t>algo</a:t>
            </a:r>
            <a:r>
              <a:rPr lang="it-IT" sz="1400" dirty="0">
                <a:latin typeface="Arial Rounded MT Bold" panose="020F0704030504030204" pitchFamily="34" charset="0"/>
                <a:cs typeface="Calibri" panose="020F0502020204030204" pitchFamily="34" charset="0"/>
              </a:rPr>
              <a:t> </a:t>
            </a:r>
            <a:r>
              <a:rPr lang="it-IT" sz="1400" dirty="0" err="1">
                <a:latin typeface="Arial Rounded MT Bold" panose="020F0704030504030204" pitchFamily="34" charset="0"/>
                <a:cs typeface="Calibri" panose="020F0502020204030204" pitchFamily="34" charset="0"/>
              </a:rPr>
              <a:t>que</a:t>
            </a:r>
            <a:r>
              <a:rPr lang="it-IT" sz="1400" dirty="0">
                <a:latin typeface="Arial Rounded MT Bold" panose="020F0704030504030204" pitchFamily="34" charset="0"/>
                <a:cs typeface="Calibri" panose="020F0502020204030204" pitchFamily="34" charset="0"/>
              </a:rPr>
              <a:t> te gusta. No lo copies: </a:t>
            </a:r>
            <a:r>
              <a:rPr lang="it-IT" sz="1400" dirty="0" err="1">
                <a:latin typeface="Arial Rounded MT Bold" panose="020F0704030504030204" pitchFamily="34" charset="0"/>
                <a:cs typeface="Calibri" panose="020F0502020204030204" pitchFamily="34" charset="0"/>
              </a:rPr>
              <a:t>adáptalo</a:t>
            </a:r>
            <a:r>
              <a:rPr lang="it-IT" sz="1400" dirty="0">
                <a:latin typeface="Arial Rounded MT Bold" panose="020F0704030504030204" pitchFamily="34" charset="0"/>
                <a:cs typeface="Calibri" panose="020F0502020204030204" pitchFamily="34" charset="0"/>
              </a:rPr>
              <a:t> y </a:t>
            </a:r>
            <a:r>
              <a:rPr lang="it-IT" sz="1400" dirty="0" err="1">
                <a:latin typeface="Arial Rounded MT Bold" panose="020F0704030504030204" pitchFamily="34" charset="0"/>
                <a:cs typeface="Calibri" panose="020F0502020204030204" pitchFamily="34" charset="0"/>
              </a:rPr>
              <a:t>hazlo</a:t>
            </a:r>
            <a:r>
              <a:rPr lang="it-IT" sz="1400" dirty="0">
                <a:latin typeface="Arial Rounded MT Bold" panose="020F0704030504030204" pitchFamily="34" charset="0"/>
                <a:cs typeface="Calibri" panose="020F0502020204030204" pitchFamily="34" charset="0"/>
              </a:rPr>
              <a:t> </a:t>
            </a:r>
            <a:r>
              <a:rPr lang="it-IT" sz="1400" dirty="0" err="1">
                <a:latin typeface="Arial Rounded MT Bold" panose="020F0704030504030204" pitchFamily="34" charset="0"/>
                <a:cs typeface="Calibri" panose="020F0502020204030204" pitchFamily="34" charset="0"/>
              </a:rPr>
              <a:t>tuyo</a:t>
            </a:r>
            <a:endParaRPr lang="es-ES" sz="1400" dirty="0">
              <a:latin typeface="Arial Rounded MT Bold" panose="020F0704030504030204" pitchFamily="34" charset="0"/>
              <a:cs typeface="Calibri" panose="020F0502020204030204" pitchFamily="34" charset="0"/>
            </a:endParaRPr>
          </a:p>
          <a:p>
            <a:pPr marL="0" indent="0" algn="just" fontAlgn="base">
              <a:spcAft>
                <a:spcPts val="1500"/>
              </a:spcAft>
              <a:buNone/>
            </a:pPr>
            <a:r>
              <a:rPr lang="es-ES" sz="1400" b="1" dirty="0">
                <a:solidFill>
                  <a:srgbClr val="BBE863"/>
                </a:solidFill>
                <a:latin typeface="Arial Rounded MT Bold" panose="020F0704030504030204" pitchFamily="34" charset="0"/>
                <a:ea typeface="Times New Roman" panose="02020603050405020304" pitchFamily="18" charset="0"/>
                <a:cs typeface="Times New Roman" panose="02020603050405020304" pitchFamily="18" charset="0"/>
              </a:rPr>
              <a:t>8.</a:t>
            </a:r>
            <a:r>
              <a:rPr lang="sk-SK" sz="1400" dirty="0">
                <a:effectLst/>
                <a:latin typeface="Arial Rounded MT Bold" panose="020F0704030504030204" pitchFamily="34" charset="0"/>
                <a:ea typeface="Times New Roman" panose="02020603050405020304" pitchFamily="18" charset="0"/>
                <a:cs typeface="Calibri" panose="020F0502020204030204" pitchFamily="34" charset="0"/>
              </a:rPr>
              <a:t> </a:t>
            </a:r>
            <a:r>
              <a:rPr lang="es-ES" sz="1400" dirty="0">
                <a:effectLst/>
                <a:latin typeface="Arial Rounded MT Bold" panose="020F0704030504030204" pitchFamily="34" charset="0"/>
                <a:ea typeface="Times New Roman" panose="02020603050405020304" pitchFamily="18" charset="0"/>
                <a:cs typeface="Calibri" panose="020F0502020204030204" pitchFamily="34" charset="0"/>
              </a:rPr>
              <a:t>Se está convirtiendo en norma tener un seguimiento de los paquetes para notificar a los clientes el paradero de su pedido y críticamente cuando llegará el artículo</a:t>
            </a:r>
            <a:r>
              <a:rPr lang="sk-SK" sz="1400" dirty="0">
                <a:effectLst/>
                <a:latin typeface="Arial Rounded MT Bold" panose="020F0704030504030204" pitchFamily="34" charset="0"/>
                <a:ea typeface="Times New Roman" panose="02020603050405020304" pitchFamily="18" charset="0"/>
                <a:cs typeface="Calibri" panose="020F0502020204030204" pitchFamily="34" charset="0"/>
              </a:rPr>
              <a:t>. </a:t>
            </a:r>
            <a:r>
              <a:rPr lang="es-ES" sz="1400" dirty="0">
                <a:effectLst/>
                <a:latin typeface="Arial Rounded MT Bold" panose="020F0704030504030204" pitchFamily="34" charset="0"/>
                <a:ea typeface="Times New Roman" panose="02020603050405020304" pitchFamily="18" charset="0"/>
                <a:cs typeface="Calibri" panose="020F0502020204030204" pitchFamily="34" charset="0"/>
              </a:rPr>
              <a:t>A la larga, reduce los costes (menos reclamaciones) y aumenta la fiabilidad de tu empresa al cumplir las expectativas del cliente.</a:t>
            </a:r>
          </a:p>
          <a:p>
            <a:pPr marL="0" indent="0" algn="just" fontAlgn="base">
              <a:spcAft>
                <a:spcPts val="1500"/>
              </a:spcAft>
              <a:buNone/>
            </a:pPr>
            <a:r>
              <a:rPr lang="es-ES" sz="1400" b="1" dirty="0">
                <a:solidFill>
                  <a:srgbClr val="BBE863"/>
                </a:solidFill>
                <a:latin typeface="Arial Rounded MT Bold" panose="020F0704030504030204" pitchFamily="34" charset="0"/>
                <a:ea typeface="Calibri" panose="020F0502020204030204" pitchFamily="34" charset="0"/>
                <a:cs typeface="Calibri" panose="020F0502020204030204" pitchFamily="34" charset="0"/>
              </a:rPr>
              <a:t>9.</a:t>
            </a:r>
            <a:r>
              <a:rPr lang="sk-SK" sz="1400" dirty="0">
                <a:effectLst/>
                <a:latin typeface="Arial Rounded MT Bold" panose="020F0704030504030204" pitchFamily="34" charset="0"/>
                <a:ea typeface="Times New Roman" panose="02020603050405020304" pitchFamily="18" charset="0"/>
                <a:cs typeface="Calibri" panose="020F0502020204030204" pitchFamily="34" charset="0"/>
              </a:rPr>
              <a:t> </a:t>
            </a:r>
            <a:r>
              <a:rPr lang="es-ES" sz="1400" dirty="0">
                <a:latin typeface="Arial Rounded MT Bold" panose="020F0704030504030204" pitchFamily="34" charset="0"/>
                <a:ea typeface="Times New Roman" panose="02020603050405020304" pitchFamily="18" charset="0"/>
                <a:cs typeface="Calibri" panose="020F0502020204030204" pitchFamily="34" charset="0"/>
              </a:rPr>
              <a:t>La elección del nombre del dominio es muy importante y debes registrarlo</a:t>
            </a:r>
            <a:r>
              <a:rPr lang="sk-SK" sz="1400" dirty="0">
                <a:effectLst/>
                <a:latin typeface="Arial Rounded MT Bold" panose="020F0704030504030204" pitchFamily="34" charset="0"/>
                <a:ea typeface="Times New Roman" panose="02020603050405020304" pitchFamily="18" charset="0"/>
                <a:cs typeface="Calibri" panose="020F0502020204030204" pitchFamily="34" charset="0"/>
              </a:rPr>
              <a:t>.</a:t>
            </a:r>
            <a:r>
              <a:rPr lang="es-ES" sz="1400" dirty="0">
                <a:effectLst/>
                <a:latin typeface="Arial Rounded MT Bold" panose="020F0704030504030204" pitchFamily="34" charset="0"/>
                <a:ea typeface="Times New Roman" panose="02020603050405020304" pitchFamily="18" charset="0"/>
                <a:cs typeface="Calibri" panose="020F0502020204030204" pitchFamily="34" charset="0"/>
              </a:rPr>
              <a:t> Es conveniente que el nombre de tu dominio sea descriptivo y fácil de recordar</a:t>
            </a:r>
            <a:r>
              <a:rPr lang="sk-SK" sz="1400" dirty="0">
                <a:effectLst/>
                <a:latin typeface="Arial Rounded MT Bold" panose="020F0704030504030204" pitchFamily="34" charset="0"/>
                <a:ea typeface="Times New Roman" panose="02020603050405020304" pitchFamily="18" charset="0"/>
                <a:cs typeface="Calibri" panose="020F0502020204030204" pitchFamily="34" charset="0"/>
              </a:rPr>
              <a:t>. </a:t>
            </a:r>
            <a:endParaRPr lang="es-ES" sz="14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0" indent="0" algn="just" fontAlgn="base">
              <a:spcAft>
                <a:spcPts val="1500"/>
              </a:spcAft>
              <a:buNone/>
            </a:pPr>
            <a:endParaRPr lang="es-ES" sz="1400" b="1" dirty="0">
              <a:solidFill>
                <a:srgbClr val="BBE863"/>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fontAlgn="base">
              <a:spcAft>
                <a:spcPts val="1500"/>
              </a:spcAft>
              <a:buNone/>
            </a:pPr>
            <a:endParaRPr lang="es-ES" sz="1400" dirty="0">
              <a:effectLst/>
              <a:latin typeface="Arial Rounded MT Bold" panose="020F0704030504030204" pitchFamily="34" charset="0"/>
              <a:ea typeface="Times New Roman" panose="02020603050405020304" pitchFamily="18" charset="0"/>
              <a:cs typeface="Calibri" panose="020F0502020204030204" pitchFamily="34" charset="0"/>
            </a:endParaRPr>
          </a:p>
          <a:p>
            <a:pPr marL="0" lvl="0" indent="0" algn="just" fontAlgn="base">
              <a:spcAft>
                <a:spcPts val="1500"/>
              </a:spcAft>
              <a:buNone/>
            </a:pPr>
            <a:endParaRPr lang="es-ES" sz="1400" dirty="0">
              <a:latin typeface="Arial Rounded MT Bold" panose="020F0704030504030204" pitchFamily="34" charset="0"/>
              <a:ea typeface="Times New Roman" panose="02020603050405020304" pitchFamily="18" charset="0"/>
              <a:cs typeface="Times New Roman" panose="02020603050405020304" pitchFamily="18" charset="0"/>
            </a:endParaRPr>
          </a:p>
        </p:txBody>
      </p:sp>
      <p:sp>
        <p:nvSpPr>
          <p:cNvPr id="6" name="Google Shape;101;p12"/>
          <p:cNvSpPr txBox="1">
            <a:spLocks/>
          </p:cNvSpPr>
          <p:nvPr/>
        </p:nvSpPr>
        <p:spPr>
          <a:xfrm>
            <a:off x="27122" y="82502"/>
            <a:ext cx="7369175"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GB" dirty="0">
                <a:latin typeface="Raleway" pitchFamily="2" charset="0"/>
              </a:rPr>
              <a:t>1.2 </a:t>
            </a:r>
            <a:r>
              <a:rPr lang="it-IT" dirty="0" err="1">
                <a:latin typeface="Raleway" pitchFamily="2" charset="0"/>
                <a:cs typeface="Calibri" panose="020F0502020204030204" pitchFamily="34" charset="0"/>
              </a:rPr>
              <a:t>Conocimiento</a:t>
            </a:r>
            <a:r>
              <a:rPr lang="it-IT" dirty="0">
                <a:latin typeface="Raleway" pitchFamily="2" charset="0"/>
                <a:cs typeface="Calibri" panose="020F0502020204030204" pitchFamily="34" charset="0"/>
              </a:rPr>
              <a:t> </a:t>
            </a:r>
            <a:r>
              <a:rPr lang="it-IT" dirty="0" err="1">
                <a:latin typeface="Raleway" pitchFamily="2" charset="0"/>
                <a:cs typeface="Calibri" panose="020F0502020204030204" pitchFamily="34" charset="0"/>
              </a:rPr>
              <a:t>esencial</a:t>
            </a:r>
            <a:endParaRPr lang="es-ES" dirty="0">
              <a:effectLst/>
              <a:latin typeface="Raleway" pitchFamily="2" charset="0"/>
              <a:ea typeface="Calibri" panose="020F0502020204030204" pitchFamily="34" charset="0"/>
              <a:cs typeface="Times New Roman" panose="02020603050405020304" pitchFamily="18" charset="0"/>
            </a:endParaRPr>
          </a:p>
          <a:p>
            <a:endParaRPr lang="en-GB" dirty="0"/>
          </a:p>
        </p:txBody>
      </p:sp>
      <p:pic>
        <p:nvPicPr>
          <p:cNvPr id="10" name="Imagen 9">
            <a:extLst>
              <a:ext uri="{FF2B5EF4-FFF2-40B4-BE49-F238E27FC236}">
                <a16:creationId xmlns:a16="http://schemas.microsoft.com/office/drawing/2014/main" id="{AEC9F386-81CC-4381-BE95-A7C8FE43A87D}"/>
              </a:ext>
            </a:extLst>
          </p:cNvPr>
          <p:cNvPicPr>
            <a:picLocks noChangeAspect="1"/>
          </p:cNvPicPr>
          <p:nvPr/>
        </p:nvPicPr>
        <p:blipFill>
          <a:blip r:embed="rId4"/>
          <a:stretch>
            <a:fillRect/>
          </a:stretch>
        </p:blipFill>
        <p:spPr>
          <a:xfrm>
            <a:off x="27122" y="899464"/>
            <a:ext cx="345907" cy="345907"/>
          </a:xfrm>
          <a:prstGeom prst="rect">
            <a:avLst/>
          </a:prstGeom>
        </p:spPr>
      </p:pic>
    </p:spTree>
    <p:extLst>
      <p:ext uri="{BB962C8B-B14F-4D97-AF65-F5344CB8AC3E}">
        <p14:creationId xmlns:p14="http://schemas.microsoft.com/office/powerpoint/2010/main" val="1114211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5" name="Google Shape;175;p19"/>
          <p:cNvSpPr txBox="1">
            <a:spLocks noGrp="1"/>
          </p:cNvSpPr>
          <p:nvPr>
            <p:ph type="body" idx="4294967295"/>
          </p:nvPr>
        </p:nvSpPr>
        <p:spPr>
          <a:xfrm>
            <a:off x="224853" y="754427"/>
            <a:ext cx="6042132" cy="3780401"/>
          </a:xfrm>
          <a:prstGeom prst="rect">
            <a:avLst/>
          </a:prstGeom>
        </p:spPr>
        <p:txBody>
          <a:bodyPr spcFirstLastPara="1" wrap="square" lIns="91425" tIns="91425" rIns="91425" bIns="91425" anchor="t" anchorCtr="0">
            <a:noAutofit/>
          </a:bodyPr>
          <a:lstStyle/>
          <a:p>
            <a:pPr marL="342900" lvl="0" indent="-342900">
              <a:lnSpc>
                <a:spcPct val="115000"/>
              </a:lnSpc>
              <a:spcAft>
                <a:spcPts val="800"/>
              </a:spcAft>
              <a:buFont typeface="Symbol" panose="05050102010706020507" pitchFamily="18" charset="2"/>
              <a:buChar char=""/>
            </a:pPr>
            <a:r>
              <a:rPr lang="sk-SK" sz="1400" dirty="0">
                <a:latin typeface="Arial Rounded MT Bold" panose="020F0704030504030204" pitchFamily="34" charset="0"/>
                <a:cs typeface="Calibri" panose="020F0502020204030204" pitchFamily="34" charset="0"/>
              </a:rPr>
              <a:t>Si eres un pequeño emprendedor digital, no necesitas construir un sitio web que pueda manejar mucho tráfico.  Lo que necesitas es un sitio que tenga unas pocas páginas donde los clientes potenciales puedan informarse sobre tu negocio y hacer una compra.</a:t>
            </a:r>
            <a:endParaRPr lang="es-ES" sz="1400" dirty="0">
              <a:latin typeface="Arial Rounded MT Bold" panose="020F0704030504030204" pitchFamily="34" charset="0"/>
              <a:cs typeface="Calibri" panose="020F0502020204030204" pitchFamily="34" charset="0"/>
            </a:endParaRPr>
          </a:p>
          <a:p>
            <a:pPr marL="342900" indent="-342900" algn="just">
              <a:lnSpc>
                <a:spcPct val="115000"/>
              </a:lnSpc>
              <a:spcAft>
                <a:spcPts val="800"/>
              </a:spcAft>
              <a:buFont typeface="Symbol" panose="05050102010706020507" pitchFamily="18" charset="2"/>
              <a:buChar char=""/>
            </a:pPr>
            <a:r>
              <a:rPr lang="sk-SK" sz="1400" dirty="0">
                <a:latin typeface="Arial Rounded MT Bold" panose="020F0704030504030204" pitchFamily="34" charset="0"/>
                <a:cs typeface="Calibri" panose="020F0502020204030204" pitchFamily="34" charset="0"/>
              </a:rPr>
              <a:t>A continuación, puedes decidir si quieres construir el sitio web tu mismo o contratar a un desarrollador de páginas web profesional. Si decides hacerlo tú mismo, puedes descargar una plantilla y empezar con el contenido. Sin embargo, esto puede llevar tiempo y el resultado puede quedar por debajo de los estándares profesionales. La primera impresión es muy importante y si tu sitio web parece amateur en comparación con el de tus competidores, causará una impresión equivocada.</a:t>
            </a:r>
            <a:endParaRPr lang="es-ES" sz="1400" dirty="0">
              <a:latin typeface="Arial Rounded MT Bold" panose="020F0704030504030204" pitchFamily="34" charset="0"/>
              <a:cs typeface="Calibri" panose="020F0502020204030204" pitchFamily="34" charset="0"/>
            </a:endParaRPr>
          </a:p>
          <a:p>
            <a:pPr marL="0" lvl="0" indent="0" algn="l" rtl="0">
              <a:spcBef>
                <a:spcPts val="600"/>
              </a:spcBef>
              <a:spcAft>
                <a:spcPts val="0"/>
              </a:spcAft>
              <a:buNone/>
            </a:pPr>
            <a:endParaRPr sz="1400" dirty="0"/>
          </a:p>
        </p:txBody>
      </p:sp>
      <p:sp>
        <p:nvSpPr>
          <p:cNvPr id="7" name="Google Shape;101;p12"/>
          <p:cNvSpPr txBox="1">
            <a:spLocks/>
          </p:cNvSpPr>
          <p:nvPr/>
        </p:nvSpPr>
        <p:spPr>
          <a:xfrm>
            <a:off x="27122" y="82502"/>
            <a:ext cx="7369175"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GB" dirty="0">
                <a:latin typeface="Raleway" pitchFamily="2" charset="0"/>
              </a:rPr>
              <a:t>1.3 </a:t>
            </a:r>
            <a:r>
              <a:rPr lang="it-IT" dirty="0">
                <a:latin typeface="Raleway" pitchFamily="2" charset="0"/>
                <a:cs typeface="Calibri" panose="020F0502020204030204" pitchFamily="34" charset="0"/>
              </a:rPr>
              <a:t>Consejos </a:t>
            </a:r>
            <a:r>
              <a:rPr lang="it-IT" dirty="0" err="1">
                <a:latin typeface="Raleway" pitchFamily="2" charset="0"/>
                <a:cs typeface="Calibri" panose="020F0502020204030204" pitchFamily="34" charset="0"/>
              </a:rPr>
              <a:t>prácticos</a:t>
            </a:r>
            <a:endParaRPr lang="es-ES" dirty="0">
              <a:effectLst/>
              <a:latin typeface="Raleway" pitchFamily="2" charset="0"/>
              <a:ea typeface="Calibri" panose="020F0502020204030204" pitchFamily="34" charset="0"/>
              <a:cs typeface="Times New Roman" panose="02020603050405020304" pitchFamily="18" charset="0"/>
            </a:endParaRPr>
          </a:p>
          <a:p>
            <a:endParaRPr lang="en-GB" dirty="0"/>
          </a:p>
        </p:txBody>
      </p:sp>
      <p:pic>
        <p:nvPicPr>
          <p:cNvPr id="4" name="Imagen 3">
            <a:extLst>
              <a:ext uri="{FF2B5EF4-FFF2-40B4-BE49-F238E27FC236}">
                <a16:creationId xmlns:a16="http://schemas.microsoft.com/office/drawing/2014/main" id="{423E24F4-035F-42A4-A38A-0398DC48F322}"/>
              </a:ext>
            </a:extLst>
          </p:cNvPr>
          <p:cNvPicPr>
            <a:picLocks noChangeAspect="1"/>
          </p:cNvPicPr>
          <p:nvPr/>
        </p:nvPicPr>
        <p:blipFill>
          <a:blip r:embed="rId3"/>
          <a:stretch>
            <a:fillRect/>
          </a:stretch>
        </p:blipFill>
        <p:spPr>
          <a:xfrm>
            <a:off x="36105" y="1649066"/>
            <a:ext cx="377496" cy="377496"/>
          </a:xfrm>
          <a:prstGeom prst="rect">
            <a:avLst/>
          </a:prstGeom>
        </p:spPr>
      </p:pic>
      <p:pic>
        <p:nvPicPr>
          <p:cNvPr id="3" name="Imagen 2">
            <a:extLst>
              <a:ext uri="{FF2B5EF4-FFF2-40B4-BE49-F238E27FC236}">
                <a16:creationId xmlns:a16="http://schemas.microsoft.com/office/drawing/2014/main" id="{26F16DE5-A117-4F0C-ACCF-9C0D6F887AFC}"/>
              </a:ext>
            </a:extLst>
          </p:cNvPr>
          <p:cNvPicPr>
            <a:picLocks noChangeAspect="1"/>
          </p:cNvPicPr>
          <p:nvPr/>
        </p:nvPicPr>
        <p:blipFill>
          <a:blip r:embed="rId4"/>
          <a:stretch>
            <a:fillRect/>
          </a:stretch>
        </p:blipFill>
        <p:spPr>
          <a:xfrm>
            <a:off x="6409973" y="1842687"/>
            <a:ext cx="2509173" cy="1475041"/>
          </a:xfrm>
          <a:prstGeom prst="rect">
            <a:avLst/>
          </a:prstGeom>
        </p:spPr>
      </p:pic>
    </p:spTree>
    <p:extLst>
      <p:ext uri="{BB962C8B-B14F-4D97-AF65-F5344CB8AC3E}">
        <p14:creationId xmlns:p14="http://schemas.microsoft.com/office/powerpoint/2010/main" val="839355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3" name="Imagen 2">
            <a:extLst>
              <a:ext uri="{FF2B5EF4-FFF2-40B4-BE49-F238E27FC236}">
                <a16:creationId xmlns:a16="http://schemas.microsoft.com/office/drawing/2014/main" id="{BF3106A8-2B6A-4F2F-9BAE-1A14733F2EC7}"/>
              </a:ext>
            </a:extLst>
          </p:cNvPr>
          <p:cNvPicPr>
            <a:picLocks noChangeAspect="1"/>
          </p:cNvPicPr>
          <p:nvPr/>
        </p:nvPicPr>
        <p:blipFill>
          <a:blip r:embed="rId3"/>
          <a:stretch>
            <a:fillRect/>
          </a:stretch>
        </p:blipFill>
        <p:spPr>
          <a:xfrm>
            <a:off x="6635384" y="1521143"/>
            <a:ext cx="2506622" cy="2506622"/>
          </a:xfrm>
          <a:prstGeom prst="rect">
            <a:avLst/>
          </a:prstGeom>
        </p:spPr>
      </p:pic>
      <p:sp>
        <p:nvSpPr>
          <p:cNvPr id="175" name="Google Shape;175;p19"/>
          <p:cNvSpPr txBox="1">
            <a:spLocks noGrp="1"/>
          </p:cNvSpPr>
          <p:nvPr>
            <p:ph type="body" idx="4294967295"/>
          </p:nvPr>
        </p:nvSpPr>
        <p:spPr>
          <a:xfrm>
            <a:off x="495285" y="1298079"/>
            <a:ext cx="6269789" cy="2952750"/>
          </a:xfrm>
          <a:prstGeom prst="rect">
            <a:avLst/>
          </a:prstGeom>
        </p:spPr>
        <p:txBody>
          <a:bodyPr spcFirstLastPara="1" wrap="square" lIns="91425" tIns="91425" rIns="91425" bIns="91425" anchor="t" anchorCtr="0">
            <a:noAutofit/>
          </a:bodyPr>
          <a:lstStyle/>
          <a:p>
            <a:pPr marL="285750" indent="-285750" algn="just" fontAlgn="base">
              <a:lnSpc>
                <a:spcPct val="115000"/>
              </a:lnSpc>
              <a:buFont typeface="Arial" panose="020B0604020202020204" pitchFamily="34" charset="0"/>
              <a:buChar char="•"/>
            </a:pPr>
            <a:r>
              <a:rPr lang="es-ES" sz="1400" dirty="0">
                <a:latin typeface="Arial Rounded MT Bold" panose="020F0704030504030204" pitchFamily="34" charset="0"/>
                <a:ea typeface="Times New Roman" panose="02020603050405020304" pitchFamily="18" charset="0"/>
                <a:cs typeface="Calibri" panose="020F0502020204030204" pitchFamily="34" charset="0"/>
              </a:rPr>
              <a:t>Lo más importante que debes hacer es decir, en la página de inicio en términos sencillos, lo que hace tu empresa</a:t>
            </a:r>
            <a:r>
              <a:rPr lang="sk-SK" sz="1400" dirty="0">
                <a:effectLst/>
                <a:latin typeface="Arial Rounded MT Bold" panose="020F0704030504030204" pitchFamily="34" charset="0"/>
                <a:ea typeface="Times New Roman" panose="02020603050405020304" pitchFamily="18" charset="0"/>
                <a:cs typeface="Calibri" panose="020F0502020204030204" pitchFamily="34" charset="0"/>
              </a:rPr>
              <a:t>.</a:t>
            </a:r>
            <a:r>
              <a:rPr lang="es-ES" sz="1400" dirty="0">
                <a:effectLst/>
                <a:latin typeface="Arial Rounded MT Bold" panose="020F0704030504030204" pitchFamily="34" charset="0"/>
                <a:ea typeface="Times New Roman" panose="02020603050405020304" pitchFamily="18" charset="0"/>
                <a:cs typeface="Calibri" panose="020F0502020204030204" pitchFamily="34" charset="0"/>
              </a:rPr>
              <a:t> Asegúrate de que los clientes puedan descubrir, a los pocos segundos de abrir tu sitio si tu empresa puede ofrecerles lo que necesitan</a:t>
            </a:r>
            <a:r>
              <a:rPr lang="sk-SK" sz="1400" dirty="0">
                <a:effectLst/>
                <a:latin typeface="Arial Rounded MT Bold" panose="020F0704030504030204" pitchFamily="34" charset="0"/>
                <a:ea typeface="Times New Roman" panose="02020603050405020304" pitchFamily="18" charset="0"/>
                <a:cs typeface="Calibri" panose="020F0502020204030204" pitchFamily="34" charset="0"/>
              </a:rPr>
              <a:t>. </a:t>
            </a:r>
            <a:r>
              <a:rPr lang="es-ES" sz="1400" dirty="0">
                <a:effectLst/>
                <a:latin typeface="Arial Rounded MT Bold" panose="020F0704030504030204" pitchFamily="34" charset="0"/>
                <a:ea typeface="Times New Roman" panose="02020603050405020304" pitchFamily="18" charset="0"/>
                <a:cs typeface="Calibri" panose="020F0502020204030204" pitchFamily="34" charset="0"/>
              </a:rPr>
              <a:t>Ponte en el lugar de tus clientes</a:t>
            </a:r>
            <a:r>
              <a:rPr lang="sk-SK" sz="1400" dirty="0">
                <a:effectLst/>
                <a:latin typeface="Arial Rounded MT Bold" panose="020F0704030504030204" pitchFamily="34" charset="0"/>
                <a:ea typeface="Times New Roman" panose="02020603050405020304" pitchFamily="18" charset="0"/>
                <a:cs typeface="Calibri" panose="020F0502020204030204" pitchFamily="34" charset="0"/>
              </a:rPr>
              <a:t>. </a:t>
            </a:r>
            <a:r>
              <a:rPr lang="es-ES" sz="1400" dirty="0">
                <a:effectLst/>
                <a:latin typeface="Arial Rounded MT Bold" panose="020F0704030504030204" pitchFamily="34" charset="0"/>
                <a:ea typeface="Times New Roman" panose="02020603050405020304" pitchFamily="18" charset="0"/>
                <a:cs typeface="Calibri" panose="020F0502020204030204" pitchFamily="34" charset="0"/>
              </a:rPr>
              <a:t>Quieren una navegación sencilla y una estructura fácil de usar</a:t>
            </a:r>
            <a:r>
              <a:rPr lang="sk-SK" sz="1400" dirty="0">
                <a:effectLst/>
                <a:latin typeface="Arial Rounded MT Bold" panose="020F0704030504030204" pitchFamily="34" charset="0"/>
                <a:ea typeface="Times New Roman" panose="02020603050405020304" pitchFamily="18" charset="0"/>
                <a:cs typeface="Calibri" panose="020F0502020204030204" pitchFamily="34" charset="0"/>
              </a:rPr>
              <a:t>. </a:t>
            </a:r>
            <a:endParaRPr lang="es-ES" sz="1400" dirty="0">
              <a:effectLst/>
              <a:latin typeface="Arial Rounded MT Bold" panose="020F0704030504030204" pitchFamily="34" charset="0"/>
              <a:ea typeface="Times New Roman" panose="02020603050405020304" pitchFamily="18" charset="0"/>
              <a:cs typeface="Calibri" panose="020F0502020204030204" pitchFamily="34" charset="0"/>
            </a:endParaRPr>
          </a:p>
          <a:p>
            <a:pPr marL="285750" indent="-285750" algn="just" fontAlgn="base">
              <a:lnSpc>
                <a:spcPct val="115000"/>
              </a:lnSpc>
              <a:buFont typeface="Arial" panose="020B0604020202020204" pitchFamily="34" charset="0"/>
              <a:buChar char="•"/>
            </a:pPr>
            <a:r>
              <a:rPr lang="es-ES" sz="1400" dirty="0">
                <a:latin typeface="Arial Rounded MT Bold" panose="020F0704030504030204" pitchFamily="34" charset="0"/>
                <a:ea typeface="Times New Roman" panose="02020603050405020304" pitchFamily="18" charset="0"/>
                <a:cs typeface="Calibri" panose="020F0502020204030204" pitchFamily="34" charset="0"/>
              </a:rPr>
              <a:t>Si es pertinente</a:t>
            </a:r>
            <a:r>
              <a:rPr lang="sk-SK" sz="1400" dirty="0">
                <a:effectLst/>
                <a:latin typeface="Arial Rounded MT Bold" panose="020F0704030504030204" pitchFamily="34" charset="0"/>
                <a:ea typeface="Times New Roman" panose="02020603050405020304" pitchFamily="18" charset="0"/>
                <a:cs typeface="Calibri" panose="020F0502020204030204" pitchFamily="34" charset="0"/>
              </a:rPr>
              <a:t>,</a:t>
            </a:r>
            <a:r>
              <a:rPr lang="es-ES" sz="1400" dirty="0">
                <a:effectLst/>
                <a:latin typeface="Arial Rounded MT Bold" panose="020F0704030504030204" pitchFamily="34" charset="0"/>
                <a:ea typeface="Times New Roman" panose="02020603050405020304" pitchFamily="18" charset="0"/>
                <a:cs typeface="Calibri" panose="020F0502020204030204" pitchFamily="34" charset="0"/>
              </a:rPr>
              <a:t> incluye </a:t>
            </a:r>
            <a:r>
              <a:rPr lang="es-ES" sz="1400" dirty="0" err="1">
                <a:effectLst/>
                <a:latin typeface="Arial Rounded MT Bold" panose="020F0704030504030204" pitchFamily="34" charset="0"/>
                <a:ea typeface="Times New Roman" panose="02020603050405020304" pitchFamily="18" charset="0"/>
                <a:cs typeface="Calibri" panose="020F0502020204030204" pitchFamily="34" charset="0"/>
              </a:rPr>
              <a:t>incluye</a:t>
            </a:r>
            <a:r>
              <a:rPr lang="es-ES" sz="1400" dirty="0">
                <a:effectLst/>
                <a:latin typeface="Arial Rounded MT Bold" panose="020F0704030504030204" pitchFamily="34" charset="0"/>
                <a:ea typeface="Times New Roman" panose="02020603050405020304" pitchFamily="18" charset="0"/>
                <a:cs typeface="Calibri" panose="020F0502020204030204" pitchFamily="34" charset="0"/>
              </a:rPr>
              <a:t> referencias sobre tu concienciación con los problemas medioambientales y cómo los aborda tu </a:t>
            </a:r>
            <a:r>
              <a:rPr lang="sk-SK" sz="1400" dirty="0">
                <a:effectLst/>
                <a:latin typeface="Arial Rounded MT Bold" panose="020F0704030504030204" pitchFamily="34" charset="0"/>
                <a:ea typeface="Times New Roman" panose="02020603050405020304" pitchFamily="18" charset="0"/>
                <a:cs typeface="Calibri" panose="020F0502020204030204" pitchFamily="34" charset="0"/>
              </a:rPr>
              <a:t>(especi</a:t>
            </a:r>
            <a:r>
              <a:rPr lang="es-ES" sz="1400" dirty="0" err="1">
                <a:effectLst/>
                <a:latin typeface="Arial Rounded MT Bold" panose="020F0704030504030204" pitchFamily="34" charset="0"/>
                <a:ea typeface="Times New Roman" panose="02020603050405020304" pitchFamily="18" charset="0"/>
                <a:cs typeface="Calibri" panose="020F0502020204030204" pitchFamily="34" charset="0"/>
              </a:rPr>
              <a:t>almente</a:t>
            </a:r>
            <a:r>
              <a:rPr lang="es-ES" sz="1400" dirty="0">
                <a:effectLst/>
                <a:latin typeface="Arial Rounded MT Bold" panose="020F0704030504030204" pitchFamily="34" charset="0"/>
                <a:ea typeface="Times New Roman" panose="02020603050405020304" pitchFamily="18" charset="0"/>
                <a:cs typeface="Calibri" panose="020F0502020204030204" pitchFamily="34" charset="0"/>
              </a:rPr>
              <a:t> si eres un productor de alimentos)</a:t>
            </a:r>
            <a:r>
              <a:rPr lang="sk-SK" sz="1400" dirty="0">
                <a:effectLst/>
                <a:latin typeface="Arial Rounded MT Bold" panose="020F0704030504030204" pitchFamily="34" charset="0"/>
                <a:ea typeface="Times New Roman" panose="02020603050405020304" pitchFamily="18" charset="0"/>
                <a:cs typeface="Calibri" panose="020F0502020204030204" pitchFamily="34" charset="0"/>
              </a:rPr>
              <a:t>.</a:t>
            </a:r>
            <a:endParaRPr lang="es-ES" sz="1400" dirty="0">
              <a:latin typeface="Arial Rounded MT Bold" panose="020F0704030504030204" pitchFamily="34" charset="0"/>
              <a:ea typeface="Times New Roman" panose="02020603050405020304" pitchFamily="18" charset="0"/>
              <a:cs typeface="Times New Roman" panose="02020603050405020304" pitchFamily="18" charset="0"/>
            </a:endParaRPr>
          </a:p>
          <a:p>
            <a:pPr marL="285750" indent="-285750" algn="just" fontAlgn="base">
              <a:lnSpc>
                <a:spcPct val="115000"/>
              </a:lnSpc>
              <a:buFont typeface="Arial" panose="020B0604020202020204" pitchFamily="34" charset="0"/>
              <a:buChar char="•"/>
            </a:pPr>
            <a:r>
              <a:rPr lang="es-ES" sz="1400" dirty="0">
                <a:latin typeface="Arial Rounded MT Bold" panose="020F0704030504030204" pitchFamily="34" charset="0"/>
                <a:ea typeface="Times New Roman" panose="02020603050405020304" pitchFamily="18" charset="0"/>
                <a:cs typeface="Calibri" panose="020F0502020204030204" pitchFamily="34" charset="0"/>
              </a:rPr>
              <a:t>Tu dirección web</a:t>
            </a:r>
            <a:r>
              <a:rPr lang="sk-SK" sz="1400" dirty="0">
                <a:effectLst/>
                <a:latin typeface="Arial Rounded MT Bold" panose="020F0704030504030204" pitchFamily="34" charset="0"/>
                <a:ea typeface="Times New Roman" panose="02020603050405020304" pitchFamily="18" charset="0"/>
                <a:cs typeface="Calibri" panose="020F0502020204030204" pitchFamily="34" charset="0"/>
              </a:rPr>
              <a:t> (URL) </a:t>
            </a:r>
            <a:r>
              <a:rPr lang="es-ES" sz="1400" dirty="0">
                <a:effectLst/>
                <a:latin typeface="Arial Rounded MT Bold" panose="020F0704030504030204" pitchFamily="34" charset="0"/>
                <a:ea typeface="Times New Roman" panose="02020603050405020304" pitchFamily="18" charset="0"/>
                <a:cs typeface="Calibri" panose="020F0502020204030204" pitchFamily="34" charset="0"/>
              </a:rPr>
              <a:t>debe ser fácil de recordar.</a:t>
            </a:r>
            <a:endParaRPr lang="es-ES" sz="1400" dirty="0">
              <a:latin typeface="Arial Rounded MT Bold" panose="020F0704030504030204" pitchFamily="34" charset="0"/>
              <a:ea typeface="Times New Roman" panose="02020603050405020304" pitchFamily="18" charset="0"/>
              <a:cs typeface="Times New Roman" panose="02020603050405020304" pitchFamily="18" charset="0"/>
            </a:endParaRPr>
          </a:p>
        </p:txBody>
      </p:sp>
      <p:sp>
        <p:nvSpPr>
          <p:cNvPr id="7" name="Google Shape;101;p12"/>
          <p:cNvSpPr txBox="1">
            <a:spLocks/>
          </p:cNvSpPr>
          <p:nvPr/>
        </p:nvSpPr>
        <p:spPr>
          <a:xfrm>
            <a:off x="27122" y="82502"/>
            <a:ext cx="7369175"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GB" dirty="0">
                <a:latin typeface="Raleway" pitchFamily="2" charset="0"/>
              </a:rPr>
              <a:t>1.3 </a:t>
            </a:r>
            <a:r>
              <a:rPr lang="it-IT" dirty="0">
                <a:latin typeface="Raleway" pitchFamily="2" charset="0"/>
                <a:cs typeface="Calibri" panose="020F0502020204030204" pitchFamily="34" charset="0"/>
              </a:rPr>
              <a:t>Consejos </a:t>
            </a:r>
            <a:r>
              <a:rPr lang="it-IT" dirty="0" err="1">
                <a:latin typeface="Raleway" pitchFamily="2" charset="0"/>
                <a:cs typeface="Calibri" panose="020F0502020204030204" pitchFamily="34" charset="0"/>
              </a:rPr>
              <a:t>prácticos</a:t>
            </a:r>
            <a:endParaRPr lang="es-ES" dirty="0">
              <a:effectLst/>
              <a:latin typeface="Raleway" pitchFamily="2" charset="0"/>
              <a:ea typeface="Calibri" panose="020F0502020204030204" pitchFamily="34" charset="0"/>
              <a:cs typeface="Times New Roman" panose="02020603050405020304" pitchFamily="18" charset="0"/>
            </a:endParaRPr>
          </a:p>
          <a:p>
            <a:endParaRPr lang="en-GB" dirty="0"/>
          </a:p>
        </p:txBody>
      </p:sp>
      <p:pic>
        <p:nvPicPr>
          <p:cNvPr id="6" name="Imagen 5">
            <a:extLst>
              <a:ext uri="{FF2B5EF4-FFF2-40B4-BE49-F238E27FC236}">
                <a16:creationId xmlns:a16="http://schemas.microsoft.com/office/drawing/2014/main" id="{10956BA7-636C-4953-8958-522BE2813D76}"/>
              </a:ext>
            </a:extLst>
          </p:cNvPr>
          <p:cNvPicPr>
            <a:picLocks noChangeAspect="1"/>
          </p:cNvPicPr>
          <p:nvPr/>
        </p:nvPicPr>
        <p:blipFill>
          <a:blip r:embed="rId4"/>
          <a:stretch>
            <a:fillRect/>
          </a:stretch>
        </p:blipFill>
        <p:spPr>
          <a:xfrm>
            <a:off x="36105" y="1649066"/>
            <a:ext cx="377496" cy="37749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5" name="Google Shape;175;p19"/>
          <p:cNvSpPr txBox="1">
            <a:spLocks noGrp="1"/>
          </p:cNvSpPr>
          <p:nvPr>
            <p:ph type="body" idx="4294967295"/>
          </p:nvPr>
        </p:nvSpPr>
        <p:spPr>
          <a:xfrm>
            <a:off x="413601" y="1177149"/>
            <a:ext cx="6269789" cy="3038011"/>
          </a:xfrm>
          <a:prstGeom prst="rect">
            <a:avLst/>
          </a:prstGeom>
        </p:spPr>
        <p:txBody>
          <a:bodyPr spcFirstLastPara="1" wrap="square" lIns="91425" tIns="91425" rIns="91425" bIns="91425" anchor="t" anchorCtr="0">
            <a:noAutofit/>
          </a:bodyPr>
          <a:lstStyle/>
          <a:p>
            <a:pPr marL="285750" indent="-285750" algn="just" fontAlgn="base">
              <a:lnSpc>
                <a:spcPct val="115000"/>
              </a:lnSpc>
              <a:buFont typeface="Arial" panose="020B0604020202020204" pitchFamily="34" charset="0"/>
              <a:buChar char="•"/>
            </a:pPr>
            <a:r>
              <a:rPr lang="sk-SK" sz="1400" dirty="0">
                <a:effectLst/>
                <a:latin typeface="Arial Rounded MT Bold" panose="020F0704030504030204" pitchFamily="34" charset="0"/>
                <a:ea typeface="Times New Roman" panose="02020603050405020304" pitchFamily="18" charset="0"/>
                <a:cs typeface="Calibri" panose="020F0502020204030204" pitchFamily="34" charset="0"/>
              </a:rPr>
              <a:t>Inclu</a:t>
            </a:r>
            <a:r>
              <a:rPr lang="es-ES" sz="1400" dirty="0">
                <a:effectLst/>
                <a:latin typeface="Arial Rounded MT Bold" panose="020F0704030504030204" pitchFamily="34" charset="0"/>
                <a:ea typeface="Times New Roman" panose="02020603050405020304" pitchFamily="18" charset="0"/>
                <a:cs typeface="Calibri" panose="020F0502020204030204" pitchFamily="34" charset="0"/>
              </a:rPr>
              <a:t>ye un enlace en los que los clientes puedan inscribirse para recibir actualizaciones periódicas </a:t>
            </a:r>
            <a:r>
              <a:rPr lang="sk-SK" sz="1400" dirty="0">
                <a:effectLst/>
                <a:latin typeface="Arial Rounded MT Bold" panose="020F0704030504030204" pitchFamily="34" charset="0"/>
                <a:ea typeface="Times New Roman" panose="02020603050405020304" pitchFamily="18" charset="0"/>
                <a:cs typeface="Calibri" panose="020F0502020204030204" pitchFamily="34" charset="0"/>
              </a:rPr>
              <a:t>(</a:t>
            </a:r>
            <a:r>
              <a:rPr lang="es-ES" sz="1400" dirty="0">
                <a:latin typeface="Arial Rounded MT Bold" panose="020F0704030504030204" pitchFamily="34" charset="0"/>
                <a:ea typeface="Times New Roman" panose="02020603050405020304" pitchFamily="18" charset="0"/>
                <a:cs typeface="Calibri" panose="020F0502020204030204" pitchFamily="34" charset="0"/>
              </a:rPr>
              <a:t>¡</a:t>
            </a:r>
            <a:r>
              <a:rPr lang="es-ES" sz="1400" dirty="0">
                <a:effectLst/>
                <a:latin typeface="Arial Rounded MT Bold" panose="020F0704030504030204" pitchFamily="34" charset="0"/>
                <a:ea typeface="Times New Roman" panose="02020603050405020304" pitchFamily="18" charset="0"/>
                <a:cs typeface="Calibri" panose="020F0502020204030204" pitchFamily="34" charset="0"/>
              </a:rPr>
              <a:t>pide primero su permiso</a:t>
            </a:r>
            <a:r>
              <a:rPr lang="sk-SK" sz="1400" dirty="0">
                <a:effectLst/>
                <a:latin typeface="Arial Rounded MT Bold" panose="020F0704030504030204" pitchFamily="34" charset="0"/>
                <a:ea typeface="Times New Roman" panose="02020603050405020304" pitchFamily="18" charset="0"/>
                <a:cs typeface="Calibri" panose="020F0502020204030204" pitchFamily="34" charset="0"/>
              </a:rPr>
              <a:t>!)</a:t>
            </a:r>
            <a:endParaRPr lang="es-ES" sz="1400" dirty="0">
              <a:latin typeface="Arial Rounded MT Bold" panose="020F0704030504030204" pitchFamily="34" charset="0"/>
              <a:ea typeface="Times New Roman" panose="02020603050405020304" pitchFamily="18" charset="0"/>
              <a:cs typeface="Times New Roman" panose="02020603050405020304" pitchFamily="18" charset="0"/>
            </a:endParaRPr>
          </a:p>
          <a:p>
            <a:pPr marL="285750" indent="-285750" algn="just" fontAlgn="base">
              <a:lnSpc>
                <a:spcPct val="115000"/>
              </a:lnSpc>
              <a:buFont typeface="Arial" panose="020B0604020202020204" pitchFamily="34" charset="0"/>
              <a:buChar char="•"/>
            </a:pPr>
            <a:r>
              <a:rPr lang="es-ES" sz="1400" dirty="0">
                <a:effectLst/>
                <a:latin typeface="Arial Rounded MT Bold" panose="020F0704030504030204" pitchFamily="34" charset="0"/>
                <a:ea typeface="Times New Roman" panose="02020603050405020304" pitchFamily="18" charset="0"/>
                <a:cs typeface="Calibri" panose="020F0502020204030204" pitchFamily="34" charset="0"/>
              </a:rPr>
              <a:t>Evita las ventanas e</a:t>
            </a:r>
            <a:r>
              <a:rPr lang="es-ES" sz="1400" dirty="0">
                <a:latin typeface="Arial Rounded MT Bold" panose="020F0704030504030204" pitchFamily="34" charset="0"/>
                <a:ea typeface="Times New Roman" panose="02020603050405020304" pitchFamily="18" charset="0"/>
                <a:cs typeface="Calibri" panose="020F0502020204030204" pitchFamily="34" charset="0"/>
              </a:rPr>
              <a:t>mergentes</a:t>
            </a:r>
            <a:r>
              <a:rPr lang="sk-SK" sz="1400" dirty="0">
                <a:effectLst/>
                <a:latin typeface="Arial Rounded MT Bold" panose="020F0704030504030204" pitchFamily="34" charset="0"/>
                <a:ea typeface="Times New Roman" panose="02020603050405020304" pitchFamily="18" charset="0"/>
                <a:cs typeface="Calibri" panose="020F0502020204030204" pitchFamily="34" charset="0"/>
              </a:rPr>
              <a:t>. </a:t>
            </a:r>
            <a:r>
              <a:rPr lang="es-ES" sz="1400" dirty="0">
                <a:effectLst/>
                <a:latin typeface="Arial Rounded MT Bold" panose="020F0704030504030204" pitchFamily="34" charset="0"/>
                <a:ea typeface="Times New Roman" panose="02020603050405020304" pitchFamily="18" charset="0"/>
                <a:cs typeface="Calibri" panose="020F0502020204030204" pitchFamily="34" charset="0"/>
              </a:rPr>
              <a:t>Las ventanas emergentes distraen</a:t>
            </a:r>
            <a:r>
              <a:rPr lang="sk-SK" sz="1400" dirty="0">
                <a:effectLst/>
                <a:latin typeface="Arial Rounded MT Bold" panose="020F0704030504030204" pitchFamily="34" charset="0"/>
                <a:ea typeface="Times New Roman" panose="02020603050405020304" pitchFamily="18" charset="0"/>
                <a:cs typeface="Calibri" panose="020F0502020204030204" pitchFamily="34" charset="0"/>
              </a:rPr>
              <a:t>. </a:t>
            </a:r>
            <a:r>
              <a:rPr lang="es-ES" sz="1400" dirty="0">
                <a:effectLst/>
                <a:latin typeface="Arial Rounded MT Bold" panose="020F0704030504030204" pitchFamily="34" charset="0"/>
                <a:ea typeface="Times New Roman" panose="02020603050405020304" pitchFamily="18" charset="0"/>
                <a:cs typeface="Calibri" panose="020F0502020204030204" pitchFamily="34" charset="0"/>
              </a:rPr>
              <a:t>Los compradores suelen considerarlas una molestia y suelen descartarlas inmediatamente.</a:t>
            </a:r>
          </a:p>
          <a:p>
            <a:pPr marL="285750" indent="-285750" algn="just" fontAlgn="base">
              <a:lnSpc>
                <a:spcPct val="115000"/>
              </a:lnSpc>
              <a:buFont typeface="Arial" panose="020B0604020202020204" pitchFamily="34" charset="0"/>
              <a:buChar char="•"/>
            </a:pPr>
            <a:r>
              <a:rPr lang="es-ES" sz="1400" dirty="0">
                <a:latin typeface="Arial Rounded MT Bold" panose="020F0704030504030204" pitchFamily="34" charset="0"/>
                <a:ea typeface="Times New Roman" panose="02020603050405020304" pitchFamily="18" charset="0"/>
                <a:cs typeface="Calibri" panose="020F0502020204030204" pitchFamily="34" charset="0"/>
              </a:rPr>
              <a:t>Una vez que los consumidores encuentren los productos o servicios que buscan</a:t>
            </a:r>
            <a:r>
              <a:rPr lang="sk-SK" sz="1400" dirty="0">
                <a:effectLst/>
                <a:latin typeface="Arial Rounded MT Bold" panose="020F0704030504030204" pitchFamily="34" charset="0"/>
                <a:ea typeface="Times New Roman" panose="02020603050405020304" pitchFamily="18" charset="0"/>
                <a:cs typeface="Calibri" panose="020F0502020204030204" pitchFamily="34" charset="0"/>
              </a:rPr>
              <a:t>, </a:t>
            </a:r>
            <a:r>
              <a:rPr lang="es-ES" sz="1400" dirty="0">
                <a:effectLst/>
                <a:latin typeface="Arial Rounded MT Bold" panose="020F0704030504030204" pitchFamily="34" charset="0"/>
                <a:ea typeface="Times New Roman" panose="02020603050405020304" pitchFamily="18" charset="0"/>
                <a:cs typeface="Calibri" panose="020F0502020204030204" pitchFamily="34" charset="0"/>
              </a:rPr>
              <a:t>asegúrate de que reciben toda la información que ponen a sus disposición los fabricantes</a:t>
            </a:r>
            <a:r>
              <a:rPr lang="sk-SK" sz="1400" dirty="0">
                <a:effectLst/>
                <a:latin typeface="Arial Rounded MT Bold" panose="020F0704030504030204" pitchFamily="34" charset="0"/>
                <a:ea typeface="Times New Roman" panose="02020603050405020304" pitchFamily="18" charset="0"/>
                <a:cs typeface="Calibri" panose="020F0502020204030204" pitchFamily="34" charset="0"/>
              </a:rPr>
              <a:t>. Inclu</a:t>
            </a:r>
            <a:r>
              <a:rPr lang="es-ES" sz="1400" dirty="0">
                <a:effectLst/>
                <a:latin typeface="Arial Rounded MT Bold" panose="020F0704030504030204" pitchFamily="34" charset="0"/>
                <a:ea typeface="Times New Roman" panose="02020603050405020304" pitchFamily="18" charset="0"/>
                <a:cs typeface="Calibri" panose="020F0502020204030204" pitchFamily="34" charset="0"/>
              </a:rPr>
              <a:t>ye varias imágenes de alta definición para ofrecer a los compradores una experiencia lo más parecida posible al mundo real</a:t>
            </a:r>
            <a:r>
              <a:rPr lang="sk-SK" sz="1400" dirty="0">
                <a:effectLst/>
                <a:latin typeface="Arial Rounded MT Bold" panose="020F0704030504030204" pitchFamily="34" charset="0"/>
                <a:ea typeface="Times New Roman" panose="02020603050405020304" pitchFamily="18" charset="0"/>
                <a:cs typeface="Calibri" panose="020F0502020204030204" pitchFamily="34" charset="0"/>
              </a:rPr>
              <a:t>. </a:t>
            </a:r>
            <a:r>
              <a:rPr lang="es-ES" sz="1400" dirty="0">
                <a:effectLst/>
                <a:latin typeface="Arial Rounded MT Bold" panose="020F0704030504030204" pitchFamily="34" charset="0"/>
                <a:ea typeface="Times New Roman" panose="02020603050405020304" pitchFamily="18" charset="0"/>
                <a:cs typeface="Calibri" panose="020F0502020204030204" pitchFamily="34" charset="0"/>
              </a:rPr>
              <a:t>El uso del fondo blanco suele funcionar bien porque ayuda </a:t>
            </a:r>
            <a:r>
              <a:rPr lang="es-ES" sz="1400">
                <a:effectLst/>
                <a:latin typeface="Arial Rounded MT Bold" panose="020F0704030504030204" pitchFamily="34" charset="0"/>
                <a:ea typeface="Times New Roman" panose="02020603050405020304" pitchFamily="18" charset="0"/>
                <a:cs typeface="Calibri" panose="020F0502020204030204" pitchFamily="34" charset="0"/>
              </a:rPr>
              <a:t>a que los </a:t>
            </a:r>
            <a:r>
              <a:rPr lang="es-ES" sz="1400" dirty="0">
                <a:effectLst/>
                <a:latin typeface="Arial Rounded MT Bold" panose="020F0704030504030204" pitchFamily="34" charset="0"/>
                <a:ea typeface="Times New Roman" panose="02020603050405020304" pitchFamily="18" charset="0"/>
                <a:cs typeface="Calibri" panose="020F0502020204030204" pitchFamily="34" charset="0"/>
              </a:rPr>
              <a:t>productos destaquen</a:t>
            </a:r>
            <a:r>
              <a:rPr lang="sk-SK" sz="1400" dirty="0">
                <a:effectLst/>
                <a:latin typeface="Arial Rounded MT Bold" panose="020F0704030504030204" pitchFamily="34" charset="0"/>
                <a:ea typeface="Times New Roman" panose="02020603050405020304" pitchFamily="18" charset="0"/>
                <a:cs typeface="Calibri" panose="020F0502020204030204" pitchFamily="34" charset="0"/>
              </a:rPr>
              <a:t>.</a:t>
            </a:r>
            <a:endParaRPr lang="es-ES" sz="14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285750" indent="-285750" algn="just" fontAlgn="base">
              <a:lnSpc>
                <a:spcPct val="115000"/>
              </a:lnSpc>
              <a:buFont typeface="Arial" panose="020B0604020202020204" pitchFamily="34" charset="0"/>
              <a:buChar char="•"/>
            </a:pPr>
            <a:endParaRPr lang="es-ES" sz="14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7" name="Google Shape;101;p12"/>
          <p:cNvSpPr txBox="1">
            <a:spLocks/>
          </p:cNvSpPr>
          <p:nvPr/>
        </p:nvSpPr>
        <p:spPr>
          <a:xfrm>
            <a:off x="27122" y="82502"/>
            <a:ext cx="7369175"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GB" dirty="0">
                <a:latin typeface="Raleway" pitchFamily="2" charset="0"/>
              </a:rPr>
              <a:t>1.3 </a:t>
            </a:r>
            <a:r>
              <a:rPr lang="it-IT" dirty="0">
                <a:latin typeface="Raleway" pitchFamily="2" charset="0"/>
                <a:cs typeface="Calibri" panose="020F0502020204030204" pitchFamily="34" charset="0"/>
              </a:rPr>
              <a:t>Consejos </a:t>
            </a:r>
            <a:r>
              <a:rPr lang="it-IT" dirty="0" err="1">
                <a:latin typeface="Raleway" pitchFamily="2" charset="0"/>
                <a:cs typeface="Calibri" panose="020F0502020204030204" pitchFamily="34" charset="0"/>
              </a:rPr>
              <a:t>prácticos</a:t>
            </a:r>
            <a:endParaRPr lang="es-ES" dirty="0">
              <a:effectLst/>
              <a:latin typeface="Raleway" pitchFamily="2" charset="0"/>
              <a:ea typeface="Calibri" panose="020F0502020204030204" pitchFamily="34" charset="0"/>
              <a:cs typeface="Times New Roman" panose="02020603050405020304" pitchFamily="18" charset="0"/>
            </a:endParaRPr>
          </a:p>
          <a:p>
            <a:endParaRPr lang="en-GB" dirty="0"/>
          </a:p>
        </p:txBody>
      </p:sp>
      <p:pic>
        <p:nvPicPr>
          <p:cNvPr id="6" name="Imagen 5">
            <a:extLst>
              <a:ext uri="{FF2B5EF4-FFF2-40B4-BE49-F238E27FC236}">
                <a16:creationId xmlns:a16="http://schemas.microsoft.com/office/drawing/2014/main" id="{10956BA7-636C-4953-8958-522BE2813D76}"/>
              </a:ext>
            </a:extLst>
          </p:cNvPr>
          <p:cNvPicPr>
            <a:picLocks noChangeAspect="1"/>
          </p:cNvPicPr>
          <p:nvPr/>
        </p:nvPicPr>
        <p:blipFill>
          <a:blip r:embed="rId3"/>
          <a:stretch>
            <a:fillRect/>
          </a:stretch>
        </p:blipFill>
        <p:spPr>
          <a:xfrm>
            <a:off x="36105" y="1649066"/>
            <a:ext cx="377496" cy="377496"/>
          </a:xfrm>
          <a:prstGeom prst="rect">
            <a:avLst/>
          </a:prstGeom>
        </p:spPr>
      </p:pic>
      <p:pic>
        <p:nvPicPr>
          <p:cNvPr id="4" name="Imagen 3">
            <a:extLst>
              <a:ext uri="{FF2B5EF4-FFF2-40B4-BE49-F238E27FC236}">
                <a16:creationId xmlns:a16="http://schemas.microsoft.com/office/drawing/2014/main" id="{33344D09-0A11-4342-8BDD-933BC51D46CA}"/>
              </a:ext>
            </a:extLst>
          </p:cNvPr>
          <p:cNvPicPr>
            <a:picLocks noChangeAspect="1"/>
          </p:cNvPicPr>
          <p:nvPr/>
        </p:nvPicPr>
        <p:blipFill>
          <a:blip r:embed="rId4"/>
          <a:stretch>
            <a:fillRect/>
          </a:stretch>
        </p:blipFill>
        <p:spPr>
          <a:xfrm>
            <a:off x="6891363" y="1442225"/>
            <a:ext cx="1983987" cy="1983987"/>
          </a:xfrm>
          <a:prstGeom prst="rect">
            <a:avLst/>
          </a:prstGeom>
        </p:spPr>
      </p:pic>
    </p:spTree>
    <p:extLst>
      <p:ext uri="{BB962C8B-B14F-4D97-AF65-F5344CB8AC3E}">
        <p14:creationId xmlns:p14="http://schemas.microsoft.com/office/powerpoint/2010/main" val="4215262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3" name="Imagen 2">
            <a:extLst>
              <a:ext uri="{FF2B5EF4-FFF2-40B4-BE49-F238E27FC236}">
                <a16:creationId xmlns:a16="http://schemas.microsoft.com/office/drawing/2014/main" id="{368C8CDE-95CB-4AF4-B059-83ED227EB1FD}"/>
              </a:ext>
            </a:extLst>
          </p:cNvPr>
          <p:cNvPicPr>
            <a:picLocks noChangeAspect="1"/>
          </p:cNvPicPr>
          <p:nvPr/>
        </p:nvPicPr>
        <p:blipFill>
          <a:blip r:embed="rId3"/>
          <a:stretch>
            <a:fillRect/>
          </a:stretch>
        </p:blipFill>
        <p:spPr>
          <a:xfrm>
            <a:off x="6183816" y="1169715"/>
            <a:ext cx="2952750" cy="2952750"/>
          </a:xfrm>
          <a:prstGeom prst="rect">
            <a:avLst/>
          </a:prstGeom>
        </p:spPr>
      </p:pic>
      <p:sp>
        <p:nvSpPr>
          <p:cNvPr id="175" name="Google Shape;175;p19"/>
          <p:cNvSpPr txBox="1">
            <a:spLocks noGrp="1"/>
          </p:cNvSpPr>
          <p:nvPr>
            <p:ph type="body" idx="4294967295"/>
          </p:nvPr>
        </p:nvSpPr>
        <p:spPr>
          <a:xfrm>
            <a:off x="383954" y="1169715"/>
            <a:ext cx="5829509" cy="1936733"/>
          </a:xfrm>
          <a:prstGeom prst="rect">
            <a:avLst/>
          </a:prstGeom>
        </p:spPr>
        <p:txBody>
          <a:bodyPr spcFirstLastPara="1" wrap="square" lIns="91425" tIns="91425" rIns="91425" bIns="91425" anchor="t" anchorCtr="0">
            <a:noAutofit/>
          </a:bodyPr>
          <a:lstStyle/>
          <a:p>
            <a:pPr marL="342900" lvl="0" indent="-342900" algn="just" fontAlgn="base">
              <a:lnSpc>
                <a:spcPct val="115000"/>
              </a:lnSpc>
              <a:spcAft>
                <a:spcPts val="1500"/>
              </a:spcAft>
              <a:buSzPts val="1000"/>
              <a:buFont typeface="Symbol" panose="05050102010706020507" pitchFamily="18" charset="2"/>
              <a:buChar char=""/>
              <a:tabLst>
                <a:tab pos="457200" algn="l"/>
              </a:tabLst>
            </a:pPr>
            <a:r>
              <a:rPr lang="es-ES" sz="1400" dirty="0">
                <a:effectLst/>
                <a:latin typeface="Arial Rounded MT Bold" panose="020F0704030504030204" pitchFamily="34" charset="0"/>
                <a:ea typeface="Calibri" panose="020F0502020204030204" pitchFamily="34" charset="0"/>
                <a:cs typeface="Calibri" panose="020F0502020204030204" pitchFamily="34" charset="0"/>
              </a:rPr>
              <a:t>Se recomienda un </a:t>
            </a:r>
            <a:r>
              <a:rPr lang="es-ES" sz="1400" b="1" dirty="0">
                <a:effectLst/>
                <a:latin typeface="Arial Rounded MT Bold" panose="020F0704030504030204" pitchFamily="34" charset="0"/>
                <a:ea typeface="Calibri" panose="020F0502020204030204" pitchFamily="34" charset="0"/>
                <a:cs typeface="Calibri" panose="020F0502020204030204" pitchFamily="34" charset="0"/>
              </a:rPr>
              <a:t>contador de visitas</a:t>
            </a:r>
            <a:r>
              <a:rPr lang="sk-SK" sz="1400" dirty="0">
                <a:effectLst/>
                <a:latin typeface="Arial Rounded MT Bold" panose="020F0704030504030204" pitchFamily="34" charset="0"/>
                <a:ea typeface="Calibri" panose="020F0502020204030204" pitchFamily="34" charset="0"/>
                <a:cs typeface="Calibri" panose="020F0502020204030204" pitchFamily="34" charset="0"/>
              </a:rPr>
              <a:t>. </a:t>
            </a:r>
            <a:r>
              <a:rPr lang="es-ES" sz="1400" dirty="0">
                <a:effectLst/>
                <a:latin typeface="Arial Rounded MT Bold" panose="020F0704030504030204" pitchFamily="34" charset="0"/>
                <a:ea typeface="Calibri" panose="020F0502020204030204" pitchFamily="34" charset="0"/>
                <a:cs typeface="Calibri" panose="020F0502020204030204" pitchFamily="34" charset="0"/>
              </a:rPr>
              <a:t>Te dice cuántas personas han visitado tu página web, sitio web o blog</a:t>
            </a:r>
            <a:r>
              <a:rPr lang="sk-SK" sz="1400" dirty="0">
                <a:effectLst/>
                <a:latin typeface="Arial Rounded MT Bold" panose="020F0704030504030204" pitchFamily="34" charset="0"/>
                <a:ea typeface="Calibri" panose="020F0502020204030204" pitchFamily="34" charset="0"/>
                <a:cs typeface="Calibri" panose="020F0502020204030204" pitchFamily="34" charset="0"/>
              </a:rPr>
              <a:t>. </a:t>
            </a:r>
            <a:r>
              <a:rPr lang="es-ES" sz="1400" dirty="0">
                <a:effectLst/>
                <a:latin typeface="Arial Rounded MT Bold" panose="020F0704030504030204" pitchFamily="34" charset="0"/>
                <a:ea typeface="Calibri" panose="020F0502020204030204" pitchFamily="34" charset="0"/>
                <a:cs typeface="Calibri" panose="020F0502020204030204" pitchFamily="34" charset="0"/>
              </a:rPr>
              <a:t>Aunque no es perfecto, es un herramienta útil para analizar la popularidad de tu sitio</a:t>
            </a:r>
            <a:r>
              <a:rPr lang="sk-SK" sz="1400" dirty="0">
                <a:effectLst/>
                <a:latin typeface="Arial Rounded MT Bold" panose="020F0704030504030204" pitchFamily="34" charset="0"/>
                <a:ea typeface="Calibri" panose="020F0502020204030204" pitchFamily="34" charset="0"/>
                <a:cs typeface="Calibri" panose="020F0502020204030204" pitchFamily="34" charset="0"/>
              </a:rPr>
              <a:t>.</a:t>
            </a:r>
            <a:endParaRPr lang="es-ES" sz="14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342900" lvl="0" indent="-342900" algn="just" fontAlgn="base">
              <a:lnSpc>
                <a:spcPct val="115000"/>
              </a:lnSpc>
              <a:spcAft>
                <a:spcPts val="1500"/>
              </a:spcAft>
              <a:buSzPts val="1000"/>
              <a:buFont typeface="Symbol" panose="05050102010706020507" pitchFamily="18" charset="2"/>
              <a:buChar char=""/>
              <a:tabLst>
                <a:tab pos="457200" algn="l"/>
              </a:tabLst>
            </a:pPr>
            <a:r>
              <a:rPr lang="es-ES" sz="1400" dirty="0">
                <a:effectLst/>
                <a:latin typeface="Arial Rounded MT Bold" panose="020F0704030504030204" pitchFamily="34" charset="0"/>
                <a:ea typeface="Times New Roman" panose="02020603050405020304" pitchFamily="18" charset="0"/>
                <a:cs typeface="Calibri" panose="020F0502020204030204" pitchFamily="34" charset="0"/>
              </a:rPr>
              <a:t>Intenta reducir el uso de diferentes colores, tipos de letras y tamaños</a:t>
            </a:r>
            <a:r>
              <a:rPr lang="sk-SK" sz="1400" dirty="0">
                <a:effectLst/>
                <a:latin typeface="Arial Rounded MT Bold" panose="020F0704030504030204" pitchFamily="34" charset="0"/>
                <a:ea typeface="Times New Roman" panose="02020603050405020304" pitchFamily="18" charset="0"/>
                <a:cs typeface="Calibri" panose="020F0502020204030204" pitchFamily="34" charset="0"/>
              </a:rPr>
              <a:t>. </a:t>
            </a:r>
            <a:r>
              <a:rPr lang="es-ES" sz="1400" dirty="0">
                <a:effectLst/>
                <a:latin typeface="Arial Rounded MT Bold" panose="020F0704030504030204" pitchFamily="34" charset="0"/>
                <a:ea typeface="Times New Roman" panose="02020603050405020304" pitchFamily="18" charset="0"/>
                <a:cs typeface="Calibri" panose="020F0502020204030204" pitchFamily="34" charset="0"/>
              </a:rPr>
              <a:t>Para aportar claridad al contenido, utiliza colores contrastados  para el texto y el fondo</a:t>
            </a:r>
            <a:r>
              <a:rPr lang="sk-SK" sz="1400" dirty="0">
                <a:effectLst/>
                <a:latin typeface="Arial Rounded MT Bold" panose="020F0704030504030204" pitchFamily="34" charset="0"/>
                <a:ea typeface="Times New Roman" panose="02020603050405020304" pitchFamily="18" charset="0"/>
                <a:cs typeface="Calibri" panose="020F0502020204030204" pitchFamily="34" charset="0"/>
              </a:rPr>
              <a:t>.</a:t>
            </a:r>
            <a:endParaRPr lang="es-ES" sz="14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7" name="Google Shape;101;p12"/>
          <p:cNvSpPr txBox="1">
            <a:spLocks/>
          </p:cNvSpPr>
          <p:nvPr/>
        </p:nvSpPr>
        <p:spPr>
          <a:xfrm>
            <a:off x="27122" y="82502"/>
            <a:ext cx="7369175"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GB" dirty="0">
                <a:latin typeface="Raleway" pitchFamily="2" charset="0"/>
              </a:rPr>
              <a:t>1.3 </a:t>
            </a:r>
            <a:r>
              <a:rPr lang="it-IT" dirty="0">
                <a:latin typeface="Raleway" pitchFamily="2" charset="0"/>
                <a:cs typeface="Calibri" panose="020F0502020204030204" pitchFamily="34" charset="0"/>
              </a:rPr>
              <a:t>Consejos </a:t>
            </a:r>
            <a:r>
              <a:rPr lang="it-IT" dirty="0" err="1">
                <a:latin typeface="Raleway" pitchFamily="2" charset="0"/>
                <a:cs typeface="Calibri" panose="020F0502020204030204" pitchFamily="34" charset="0"/>
              </a:rPr>
              <a:t>prácticos</a:t>
            </a:r>
            <a:endParaRPr lang="es-ES" dirty="0">
              <a:effectLst/>
              <a:latin typeface="Raleway" pitchFamily="2" charset="0"/>
              <a:ea typeface="Calibri" panose="020F0502020204030204" pitchFamily="34" charset="0"/>
              <a:cs typeface="Times New Roman" panose="02020603050405020304" pitchFamily="18" charset="0"/>
            </a:endParaRPr>
          </a:p>
          <a:p>
            <a:endParaRPr lang="en-GB" dirty="0"/>
          </a:p>
        </p:txBody>
      </p:sp>
      <p:pic>
        <p:nvPicPr>
          <p:cNvPr id="4" name="Imagen 3">
            <a:extLst>
              <a:ext uri="{FF2B5EF4-FFF2-40B4-BE49-F238E27FC236}">
                <a16:creationId xmlns:a16="http://schemas.microsoft.com/office/drawing/2014/main" id="{C9B20790-FD80-46B8-AD7C-CD62E9C707AA}"/>
              </a:ext>
            </a:extLst>
          </p:cNvPr>
          <p:cNvPicPr>
            <a:picLocks noChangeAspect="1"/>
          </p:cNvPicPr>
          <p:nvPr/>
        </p:nvPicPr>
        <p:blipFill>
          <a:blip r:embed="rId4"/>
          <a:stretch>
            <a:fillRect/>
          </a:stretch>
        </p:blipFill>
        <p:spPr>
          <a:xfrm>
            <a:off x="36105" y="1649066"/>
            <a:ext cx="377496" cy="377496"/>
          </a:xfrm>
          <a:prstGeom prst="rect">
            <a:avLst/>
          </a:prstGeom>
        </p:spPr>
      </p:pic>
    </p:spTree>
    <p:extLst>
      <p:ext uri="{BB962C8B-B14F-4D97-AF65-F5344CB8AC3E}">
        <p14:creationId xmlns:p14="http://schemas.microsoft.com/office/powerpoint/2010/main" val="2944374988"/>
      </p:ext>
    </p:extLst>
  </p:cSld>
  <p:clrMapOvr>
    <a:masterClrMapping/>
  </p:clrMapOvr>
</p:sld>
</file>

<file path=ppt/theme/theme1.xml><?xml version="1.0" encoding="utf-8"?>
<a:theme xmlns:a="http://schemas.openxmlformats.org/drawingml/2006/main" name="Escalus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0</TotalTime>
  <Words>844</Words>
  <Application>Microsoft Office PowerPoint</Application>
  <PresentationFormat>Presentación en pantalla (16:9)</PresentationFormat>
  <Paragraphs>37</Paragraphs>
  <Slides>11</Slides>
  <Notes>10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11</vt:i4>
      </vt:variant>
    </vt:vector>
  </HeadingPairs>
  <TitlesOfParts>
    <vt:vector size="18" baseType="lpstr">
      <vt:lpstr>Raleway</vt:lpstr>
      <vt:lpstr>Karla</vt:lpstr>
      <vt:lpstr>Arial Rounded MT Bold</vt:lpstr>
      <vt:lpstr>Calibri</vt:lpstr>
      <vt:lpstr>Arial</vt:lpstr>
      <vt:lpstr>Symbol</vt:lpstr>
      <vt:lpstr>Escalus template</vt:lpstr>
      <vt:lpstr>Presentación de PowerPoint</vt:lpstr>
      <vt:lpstr>1.1 Definición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proje</dc:creator>
  <cp:lastModifiedBy>María del  Mar Castillo</cp:lastModifiedBy>
  <cp:revision>35</cp:revision>
  <dcterms:modified xsi:type="dcterms:W3CDTF">2022-01-21T08:17:27Z</dcterms:modified>
</cp:coreProperties>
</file>