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9"/>
  </p:notesMasterIdLst>
  <p:handoutMasterIdLst>
    <p:handoutMasterId r:id="rId10"/>
  </p:handoutMasterIdLst>
  <p:sldIdLst>
    <p:sldId id="288" r:id="rId2"/>
    <p:sldId id="261" r:id="rId3"/>
    <p:sldId id="290" r:id="rId4"/>
    <p:sldId id="289" r:id="rId5"/>
    <p:sldId id="291" r:id="rId6"/>
    <p:sldId id="264" r:id="rId7"/>
    <p:sldId id="279" r:id="rId8"/>
  </p:sldIdLst>
  <p:sldSz cx="9144000" cy="5143500" type="screen16x9"/>
  <p:notesSz cx="6858000" cy="9144000"/>
  <p:embeddedFontLst>
    <p:embeddedFont>
      <p:font typeface="Arial Rounded MT Bold" panose="020F0704030504030204" pitchFamily="34" charset="0"/>
      <p:regular r:id="rId11"/>
    </p:embeddedFont>
    <p:embeddedFont>
      <p:font typeface="Calibri" panose="020F0502020204030204" pitchFamily="34" charset="0"/>
      <p:regular r:id="rId12"/>
      <p:bold r:id="rId13"/>
      <p:italic r:id="rId14"/>
      <p:boldItalic r:id="rId15"/>
    </p:embeddedFont>
    <p:embeddedFont>
      <p:font typeface="Karla" pitchFamily="2" charset="0"/>
      <p:regular r:id="rId16"/>
      <p:bold r:id="rId17"/>
      <p:italic r:id="rId18"/>
      <p:boldItalic r:id="rId19"/>
    </p:embeddedFont>
    <p:embeddedFont>
      <p:font typeface="Raleway"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52"/>
    <a:srgbClr val="AEC6C8"/>
    <a:srgbClr val="FF8F00"/>
    <a:srgbClr val="FFCC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18B33F-8431-45A4-8E11-FB08BE098512}">
  <a:tblStyle styleId="{5B18B33F-8431-45A4-8E11-FB08BE09851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snapToGrid="0">
      <p:cViewPr varScale="1">
        <p:scale>
          <a:sx n="103" d="100"/>
          <a:sy n="103" d="100"/>
        </p:scale>
        <p:origin x="874" y="7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AD4314-80B4-4400-ADD0-CDEADA68BC05}" type="datetimeFigureOut">
              <a:rPr lang="en-GB" smtClean="0"/>
              <a:t>20/01/2022</a:t>
            </a:fld>
            <a:endParaRPr lang="en-GB"/>
          </a:p>
        </p:txBody>
      </p:sp>
      <p:sp>
        <p:nvSpPr>
          <p:cNvPr id="4" name="Marcador de pie de página 3"/>
          <p:cNvSpPr>
            <a:spLocks noGrp="1"/>
          </p:cNvSpPr>
          <p:nvPr>
            <p:ph type="ftr" sz="quarter" idx="2"/>
          </p:nvPr>
        </p:nvSpPr>
        <p:spPr>
          <a:xfrm>
            <a:off x="-1" y="8685213"/>
            <a:ext cx="6856413"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277148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6015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4153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8841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grpSp>
        <p:nvGrpSpPr>
          <p:cNvPr id="41" name="Google Shape;41;p6"/>
          <p:cNvGrpSpPr/>
          <p:nvPr/>
        </p:nvGrpSpPr>
        <p:grpSpPr>
          <a:xfrm>
            <a:off x="-6025" y="0"/>
            <a:ext cx="9168125" cy="5163100"/>
            <a:chOff x="-6025" y="0"/>
            <a:chExt cx="9168125" cy="5163100"/>
          </a:xfrm>
        </p:grpSpPr>
        <p:sp>
          <p:nvSpPr>
            <p:cNvPr id="42" name="Google Shape;42;p6"/>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3" name="Google Shape;43;p6"/>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4" name="Google Shape;44;p6"/>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5" name="Google Shape;45;p6"/>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46" name="Google Shape;46;p6"/>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47" name="Google Shape;47;p6"/>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8" name="Google Shape;48;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9" name="Google Shape;49;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0" name="Google Shape;50;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pic>
        <p:nvPicPr>
          <p:cNvPr id="16" name="Imagen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userDrawn="1">
  <p:cSld name="TITLE_AND_TWO_COLUMNS_1">
    <p:spTree>
      <p:nvGrpSpPr>
        <p:cNvPr id="1" name="Shape 52"/>
        <p:cNvGrpSpPr/>
        <p:nvPr/>
      </p:nvGrpSpPr>
      <p:grpSpPr>
        <a:xfrm>
          <a:off x="0" y="0"/>
          <a:ext cx="0" cy="0"/>
          <a:chOff x="0" y="0"/>
          <a:chExt cx="0" cy="0"/>
        </a:xfrm>
      </p:grpSpPr>
      <p:grpSp>
        <p:nvGrpSpPr>
          <p:cNvPr id="53" name="Google Shape;53;p7"/>
          <p:cNvGrpSpPr/>
          <p:nvPr/>
        </p:nvGrpSpPr>
        <p:grpSpPr>
          <a:xfrm>
            <a:off x="-24125" y="-35202"/>
            <a:ext cx="9168125" cy="5163100"/>
            <a:chOff x="-6025" y="0"/>
            <a:chExt cx="9168125" cy="5163100"/>
          </a:xfrm>
        </p:grpSpPr>
        <p:sp>
          <p:nvSpPr>
            <p:cNvPr id="54" name="Google Shape;54;p7"/>
            <p:cNvSpPr/>
            <p:nvPr/>
          </p:nvSpPr>
          <p:spPr>
            <a:xfrm>
              <a:off x="-6025"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55" name="Google Shape;55;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6" name="Google Shape;56;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7" name="Google Shape;57;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8" name="Google Shape;58;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9" name="Google Shape;59;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1" name="Google Shape;61;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3" name="Google Shape;63;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2" name="Título 1"/>
          <p:cNvSpPr>
            <a:spLocks noGrp="1"/>
          </p:cNvSpPr>
          <p:nvPr>
            <p:ph type="title"/>
          </p:nvPr>
        </p:nvSpPr>
        <p:spPr/>
        <p:txBody>
          <a:bodyPr/>
          <a:lstStyle/>
          <a:p>
            <a:r>
              <a:rPr lang="es-ES"/>
              <a:t>Haga clic para modificar el estilo de título del patrón</a:t>
            </a:r>
            <a:endParaRPr lang="en-GB"/>
          </a:p>
        </p:txBody>
      </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gradFill>
          <a:gsLst>
            <a:gs pos="64000">
              <a:srgbClr val="FFD966">
                <a:lumMod val="98000"/>
                <a:alpha val="30000"/>
              </a:srgbClr>
            </a:gs>
            <a:gs pos="100000">
              <a:srgbClr val="FF9900"/>
            </a:gs>
          </a:gsLst>
          <a:path path="circle">
            <a:fillToRect l="50000" t="50000" r="50000" b="50000"/>
          </a:path>
        </a:gradFill>
        <a:effectLst/>
      </p:bgPr>
    </p:bg>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extLst>
      <p:ext uri="{BB962C8B-B14F-4D97-AF65-F5344CB8AC3E}">
        <p14:creationId xmlns:p14="http://schemas.microsoft.com/office/powerpoint/2010/main" val="138826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 name="Google Shape;146;p17"/>
          <p:cNvSpPr/>
          <p:nvPr userDrawn="1"/>
        </p:nvSpPr>
        <p:spPr>
          <a:xfrm>
            <a:off x="5130800" y="-17350"/>
            <a:ext cx="4033775" cy="3653179"/>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FFC000">
              <a:alpha val="81000"/>
            </a:srgbClr>
          </a:solidFill>
          <a:ln>
            <a:noFill/>
          </a:ln>
        </p:spPr>
      </p:sp>
    </p:spTree>
    <p:extLst>
      <p:ext uri="{BB962C8B-B14F-4D97-AF65-F5344CB8AC3E}">
        <p14:creationId xmlns:p14="http://schemas.microsoft.com/office/powerpoint/2010/main" val="335931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Tree>
    <p:extLst>
      <p:ext uri="{BB962C8B-B14F-4D97-AF65-F5344CB8AC3E}">
        <p14:creationId xmlns:p14="http://schemas.microsoft.com/office/powerpoint/2010/main" val="1412384121"/>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034912"/>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pic>
        <p:nvPicPr>
          <p:cNvPr id="9" name="Imagen 8">
            <a:extLst>
              <a:ext uri="{FF2B5EF4-FFF2-40B4-BE49-F238E27FC236}">
                <a16:creationId xmlns:a16="http://schemas.microsoft.com/office/drawing/2014/main" id="{5D7DF115-3B87-4474-A963-4BFD1924274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474" y="4633320"/>
            <a:ext cx="1626351" cy="350724"/>
          </a:xfrm>
          <a:prstGeom prst="rect">
            <a:avLst/>
          </a:prstGeom>
        </p:spPr>
      </p:pic>
      <p:sp>
        <p:nvSpPr>
          <p:cNvPr id="10" name="CuadroTexto 9">
            <a:extLst>
              <a:ext uri="{FF2B5EF4-FFF2-40B4-BE49-F238E27FC236}">
                <a16:creationId xmlns:a16="http://schemas.microsoft.com/office/drawing/2014/main" id="{7730F6A1-E44E-494B-B822-335C3007ACD1}"/>
              </a:ext>
            </a:extLst>
          </p:cNvPr>
          <p:cNvSpPr txBox="1"/>
          <p:nvPr userDrawn="1"/>
        </p:nvSpPr>
        <p:spPr>
          <a:xfrm>
            <a:off x="1626351" y="4633320"/>
            <a:ext cx="5298790" cy="461665"/>
          </a:xfrm>
          <a:prstGeom prst="rect">
            <a:avLst/>
          </a:prstGeom>
          <a:noFill/>
        </p:spPr>
        <p:txBody>
          <a:bodyPr wrap="square">
            <a:spAutoFit/>
          </a:bodyPr>
          <a:lstStyle/>
          <a:p>
            <a:r>
              <a:rPr lang="en-US" sz="8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6" r:id="rId5"/>
    <p:sldLayoutId id="2147483658" r:id="rId6"/>
    <p:sldLayoutId id="2147483661" r:id="rId7"/>
    <p:sldLayoutId id="2147483660"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4;p17"/>
          <p:cNvSpPr txBox="1">
            <a:spLocks/>
          </p:cNvSpPr>
          <p:nvPr/>
        </p:nvSpPr>
        <p:spPr>
          <a:xfrm>
            <a:off x="335642" y="3433781"/>
            <a:ext cx="8472715" cy="115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s-ES" sz="3200" b="0" dirty="0">
                <a:solidFill>
                  <a:schemeClr val="tx1"/>
                </a:solidFill>
                <a:latin typeface="Raleway" panose="020B0003030101060003" pitchFamily="34" charset="0"/>
              </a:rPr>
              <a:t>Emprendimiento digital para estudiantes adultos</a:t>
            </a:r>
            <a:endParaRPr lang="en-GB" sz="3200" b="0" dirty="0">
              <a:solidFill>
                <a:schemeClr val="tx1"/>
              </a:solidFill>
              <a:latin typeface="Raleway" panose="020B0003030101060003"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3" y="1386062"/>
            <a:ext cx="2685293" cy="1336551"/>
          </a:xfrm>
          <a:prstGeom prst="rect">
            <a:avLst/>
          </a:prstGeom>
        </p:spPr>
      </p:pic>
      <p:sp>
        <p:nvSpPr>
          <p:cNvPr id="4" name="CuadroTexto 3">
            <a:extLst>
              <a:ext uri="{FF2B5EF4-FFF2-40B4-BE49-F238E27FC236}">
                <a16:creationId xmlns:a16="http://schemas.microsoft.com/office/drawing/2014/main" id="{05C5E334-084C-4307-AB59-423BAC3F7CF1}"/>
              </a:ext>
            </a:extLst>
          </p:cNvPr>
          <p:cNvSpPr txBox="1"/>
          <p:nvPr/>
        </p:nvSpPr>
        <p:spPr>
          <a:xfrm>
            <a:off x="3085171" y="2899807"/>
            <a:ext cx="2791522" cy="523220"/>
          </a:xfrm>
          <a:prstGeom prst="rect">
            <a:avLst/>
          </a:prstGeom>
          <a:noFill/>
        </p:spPr>
        <p:txBody>
          <a:bodyPr wrap="square" rtlCol="0">
            <a:spAutoFit/>
          </a:bodyPr>
          <a:lstStyle/>
          <a:p>
            <a:r>
              <a:rPr lang="it-IT" sz="2800" b="1" dirty="0">
                <a:solidFill>
                  <a:srgbClr val="FF8F00"/>
                </a:solidFill>
                <a:effectLst/>
                <a:latin typeface="Karla" pitchFamily="2" charset="0"/>
                <a:ea typeface="Times New Roman" panose="02020603050405020304" pitchFamily="18" charset="0"/>
                <a:cs typeface="Times New Roman" panose="02020603050405020304" pitchFamily="18" charset="0"/>
              </a:rPr>
              <a:t>INTRODUCCIÓN</a:t>
            </a:r>
            <a:endParaRPr lang="es-ES" sz="2000" b="1" dirty="0">
              <a:solidFill>
                <a:srgbClr val="FF8F00"/>
              </a:solidFill>
              <a:latin typeface="Karla" pitchFamily="2" charset="0"/>
            </a:endParaRPr>
          </a:p>
        </p:txBody>
      </p:sp>
    </p:spTree>
    <p:extLst>
      <p:ext uri="{BB962C8B-B14F-4D97-AF65-F5344CB8AC3E}">
        <p14:creationId xmlns:p14="http://schemas.microsoft.com/office/powerpoint/2010/main" val="2940050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4294967295"/>
          </p:nvPr>
        </p:nvSpPr>
        <p:spPr>
          <a:xfrm>
            <a:off x="569078" y="1272323"/>
            <a:ext cx="4887585" cy="1775677"/>
          </a:xfrm>
          <a:prstGeom prst="rect">
            <a:avLst/>
          </a:prstGeom>
        </p:spPr>
        <p:txBody>
          <a:bodyPr spcFirstLastPara="1" wrap="square" lIns="91425" tIns="91425" rIns="91425" bIns="91425" anchor="t" anchorCtr="0">
            <a:noAutofit/>
          </a:bodyPr>
          <a:lstStyle/>
          <a:p>
            <a:pPr marL="76200" indent="0" algn="just">
              <a:lnSpc>
                <a:spcPct val="107000"/>
              </a:lnSpc>
              <a:spcAft>
                <a:spcPts val="1000"/>
              </a:spcAft>
              <a:buNone/>
            </a:pPr>
            <a:r>
              <a:rPr lang="es-ES" sz="1400" dirty="0">
                <a:effectLst/>
                <a:latin typeface="Arial Rounded MT Bold" panose="020F0704030504030204" pitchFamily="34" charset="0"/>
                <a:ea typeface="Times New Roman" panose="02020603050405020304" pitchFamily="18" charset="0"/>
                <a:cs typeface="Calibri" panose="020F0502020204030204" pitchFamily="34" charset="0"/>
              </a:rPr>
              <a:t>Una de las principales conclusiones del proyecto DEAL es que lo que impide a las personas, y no sólo a las de más edad, crear sus propias empresas digitales es la falta de confianza en sí mismas. La confianza en sí mismo es esencial para cualquier persona que piense en crear una empresa digital.</a:t>
            </a:r>
          </a:p>
          <a:p>
            <a:pPr marL="76200" indent="0" algn="just">
              <a:lnSpc>
                <a:spcPct val="107000"/>
              </a:lnSpc>
              <a:spcAft>
                <a:spcPts val="1000"/>
              </a:spcAft>
              <a:buNone/>
            </a:pPr>
            <a:r>
              <a:rPr lang="es-ES" sz="1400" dirty="0">
                <a:effectLst/>
                <a:latin typeface="Arial Rounded MT Bold" panose="020F0704030504030204" pitchFamily="34" charset="0"/>
                <a:ea typeface="Times New Roman" panose="02020603050405020304" pitchFamily="18" charset="0"/>
                <a:cs typeface="Calibri" panose="020F0502020204030204" pitchFamily="34" charset="0"/>
              </a:rPr>
              <a:t>La confianza en uno mismo se desarrolla conociendo los puntos fuertes y débiles y no teniendo miedo al fracaso. Las personas que tienen confianza en sí mismas ven el fracaso como una oportunidad de aprendizaje y no como un reflejo de lo que son como personas</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t>1.1 </a:t>
            </a:r>
            <a:r>
              <a:rPr lang="en-GB" dirty="0" err="1"/>
              <a:t>Descripción</a:t>
            </a:r>
            <a:endParaRPr lang="en-GB" dirty="0"/>
          </a:p>
        </p:txBody>
      </p:sp>
      <p:pic>
        <p:nvPicPr>
          <p:cNvPr id="5" name="Imagen 4">
            <a:extLst>
              <a:ext uri="{FF2B5EF4-FFF2-40B4-BE49-F238E27FC236}">
                <a16:creationId xmlns:a16="http://schemas.microsoft.com/office/drawing/2014/main" id="{49C9EF92-1F54-4623-B1F3-114A36D8960E}"/>
              </a:ext>
            </a:extLst>
          </p:cNvPr>
          <p:cNvPicPr>
            <a:picLocks noChangeAspect="1"/>
          </p:cNvPicPr>
          <p:nvPr/>
        </p:nvPicPr>
        <p:blipFill>
          <a:blip r:embed="rId3"/>
          <a:stretch>
            <a:fillRect/>
          </a:stretch>
        </p:blipFill>
        <p:spPr>
          <a:xfrm>
            <a:off x="6370385" y="1664319"/>
            <a:ext cx="2051824" cy="205182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3" name="Imagen 2">
            <a:extLst>
              <a:ext uri="{FF2B5EF4-FFF2-40B4-BE49-F238E27FC236}">
                <a16:creationId xmlns:a16="http://schemas.microsoft.com/office/drawing/2014/main" id="{35DF2BB5-9FEE-4B4B-92F6-5738293CA5DE}"/>
              </a:ext>
            </a:extLst>
          </p:cNvPr>
          <p:cNvPicPr>
            <a:picLocks noChangeAspect="1"/>
          </p:cNvPicPr>
          <p:nvPr/>
        </p:nvPicPr>
        <p:blipFill>
          <a:blip r:embed="rId3"/>
          <a:stretch>
            <a:fillRect/>
          </a:stretch>
        </p:blipFill>
        <p:spPr>
          <a:xfrm>
            <a:off x="5103115" y="1586553"/>
            <a:ext cx="4048319" cy="2279203"/>
          </a:xfrm>
          <a:prstGeom prst="rect">
            <a:avLst/>
          </a:prstGeom>
        </p:spPr>
      </p:pic>
      <p:sp>
        <p:nvSpPr>
          <p:cNvPr id="138" name="Google Shape;138;p16"/>
          <p:cNvSpPr txBox="1">
            <a:spLocks noGrp="1"/>
          </p:cNvSpPr>
          <p:nvPr>
            <p:ph type="body" idx="4294967295"/>
          </p:nvPr>
        </p:nvSpPr>
        <p:spPr>
          <a:xfrm>
            <a:off x="503846" y="1187828"/>
            <a:ext cx="4967686" cy="3327400"/>
          </a:xfrm>
          <a:prstGeom prst="rect">
            <a:avLst/>
          </a:prstGeom>
        </p:spPr>
        <p:txBody>
          <a:bodyPr spcFirstLastPara="1" wrap="square" lIns="91425" tIns="91425" rIns="91425" bIns="91425" anchor="t" anchorCtr="0">
            <a:noAutofit/>
          </a:bodyPr>
          <a:lstStyle/>
          <a:p>
            <a:pPr marL="76200" indent="0" algn="just">
              <a:lnSpc>
                <a:spcPct val="107000"/>
              </a:lnSpc>
              <a:spcAft>
                <a:spcPts val="1000"/>
              </a:spcAft>
              <a:buNone/>
            </a:pPr>
            <a:r>
              <a:rPr lang="es-ES" sz="1400" dirty="0">
                <a:effectLst/>
                <a:latin typeface="Arial Rounded MT Bold" panose="020F0704030504030204" pitchFamily="34" charset="0"/>
                <a:ea typeface="Times New Roman" panose="02020603050405020304" pitchFamily="18" charset="0"/>
                <a:cs typeface="Calibri" panose="020F0502020204030204" pitchFamily="34" charset="0"/>
              </a:rPr>
              <a:t>Ten confianza en </a:t>
            </a:r>
            <a:r>
              <a:rPr lang="es-ES" sz="1400" dirty="0" err="1">
                <a:effectLst/>
                <a:latin typeface="Arial Rounded MT Bold" panose="020F0704030504030204" pitchFamily="34" charset="0"/>
                <a:ea typeface="Times New Roman" panose="02020603050405020304" pitchFamily="18" charset="0"/>
                <a:cs typeface="Calibri" panose="020F0502020204030204" pitchFamily="34" charset="0"/>
              </a:rPr>
              <a:t>tí</a:t>
            </a:r>
            <a:r>
              <a:rPr lang="es-ES" sz="1400" dirty="0">
                <a:effectLst/>
                <a:latin typeface="Arial Rounded MT Bold" panose="020F0704030504030204" pitchFamily="34" charset="0"/>
                <a:ea typeface="Times New Roman" panose="02020603050405020304" pitchFamily="18" charset="0"/>
                <a:cs typeface="Calibri" panose="020F0502020204030204" pitchFamily="34" charset="0"/>
              </a:rPr>
              <a:t> mismo, pero reconoce </a:t>
            </a:r>
            <a:r>
              <a:rPr lang="es-ES" sz="1400" dirty="0">
                <a:latin typeface="Arial Rounded MT Bold" panose="020F0704030504030204" pitchFamily="34" charset="0"/>
                <a:ea typeface="Times New Roman" panose="02020603050405020304" pitchFamily="18" charset="0"/>
                <a:cs typeface="Calibri" panose="020F0502020204030204" pitchFamily="34" charset="0"/>
              </a:rPr>
              <a:t>t</a:t>
            </a:r>
            <a:r>
              <a:rPr lang="es-ES" sz="1400" dirty="0">
                <a:effectLst/>
                <a:latin typeface="Arial Rounded MT Bold" panose="020F0704030504030204" pitchFamily="34" charset="0"/>
                <a:ea typeface="Times New Roman" panose="02020603050405020304" pitchFamily="18" charset="0"/>
                <a:cs typeface="Calibri" panose="020F0502020204030204" pitchFamily="34" charset="0"/>
              </a:rPr>
              <a:t>us límites y trabaja para superar tus fronteras y hacer realidad tu sueño. Recuerda que es perfectamente normal que te preguntes si tienes suficientes habilidades informáticas y conocimientos empresariales para que un negocio online sea un éxito.</a:t>
            </a:r>
          </a:p>
          <a:p>
            <a:pPr marL="76200" indent="0" algn="just">
              <a:lnSpc>
                <a:spcPct val="107000"/>
              </a:lnSpc>
              <a:spcAft>
                <a:spcPts val="1000"/>
              </a:spcAft>
              <a:buNone/>
            </a:pPr>
            <a:r>
              <a:rPr lang="es-ES" sz="1400" dirty="0">
                <a:effectLst/>
                <a:latin typeface="Arial Rounded MT Bold" panose="020F0704030504030204" pitchFamily="34" charset="0"/>
                <a:ea typeface="Times New Roman" panose="02020603050405020304" pitchFamily="18" charset="0"/>
                <a:cs typeface="Calibri" panose="020F0502020204030204" pitchFamily="34" charset="0"/>
              </a:rPr>
              <a:t>DEAL está diseñado para darte los conocimientos y habilidades empresariales básicas y, con ello, la confianza en ti mismo para ayudarte en tu camino a convertirte en un empresario digital de éxito. La puerta se está abriendo para ti: ¡ten el valor de atravesarla! </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t>1.1 </a:t>
            </a:r>
            <a:r>
              <a:rPr lang="en-GB" dirty="0" err="1"/>
              <a:t>Descripción</a:t>
            </a:r>
            <a:endParaRPr lang="en-GB" dirty="0"/>
          </a:p>
        </p:txBody>
      </p:sp>
    </p:spTree>
    <p:extLst>
      <p:ext uri="{BB962C8B-B14F-4D97-AF65-F5344CB8AC3E}">
        <p14:creationId xmlns:p14="http://schemas.microsoft.com/office/powerpoint/2010/main" val="3963983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8"/>
          <p:cNvSpPr txBox="1">
            <a:spLocks noGrp="1"/>
          </p:cNvSpPr>
          <p:nvPr>
            <p:ph type="body" idx="4294967295"/>
          </p:nvPr>
        </p:nvSpPr>
        <p:spPr>
          <a:xfrm>
            <a:off x="341057" y="1512691"/>
            <a:ext cx="8461886" cy="2118117"/>
          </a:xfrm>
          <a:prstGeom prst="rect">
            <a:avLst/>
          </a:prstGeom>
        </p:spPr>
        <p:txBody>
          <a:bodyPr spcFirstLastPara="1" wrap="square" lIns="91425" tIns="91425" rIns="91425" bIns="91425" anchor="t" anchorCtr="0">
            <a:noAutofit/>
          </a:bodyPr>
          <a:lstStyle/>
          <a:p>
            <a:pPr marL="0" lvl="0" indent="0">
              <a:lnSpc>
                <a:spcPct val="107000"/>
              </a:lnSpc>
              <a:spcAft>
                <a:spcPts val="800"/>
              </a:spcAft>
              <a:buNone/>
            </a:pPr>
            <a:r>
              <a:rPr lang="es-ES" sz="1400" b="1" dirty="0">
                <a:solidFill>
                  <a:srgbClr val="92D050"/>
                </a:solidFill>
                <a:effectLst/>
                <a:latin typeface="Arial Rounded MT Bold" panose="020F0704030504030204" pitchFamily="34" charset="0"/>
                <a:ea typeface="Calibri" panose="020F0502020204030204" pitchFamily="34" charset="0"/>
                <a:cs typeface="Calibri" panose="020F0502020204030204" pitchFamily="34" charset="0"/>
              </a:rPr>
              <a:t>1. </a:t>
            </a:r>
            <a:r>
              <a:rPr lang="es-ES" sz="1400" dirty="0">
                <a:effectLst/>
                <a:latin typeface="Arial Rounded MT Bold" panose="020F0704030504030204" pitchFamily="34" charset="0"/>
                <a:ea typeface="Calibri" panose="020F0502020204030204" pitchFamily="34" charset="0"/>
                <a:cs typeface="Calibri" panose="020F0502020204030204" pitchFamily="34" charset="0"/>
              </a:rPr>
              <a:t>Vivimos en un mundo online</a:t>
            </a:r>
            <a:r>
              <a:rPr lang="sk-SK" sz="1400" dirty="0">
                <a:effectLst/>
                <a:latin typeface="Arial Rounded MT Bold" panose="020F0704030504030204" pitchFamily="34" charset="0"/>
                <a:ea typeface="Calibri" panose="020F0502020204030204" pitchFamily="34" charset="0"/>
                <a:cs typeface="Calibri" panose="020F0502020204030204" pitchFamily="34" charset="0"/>
              </a:rPr>
              <a:t>.</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pPr>
            <a:r>
              <a:rPr lang="es-ES" sz="1400" b="1" dirty="0">
                <a:solidFill>
                  <a:srgbClr val="92D050"/>
                </a:solidFill>
                <a:effectLst/>
                <a:latin typeface="Arial Rounded MT Bold" panose="020F0704030504030204" pitchFamily="34" charset="0"/>
                <a:ea typeface="Calibri" panose="020F0502020204030204" pitchFamily="34" charset="0"/>
                <a:cs typeface="Calibri" panose="020F0502020204030204" pitchFamily="34" charset="0"/>
              </a:rPr>
              <a:t>2. </a:t>
            </a:r>
            <a:r>
              <a:rPr lang="es-ES" sz="1400" dirty="0">
                <a:effectLst/>
                <a:latin typeface="Arial Rounded MT Bold" panose="020F0704030504030204" pitchFamily="34" charset="0"/>
                <a:ea typeface="Calibri" panose="020F0502020204030204" pitchFamily="34" charset="0"/>
                <a:cs typeface="Calibri" panose="020F0502020204030204" pitchFamily="34" charset="0"/>
              </a:rPr>
              <a:t>No se trata de descargar una plantilla de sitio web y esperar lo mejor.</a:t>
            </a:r>
          </a:p>
          <a:p>
            <a:pPr marL="0" lvl="0" indent="0">
              <a:lnSpc>
                <a:spcPct val="107000"/>
              </a:lnSpc>
              <a:spcAft>
                <a:spcPts val="800"/>
              </a:spcAft>
              <a:buNone/>
            </a:pPr>
            <a:r>
              <a:rPr lang="es-ES" sz="1400" b="1" dirty="0">
                <a:solidFill>
                  <a:srgbClr val="92D050"/>
                </a:solidFill>
                <a:effectLst/>
                <a:latin typeface="Arial Rounded MT Bold" panose="020F0704030504030204" pitchFamily="34" charset="0"/>
                <a:ea typeface="Calibri" panose="020F0502020204030204" pitchFamily="34" charset="0"/>
                <a:cs typeface="Calibri" panose="020F0502020204030204" pitchFamily="34" charset="0"/>
              </a:rPr>
              <a:t>3. </a:t>
            </a:r>
            <a:r>
              <a:rPr lang="es-ES" sz="1400" dirty="0">
                <a:effectLst/>
                <a:latin typeface="Arial Rounded MT Bold" panose="020F0704030504030204" pitchFamily="34" charset="0"/>
                <a:ea typeface="Calibri" panose="020F0502020204030204" pitchFamily="34" charset="0"/>
                <a:cs typeface="Calibri" panose="020F0502020204030204" pitchFamily="34" charset="0"/>
              </a:rPr>
              <a:t>Se trata de pensar en cómo la digitalización aumentará la productividad, la rentabilidad y la base de clientes y hará crecer tu negocio.</a:t>
            </a:r>
            <a:r>
              <a:rPr lang="sk-SK" sz="1400" dirty="0">
                <a:effectLst/>
                <a:latin typeface="Arial Rounded MT Bold" panose="020F0704030504030204" pitchFamily="34" charset="0"/>
                <a:ea typeface="Calibri" panose="020F0502020204030204" pitchFamily="34" charset="0"/>
                <a:cs typeface="Calibri" panose="020F0502020204030204" pitchFamily="34" charset="0"/>
              </a:rPr>
              <a:t>.</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pPr>
            <a:r>
              <a:rPr lang="es-ES" sz="1400" b="1" dirty="0">
                <a:solidFill>
                  <a:srgbClr val="92D050"/>
                </a:solidFill>
                <a:effectLst/>
                <a:latin typeface="Arial Rounded MT Bold" panose="020F0704030504030204" pitchFamily="34" charset="0"/>
                <a:ea typeface="Calibri" panose="020F0502020204030204" pitchFamily="34" charset="0"/>
                <a:cs typeface="Calibri" panose="020F0502020204030204" pitchFamily="34" charset="0"/>
              </a:rPr>
              <a:t>4. </a:t>
            </a:r>
            <a:r>
              <a:rPr lang="es-ES" sz="1400" dirty="0">
                <a:effectLst/>
                <a:latin typeface="Arial Rounded MT Bold" panose="020F0704030504030204" pitchFamily="34" charset="0"/>
                <a:ea typeface="Calibri" panose="020F0502020204030204" pitchFamily="34" charset="0"/>
                <a:cs typeface="Calibri" panose="020F0502020204030204" pitchFamily="34" charset="0"/>
              </a:rPr>
              <a:t>Se trata de saber cómo montar tu negocio online, cómo investigar. online, cómo hacer marketing digital y cómo vender online.</a:t>
            </a:r>
            <a:r>
              <a:rPr lang="en" sz="1400" dirty="0">
                <a:latin typeface="Arial Rounded MT Bold" panose="020F0704030504030204" pitchFamily="34" charset="0"/>
              </a:rPr>
              <a:t>	</a:t>
            </a:r>
            <a:endParaRPr sz="1400" dirty="0">
              <a:latin typeface="Arial Rounded MT Bold" panose="020F0704030504030204" pitchFamily="34" charset="0"/>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t>1.2 </a:t>
            </a:r>
            <a:r>
              <a:rPr lang="it-IT" dirty="0" err="1">
                <a:latin typeface="Arial Rounded MT Bold" panose="020F0704030504030204" pitchFamily="34" charset="0"/>
                <a:cs typeface="Calibri" panose="020F0502020204030204" pitchFamily="34" charset="0"/>
              </a:rPr>
              <a:t>Conocimientos</a:t>
            </a:r>
            <a:r>
              <a:rPr lang="it-IT" dirty="0">
                <a:latin typeface="Arial Rounded MT Bold" panose="020F0704030504030204" pitchFamily="34" charset="0"/>
                <a:cs typeface="Calibri" panose="020F0502020204030204" pitchFamily="34" charset="0"/>
              </a:rPr>
              <a:t> </a:t>
            </a:r>
            <a:r>
              <a:rPr lang="it-IT" dirty="0" err="1">
                <a:latin typeface="Arial Rounded MT Bold" panose="020F0704030504030204" pitchFamily="34" charset="0"/>
                <a:cs typeface="Calibri" panose="020F0502020204030204" pitchFamily="34" charset="0"/>
              </a:rPr>
              <a:t>esenciales</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3" name="Imagen 2">
            <a:extLst>
              <a:ext uri="{FF2B5EF4-FFF2-40B4-BE49-F238E27FC236}">
                <a16:creationId xmlns:a16="http://schemas.microsoft.com/office/drawing/2014/main" id="{A2720F92-3311-4554-8757-C739D68BA71E}"/>
              </a:ext>
            </a:extLst>
          </p:cNvPr>
          <p:cNvPicPr>
            <a:picLocks noChangeAspect="1"/>
          </p:cNvPicPr>
          <p:nvPr/>
        </p:nvPicPr>
        <p:blipFill>
          <a:blip r:embed="rId3"/>
          <a:stretch>
            <a:fillRect/>
          </a:stretch>
        </p:blipFill>
        <p:spPr>
          <a:xfrm>
            <a:off x="70813" y="1290771"/>
            <a:ext cx="560176" cy="560176"/>
          </a:xfrm>
          <a:prstGeom prst="rect">
            <a:avLst/>
          </a:prstGeom>
        </p:spPr>
      </p:pic>
      <p:pic>
        <p:nvPicPr>
          <p:cNvPr id="5" name="Imagen 4">
            <a:extLst>
              <a:ext uri="{FF2B5EF4-FFF2-40B4-BE49-F238E27FC236}">
                <a16:creationId xmlns:a16="http://schemas.microsoft.com/office/drawing/2014/main" id="{AC37D15A-9F62-4086-9B55-8C31BD1A53F5}"/>
              </a:ext>
            </a:extLst>
          </p:cNvPr>
          <p:cNvPicPr>
            <a:picLocks noChangeAspect="1"/>
          </p:cNvPicPr>
          <p:nvPr/>
        </p:nvPicPr>
        <p:blipFill>
          <a:blip r:embed="rId4"/>
          <a:stretch>
            <a:fillRect/>
          </a:stretch>
        </p:blipFill>
        <p:spPr>
          <a:xfrm>
            <a:off x="8186607" y="1850947"/>
            <a:ext cx="616336" cy="616336"/>
          </a:xfrm>
          <a:prstGeom prst="rect">
            <a:avLst/>
          </a:prstGeom>
        </p:spPr>
      </p:pic>
    </p:spTree>
    <p:extLst>
      <p:ext uri="{BB962C8B-B14F-4D97-AF65-F5344CB8AC3E}">
        <p14:creationId xmlns:p14="http://schemas.microsoft.com/office/powerpoint/2010/main" val="3272060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8"/>
          <p:cNvSpPr txBox="1">
            <a:spLocks noGrp="1"/>
          </p:cNvSpPr>
          <p:nvPr>
            <p:ph type="body" idx="4294967295"/>
          </p:nvPr>
        </p:nvSpPr>
        <p:spPr>
          <a:xfrm>
            <a:off x="414485" y="1465142"/>
            <a:ext cx="5770725" cy="3430588"/>
          </a:xfrm>
          <a:prstGeom prst="rect">
            <a:avLst/>
          </a:prstGeom>
        </p:spPr>
        <p:txBody>
          <a:bodyPr spcFirstLastPara="1" wrap="square" lIns="91425" tIns="91425" rIns="91425" bIns="91425" anchor="t" anchorCtr="0">
            <a:noAutofit/>
          </a:bodyPr>
          <a:lstStyle/>
          <a:p>
            <a:pPr marL="0" indent="0" algn="just">
              <a:lnSpc>
                <a:spcPct val="107000"/>
              </a:lnSpc>
              <a:spcAft>
                <a:spcPts val="800"/>
              </a:spcAft>
              <a:buNone/>
            </a:pPr>
            <a:r>
              <a:rPr lang="es-ES" sz="1400" dirty="0">
                <a:solidFill>
                  <a:srgbClr val="92D050"/>
                </a:solidFill>
                <a:effectLst/>
                <a:latin typeface="Arial Rounded MT Bold" panose="020F0704030504030204" pitchFamily="34" charset="0"/>
                <a:ea typeface="Calibri" panose="020F0502020204030204" pitchFamily="34" charset="0"/>
                <a:cs typeface="Calibri" panose="020F0502020204030204" pitchFamily="34" charset="0"/>
              </a:rPr>
              <a:t>5. </a:t>
            </a:r>
            <a:r>
              <a:rPr lang="es-ES" sz="1400" dirty="0">
                <a:effectLst/>
                <a:latin typeface="Arial Rounded MT Bold" panose="020F0704030504030204" pitchFamily="34" charset="0"/>
                <a:ea typeface="Calibri" panose="020F0502020204030204" pitchFamily="34" charset="0"/>
                <a:cs typeface="Calibri" panose="020F0502020204030204" pitchFamily="34" charset="0"/>
              </a:rPr>
              <a:t>Se trata de pivotar para permitirte poner en marcha o aumentar tu capacidad digital, desarrollar una oferta online competitiva y construir un negocio resistente y sostenible en los mercados nacional, europeo y mundial.</a:t>
            </a:r>
          </a:p>
          <a:p>
            <a:pPr marL="0" indent="0" algn="just">
              <a:lnSpc>
                <a:spcPct val="107000"/>
              </a:lnSpc>
              <a:spcAft>
                <a:spcPts val="800"/>
              </a:spcAft>
              <a:buNone/>
            </a:pPr>
            <a:r>
              <a:rPr lang="es-ES" sz="1400" dirty="0">
                <a:solidFill>
                  <a:srgbClr val="92D050"/>
                </a:solidFill>
                <a:effectLst/>
                <a:latin typeface="Arial Rounded MT Bold" panose="020F0704030504030204" pitchFamily="34" charset="0"/>
                <a:ea typeface="Calibri" panose="020F0502020204030204" pitchFamily="34" charset="0"/>
                <a:cs typeface="Calibri" panose="020F0502020204030204" pitchFamily="34" charset="0"/>
              </a:rPr>
              <a:t>6. </a:t>
            </a:r>
            <a:r>
              <a:rPr lang="es-ES" sz="1400" dirty="0">
                <a:latin typeface="Arial Rounded MT Bold" panose="020F0704030504030204" pitchFamily="34" charset="0"/>
                <a:cs typeface="Calibri" panose="020F0502020204030204" pitchFamily="34" charset="0"/>
              </a:rPr>
              <a:t>Se trata de</a:t>
            </a:r>
            <a:r>
              <a:rPr lang="sk-SK" sz="1400" dirty="0">
                <a:latin typeface="Arial Rounded MT Bold" panose="020F0704030504030204" pitchFamily="34" charset="0"/>
                <a:cs typeface="Calibri" panose="020F0502020204030204" pitchFamily="34" charset="0"/>
              </a:rPr>
              <a:t> </a:t>
            </a:r>
            <a:r>
              <a:rPr lang="sk-SK" sz="1400" dirty="0">
                <a:effectLst/>
                <a:latin typeface="Arial Rounded MT Bold" panose="020F0704030504030204" pitchFamily="34" charset="0"/>
                <a:ea typeface="Calibri" panose="020F0502020204030204" pitchFamily="34" charset="0"/>
                <a:cs typeface="Calibri" panose="020F0502020204030204" pitchFamily="34" charset="0"/>
              </a:rPr>
              <a:t>KASH (</a:t>
            </a:r>
            <a:r>
              <a:rPr lang="sk-SK" sz="1400" b="1" dirty="0">
                <a:effectLst/>
                <a:latin typeface="Arial Rounded MT Bold" panose="020F0704030504030204" pitchFamily="34" charset="0"/>
                <a:ea typeface="Calibri" panose="020F0502020204030204" pitchFamily="34" charset="0"/>
                <a:cs typeface="Calibri" panose="020F0502020204030204" pitchFamily="34" charset="0"/>
              </a:rPr>
              <a:t>Knowledge/Attitude/Skills/Habit</a:t>
            </a:r>
            <a:r>
              <a:rPr lang="sk-SK" sz="1400" dirty="0">
                <a:effectLst/>
                <a:latin typeface="Arial Rounded MT Bold" panose="020F0704030504030204" pitchFamily="34" charset="0"/>
                <a:ea typeface="Calibri" panose="020F0502020204030204" pitchFamily="34" charset="0"/>
                <a:cs typeface="Calibri" panose="020F0502020204030204" pitchFamily="34" charset="0"/>
              </a:rPr>
              <a:t>)</a:t>
            </a:r>
            <a:r>
              <a:rPr lang="es-ES" sz="1400" dirty="0">
                <a:effectLst/>
                <a:latin typeface="Arial Rounded MT Bold" panose="020F0704030504030204" pitchFamily="34" charset="0"/>
                <a:ea typeface="Calibri" panose="020F0502020204030204" pitchFamily="34" charset="0"/>
                <a:cs typeface="Calibri" panose="020F0502020204030204" pitchFamily="34" charset="0"/>
              </a:rPr>
              <a:t> (Conocimiento/Actitud/Habilidad/Hábito)</a:t>
            </a:r>
            <a:r>
              <a:rPr lang="sk-SK" sz="1400" dirty="0">
                <a:effectLst/>
                <a:latin typeface="Arial Rounded MT Bold" panose="020F0704030504030204" pitchFamily="34" charset="0"/>
                <a:ea typeface="Calibri" panose="020F0502020204030204" pitchFamily="34" charset="0"/>
                <a:cs typeface="Calibri" panose="020F0502020204030204" pitchFamily="34" charset="0"/>
              </a:rPr>
              <a:t>.</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ES" sz="1400" dirty="0">
                <a:solidFill>
                  <a:srgbClr val="92D050"/>
                </a:solidFill>
                <a:effectLst/>
                <a:latin typeface="Arial Rounded MT Bold" panose="020F0704030504030204" pitchFamily="34" charset="0"/>
                <a:ea typeface="Calibri" panose="020F0502020204030204" pitchFamily="34" charset="0"/>
                <a:cs typeface="Calibri" panose="020F0502020204030204" pitchFamily="34" charset="0"/>
              </a:rPr>
              <a:t>7. </a:t>
            </a:r>
            <a:r>
              <a:rPr lang="es-ES" sz="1400" dirty="0">
                <a:effectLst/>
                <a:latin typeface="Arial Rounded MT Bold" panose="020F0704030504030204" pitchFamily="34" charset="0"/>
                <a:ea typeface="Calibri" panose="020F0502020204030204" pitchFamily="34" charset="0"/>
                <a:cs typeface="Calibri" panose="020F0502020204030204" pitchFamily="34" charset="0"/>
              </a:rPr>
              <a:t>La motivación es lo que te hace empezar: el hábito es lo que te hace continuar.</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ES" sz="1400" dirty="0">
                <a:solidFill>
                  <a:srgbClr val="92D050"/>
                </a:solidFill>
                <a:effectLst/>
                <a:latin typeface="Arial Rounded MT Bold" panose="020F0704030504030204" pitchFamily="34" charset="0"/>
                <a:ea typeface="Calibri" panose="020F0502020204030204" pitchFamily="34" charset="0"/>
                <a:cs typeface="Calibri" panose="020F0502020204030204" pitchFamily="34" charset="0"/>
              </a:rPr>
              <a:t>8. </a:t>
            </a:r>
            <a:r>
              <a:rPr lang="es-ES" sz="1400" dirty="0">
                <a:effectLst/>
                <a:latin typeface="Arial Rounded MT Bold" panose="020F0704030504030204" pitchFamily="34" charset="0"/>
                <a:ea typeface="Calibri" panose="020F0502020204030204" pitchFamily="34" charset="0"/>
                <a:cs typeface="Calibri" panose="020F0502020204030204" pitchFamily="34" charset="0"/>
              </a:rPr>
              <a:t>El conocimiento te capacita: se trata de tener confianza en ti mismo sabiendo qué hacer y cómo hacerlo</a:t>
            </a:r>
            <a:r>
              <a:rPr lang="sk-SK" sz="1400" dirty="0">
                <a:effectLst/>
                <a:latin typeface="Arial Rounded MT Bold" panose="020F0704030504030204" pitchFamily="34" charset="0"/>
                <a:ea typeface="Calibri" panose="020F0502020204030204" pitchFamily="34" charset="0"/>
                <a:cs typeface="Calibri" panose="020F0502020204030204" pitchFamily="34" charset="0"/>
              </a:rPr>
              <a:t>.</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lvl="0" indent="0" algn="just" rtl="0">
              <a:spcBef>
                <a:spcPts val="600"/>
              </a:spcBef>
              <a:spcAft>
                <a:spcPts val="0"/>
              </a:spcAft>
              <a:buNone/>
            </a:pPr>
            <a:r>
              <a:rPr lang="en" sz="1400" dirty="0">
                <a:latin typeface="Arial Rounded MT Bold" panose="020F0704030504030204" pitchFamily="34" charset="0"/>
              </a:rPr>
              <a:t>	</a:t>
            </a:r>
            <a:endParaRPr sz="1400" dirty="0">
              <a:latin typeface="Arial Rounded MT Bold" panose="020F0704030504030204" pitchFamily="34" charset="0"/>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t>1.2 </a:t>
            </a:r>
            <a:r>
              <a:rPr lang="it-IT" dirty="0" err="1">
                <a:latin typeface="Arial Rounded MT Bold" panose="020F0704030504030204" pitchFamily="34" charset="0"/>
                <a:cs typeface="Calibri" panose="020F0502020204030204" pitchFamily="34" charset="0"/>
              </a:rPr>
              <a:t>Conocimientos</a:t>
            </a:r>
            <a:r>
              <a:rPr lang="it-IT" dirty="0">
                <a:latin typeface="Arial Rounded MT Bold" panose="020F0704030504030204" pitchFamily="34" charset="0"/>
                <a:cs typeface="Calibri" panose="020F0502020204030204" pitchFamily="34" charset="0"/>
              </a:rPr>
              <a:t> </a:t>
            </a:r>
            <a:r>
              <a:rPr lang="it-IT" dirty="0" err="1">
                <a:latin typeface="Arial Rounded MT Bold" panose="020F0704030504030204" pitchFamily="34" charset="0"/>
                <a:cs typeface="Calibri" panose="020F0502020204030204" pitchFamily="34" charset="0"/>
              </a:rPr>
              <a:t>esenciales</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Imagen 4">
            <a:extLst>
              <a:ext uri="{FF2B5EF4-FFF2-40B4-BE49-F238E27FC236}">
                <a16:creationId xmlns:a16="http://schemas.microsoft.com/office/drawing/2014/main" id="{68E346B3-18C5-4722-BD1A-0BB5A2473E34}"/>
              </a:ext>
            </a:extLst>
          </p:cNvPr>
          <p:cNvPicPr>
            <a:picLocks noChangeAspect="1"/>
          </p:cNvPicPr>
          <p:nvPr/>
        </p:nvPicPr>
        <p:blipFill>
          <a:blip r:embed="rId3"/>
          <a:stretch>
            <a:fillRect/>
          </a:stretch>
        </p:blipFill>
        <p:spPr>
          <a:xfrm>
            <a:off x="70813" y="1290771"/>
            <a:ext cx="560176" cy="560176"/>
          </a:xfrm>
          <a:prstGeom prst="rect">
            <a:avLst/>
          </a:prstGeom>
        </p:spPr>
      </p:pic>
      <p:pic>
        <p:nvPicPr>
          <p:cNvPr id="3" name="Imagen 2">
            <a:extLst>
              <a:ext uri="{FF2B5EF4-FFF2-40B4-BE49-F238E27FC236}">
                <a16:creationId xmlns:a16="http://schemas.microsoft.com/office/drawing/2014/main" id="{D993F5C2-60CE-43BA-9C2F-F70B1E1A8882}"/>
              </a:ext>
            </a:extLst>
          </p:cNvPr>
          <p:cNvPicPr>
            <a:picLocks noChangeAspect="1"/>
          </p:cNvPicPr>
          <p:nvPr/>
        </p:nvPicPr>
        <p:blipFill>
          <a:blip r:embed="rId4"/>
          <a:stretch>
            <a:fillRect/>
          </a:stretch>
        </p:blipFill>
        <p:spPr>
          <a:xfrm>
            <a:off x="6364094" y="1694521"/>
            <a:ext cx="2571750" cy="2571750"/>
          </a:xfrm>
          <a:prstGeom prst="rect">
            <a:avLst/>
          </a:prstGeom>
        </p:spPr>
      </p:pic>
    </p:spTree>
    <p:extLst>
      <p:ext uri="{BB962C8B-B14F-4D97-AF65-F5344CB8AC3E}">
        <p14:creationId xmlns:p14="http://schemas.microsoft.com/office/powerpoint/2010/main" val="1245827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5" name="Google Shape;175;p19"/>
          <p:cNvSpPr txBox="1">
            <a:spLocks noGrp="1"/>
          </p:cNvSpPr>
          <p:nvPr>
            <p:ph type="body" idx="4294967295"/>
          </p:nvPr>
        </p:nvSpPr>
        <p:spPr>
          <a:xfrm>
            <a:off x="439035" y="872349"/>
            <a:ext cx="5477138" cy="3669913"/>
          </a:xfrm>
          <a:prstGeom prst="rect">
            <a:avLst/>
          </a:prstGeom>
        </p:spPr>
        <p:txBody>
          <a:bodyPr spcFirstLastPara="1" wrap="square" lIns="91425" tIns="91425" rIns="91425" bIns="91425" anchor="t" anchorCtr="0">
            <a:noAutofit/>
          </a:bodyPr>
          <a:lstStyle/>
          <a:p>
            <a:pPr marL="342900" lvl="0" indent="-342900" algn="just">
              <a:lnSpc>
                <a:spcPct val="107000"/>
              </a:lnSpc>
              <a:spcAft>
                <a:spcPts val="800"/>
              </a:spcAft>
              <a:buFont typeface="Symbol" panose="05050102010706020507" pitchFamily="18" charset="2"/>
              <a:buChar char="·"/>
            </a:pPr>
            <a:r>
              <a:rPr lang="es-ES" sz="1400" dirty="0">
                <a:effectLst/>
                <a:latin typeface="Arial Rounded MT Bold" panose="020F0704030504030204" pitchFamily="34" charset="0"/>
                <a:ea typeface="Calibri" panose="020F0502020204030204" pitchFamily="34" charset="0"/>
                <a:cs typeface="Calibri" panose="020F0502020204030204" pitchFamily="34" charset="0"/>
              </a:rPr>
              <a:t>Necesitarás una estrategia digital y una hoja de ruta. Pregúntate qué quieres conseguir, pienses cómo hacerlo y pongas en marcha tu plan.</a:t>
            </a:r>
          </a:p>
          <a:p>
            <a:pPr marL="342900" lvl="0" indent="-342900" algn="just">
              <a:lnSpc>
                <a:spcPct val="107000"/>
              </a:lnSpc>
              <a:spcAft>
                <a:spcPts val="800"/>
              </a:spcAft>
              <a:buFont typeface="Symbol" panose="05050102010706020507" pitchFamily="18" charset="2"/>
              <a:buChar char="·"/>
            </a:pPr>
            <a:r>
              <a:rPr lang="es-ES" sz="1400" dirty="0">
                <a:effectLst/>
                <a:latin typeface="Arial Rounded MT Bold" panose="020F0704030504030204" pitchFamily="34" charset="0"/>
                <a:ea typeface="Calibri" panose="020F0502020204030204" pitchFamily="34" charset="0"/>
                <a:cs typeface="Calibri" panose="020F0502020204030204" pitchFamily="34" charset="0"/>
              </a:rPr>
              <a:t>Comprométete a asumir riesgos, pero riesgos calculados y respaldados por datos de investigación</a:t>
            </a:r>
          </a:p>
          <a:p>
            <a:pPr marL="342900" lvl="0" indent="-342900" algn="just">
              <a:lnSpc>
                <a:spcPct val="107000"/>
              </a:lnSpc>
              <a:spcAft>
                <a:spcPts val="800"/>
              </a:spcAft>
              <a:buFont typeface="Symbol" panose="05050102010706020507" pitchFamily="18" charset="2"/>
              <a:buChar char="·"/>
            </a:pPr>
            <a:r>
              <a:rPr lang="es-ES" sz="1400" dirty="0">
                <a:effectLst/>
                <a:latin typeface="Arial Rounded MT Bold" panose="020F0704030504030204" pitchFamily="34" charset="0"/>
                <a:ea typeface="Calibri" panose="020F0502020204030204" pitchFamily="34" charset="0"/>
                <a:cs typeface="Calibri" panose="020F0502020204030204" pitchFamily="34" charset="0"/>
              </a:rPr>
              <a:t>Navega entre la aversión al riesgo y el exceso de confianza</a:t>
            </a:r>
          </a:p>
          <a:p>
            <a:pPr marL="342900" lvl="0" indent="-342900" algn="just">
              <a:lnSpc>
                <a:spcPct val="107000"/>
              </a:lnSpc>
              <a:spcAft>
                <a:spcPts val="800"/>
              </a:spcAft>
              <a:buFont typeface="Symbol" panose="05050102010706020507" pitchFamily="18" charset="2"/>
              <a:buChar char="·"/>
            </a:pPr>
            <a:r>
              <a:rPr lang="es-ES" sz="1400" dirty="0">
                <a:effectLst/>
                <a:latin typeface="Arial Rounded MT Bold" panose="020F0704030504030204" pitchFamily="34" charset="0"/>
                <a:ea typeface="Calibri" panose="020F0502020204030204" pitchFamily="34" charset="0"/>
                <a:cs typeface="Calibri" panose="020F0502020204030204" pitchFamily="34" charset="0"/>
              </a:rPr>
              <a:t>Aprende a utilizar las nuevas herramientas digitales </a:t>
            </a:r>
          </a:p>
          <a:p>
            <a:pPr marL="342900" lvl="0" indent="-342900" algn="just">
              <a:lnSpc>
                <a:spcPct val="107000"/>
              </a:lnSpc>
              <a:spcAft>
                <a:spcPts val="800"/>
              </a:spcAft>
              <a:buFont typeface="Symbol" panose="05050102010706020507" pitchFamily="18" charset="2"/>
              <a:buChar char="·"/>
            </a:pPr>
            <a:r>
              <a:rPr lang="es-ES" sz="1400" dirty="0">
                <a:effectLst/>
                <a:latin typeface="Arial Rounded MT Bold" panose="020F0704030504030204" pitchFamily="34" charset="0"/>
                <a:ea typeface="Calibri" panose="020F0502020204030204" pitchFamily="34" charset="0"/>
                <a:cs typeface="Calibri" panose="020F0502020204030204" pitchFamily="34" charset="0"/>
              </a:rPr>
              <a:t>Confía a veces en tu intuición.</a:t>
            </a:r>
          </a:p>
          <a:p>
            <a:pPr marL="342900" lvl="0" indent="-342900" algn="just">
              <a:lnSpc>
                <a:spcPct val="107000"/>
              </a:lnSpc>
              <a:spcAft>
                <a:spcPts val="800"/>
              </a:spcAft>
              <a:buFont typeface="Symbol" panose="05050102010706020507" pitchFamily="18" charset="2"/>
              <a:buChar char="·"/>
            </a:pPr>
            <a:r>
              <a:rPr lang="es-ES" sz="1400" dirty="0">
                <a:effectLst/>
                <a:latin typeface="Arial Rounded MT Bold" panose="020F0704030504030204" pitchFamily="34" charset="0"/>
                <a:ea typeface="Calibri" panose="020F0502020204030204" pitchFamily="34" charset="0"/>
                <a:cs typeface="Calibri" panose="020F0502020204030204" pitchFamily="34" charset="0"/>
              </a:rPr>
              <a:t>Habla con emprendedores digitales de éxito asegurándote de que te dan un toque de realidad.</a:t>
            </a:r>
            <a:endParaRPr sz="1400" dirty="0"/>
          </a:p>
        </p:txBody>
      </p:sp>
      <p:sp>
        <p:nvSpPr>
          <p:cNvPr id="7"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t>1.3 </a:t>
            </a:r>
            <a:r>
              <a:rPr lang="it-IT" dirty="0">
                <a:latin typeface="Arial Rounded MT Bold" panose="020F0704030504030204" pitchFamily="34" charset="0"/>
                <a:cs typeface="Calibri" panose="020F0502020204030204" pitchFamily="34" charset="0"/>
              </a:rPr>
              <a:t>Consejos </a:t>
            </a:r>
            <a:r>
              <a:rPr lang="it-IT" dirty="0" err="1">
                <a:latin typeface="Arial Rounded MT Bold" panose="020F0704030504030204" pitchFamily="34" charset="0"/>
                <a:cs typeface="Calibri" panose="020F0502020204030204" pitchFamily="34" charset="0"/>
              </a:rPr>
              <a:t>prácticos</a:t>
            </a:r>
            <a:endParaRPr lang="en-GB" dirty="0"/>
          </a:p>
        </p:txBody>
      </p:sp>
      <p:pic>
        <p:nvPicPr>
          <p:cNvPr id="5" name="Imagen 4">
            <a:extLst>
              <a:ext uri="{FF2B5EF4-FFF2-40B4-BE49-F238E27FC236}">
                <a16:creationId xmlns:a16="http://schemas.microsoft.com/office/drawing/2014/main" id="{59DB16FE-2D7E-4F46-80A5-D08E84F00F6A}"/>
              </a:ext>
            </a:extLst>
          </p:cNvPr>
          <p:cNvPicPr>
            <a:picLocks noChangeAspect="1"/>
          </p:cNvPicPr>
          <p:nvPr/>
        </p:nvPicPr>
        <p:blipFill>
          <a:blip r:embed="rId3"/>
          <a:stretch>
            <a:fillRect/>
          </a:stretch>
        </p:blipFill>
        <p:spPr>
          <a:xfrm>
            <a:off x="61957" y="1515907"/>
            <a:ext cx="540392" cy="540392"/>
          </a:xfrm>
          <a:prstGeom prst="rect">
            <a:avLst/>
          </a:prstGeom>
        </p:spPr>
      </p:pic>
      <p:pic>
        <p:nvPicPr>
          <p:cNvPr id="8" name="Imagen 7">
            <a:extLst>
              <a:ext uri="{FF2B5EF4-FFF2-40B4-BE49-F238E27FC236}">
                <a16:creationId xmlns:a16="http://schemas.microsoft.com/office/drawing/2014/main" id="{6D4FCD94-8BC8-4450-A178-B43396C9104E}"/>
              </a:ext>
            </a:extLst>
          </p:cNvPr>
          <p:cNvPicPr>
            <a:picLocks noChangeAspect="1"/>
          </p:cNvPicPr>
          <p:nvPr/>
        </p:nvPicPr>
        <p:blipFill>
          <a:blip r:embed="rId4"/>
          <a:stretch>
            <a:fillRect/>
          </a:stretch>
        </p:blipFill>
        <p:spPr>
          <a:xfrm>
            <a:off x="5966397" y="1409529"/>
            <a:ext cx="2952750" cy="29527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ctrTitle" idx="4294967295"/>
          </p:nvPr>
        </p:nvSpPr>
        <p:spPr>
          <a:xfrm>
            <a:off x="3064700" y="1512936"/>
            <a:ext cx="55338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a:solidFill>
                  <a:srgbClr val="ABE33F"/>
                </a:solidFill>
              </a:rPr>
              <a:t>Gracias!</a:t>
            </a:r>
            <a:endParaRPr sz="6000" dirty="0">
              <a:solidFill>
                <a:srgbClr val="ABE33F"/>
              </a:solidFill>
            </a:endParaRPr>
          </a:p>
        </p:txBody>
      </p:sp>
      <p:sp>
        <p:nvSpPr>
          <p:cNvPr id="305" name="Google Shape;305;p34"/>
          <p:cNvSpPr txBox="1">
            <a:spLocks noGrp="1"/>
          </p:cNvSpPr>
          <p:nvPr>
            <p:ph type="subTitle" idx="4294967295"/>
          </p:nvPr>
        </p:nvSpPr>
        <p:spPr>
          <a:xfrm>
            <a:off x="3064700" y="2636358"/>
            <a:ext cx="5533800" cy="1206544"/>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dirty="0"/>
              <a:t>¿Alguna pregunta?</a:t>
            </a:r>
            <a:endParaRPr sz="3600" b="1" dirty="0"/>
          </a:p>
        </p:txBody>
      </p:sp>
      <p:grpSp>
        <p:nvGrpSpPr>
          <p:cNvPr id="306" name="Google Shape;306;p34"/>
          <p:cNvGrpSpPr/>
          <p:nvPr/>
        </p:nvGrpSpPr>
        <p:grpSpPr>
          <a:xfrm>
            <a:off x="685795" y="1814227"/>
            <a:ext cx="1681779" cy="1179949"/>
            <a:chOff x="559275" y="1683950"/>
            <a:chExt cx="466500" cy="327300"/>
          </a:xfrm>
        </p:grpSpPr>
        <p:sp>
          <p:nvSpPr>
            <p:cNvPr id="307" name="Google Shape;307;p34"/>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4"/>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34"/>
          <p:cNvSpPr/>
          <p:nvPr/>
        </p:nvSpPr>
        <p:spPr>
          <a:xfrm>
            <a:off x="1681875" y="2683100"/>
            <a:ext cx="1274938" cy="115980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Escalus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493</Words>
  <Application>Microsoft Office PowerPoint</Application>
  <PresentationFormat>Presentación en pantalla (16:9)</PresentationFormat>
  <Paragraphs>28</Paragraphs>
  <Slides>7</Slides>
  <Notes>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vt:i4>
      </vt:variant>
    </vt:vector>
  </HeadingPairs>
  <TitlesOfParts>
    <vt:vector size="14" baseType="lpstr">
      <vt:lpstr>Arial Rounded MT Bold</vt:lpstr>
      <vt:lpstr>Calibri</vt:lpstr>
      <vt:lpstr>Raleway</vt:lpstr>
      <vt:lpstr>Arial</vt:lpstr>
      <vt:lpstr>Karla</vt:lpstr>
      <vt:lpstr>Symbol</vt:lpstr>
      <vt:lpstr>Escalus template</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proje</dc:creator>
  <cp:lastModifiedBy>María del  Mar Castillo</cp:lastModifiedBy>
  <cp:revision>35</cp:revision>
  <dcterms:modified xsi:type="dcterms:W3CDTF">2022-01-20T14:16:43Z</dcterms:modified>
</cp:coreProperties>
</file>