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6"/>
  </p:notesMasterIdLst>
  <p:handoutMasterIdLst>
    <p:handoutMasterId r:id="rId17"/>
  </p:handoutMasterIdLst>
  <p:sldIdLst>
    <p:sldId id="288" r:id="rId2"/>
    <p:sldId id="261" r:id="rId3"/>
    <p:sldId id="323" r:id="rId4"/>
    <p:sldId id="314" r:id="rId5"/>
    <p:sldId id="297" r:id="rId6"/>
    <p:sldId id="326" r:id="rId7"/>
    <p:sldId id="327" r:id="rId8"/>
    <p:sldId id="324" r:id="rId9"/>
    <p:sldId id="307" r:id="rId10"/>
    <p:sldId id="320" r:id="rId11"/>
    <p:sldId id="315" r:id="rId12"/>
    <p:sldId id="321" r:id="rId13"/>
    <p:sldId id="322" r:id="rId14"/>
    <p:sldId id="279" r:id="rId15"/>
  </p:sldIdLst>
  <p:sldSz cx="9144000" cy="5143500" type="screen16x9"/>
  <p:notesSz cx="6794500" cy="9931400"/>
  <p:embeddedFontLst>
    <p:embeddedFont>
      <p:font typeface="Arial Rounded MT Bold" panose="020F0704030504030204" pitchFamily="34" charset="0"/>
      <p:regular r:id="rId18"/>
    </p:embeddedFont>
    <p:embeddedFont>
      <p:font typeface="Karla" pitchFamily="2" charset="0"/>
      <p:regular r:id="rId19"/>
      <p:bold r:id="rId20"/>
      <p:italic r:id="rId21"/>
      <p:boldItalic r:id="rId22"/>
    </p:embeddedFont>
    <p:embeddedFont>
      <p:font typeface="Raleway"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BBAD"/>
    <a:srgbClr val="8BD64E"/>
    <a:srgbClr val="004C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B18B33F-8431-45A4-8E11-FB08BE098512}">
  <a:tblStyle styleId="{5B18B33F-8431-45A4-8E11-FB08BE09851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p:cViewPr varScale="1">
        <p:scale>
          <a:sx n="103" d="100"/>
          <a:sy n="103" d="100"/>
        </p:scale>
        <p:origin x="874" y="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dirty="0"/>
          </a:p>
        </p:txBody>
      </p:sp>
      <p:sp>
        <p:nvSpPr>
          <p:cNvPr id="3" name="Marcador de fecha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4BAD4314-80B4-4400-ADD0-CDEADA68BC05}" type="datetimeFigureOut">
              <a:rPr lang="en-GB" smtClean="0"/>
              <a:t>15/02/2022</a:t>
            </a:fld>
            <a:endParaRPr lang="en-GB" dirty="0"/>
          </a:p>
        </p:txBody>
      </p:sp>
      <p:sp>
        <p:nvSpPr>
          <p:cNvPr id="4" name="Marcador de pie de página 3"/>
          <p:cNvSpPr>
            <a:spLocks noGrp="1"/>
          </p:cNvSpPr>
          <p:nvPr>
            <p:ph type="ftr" sz="quarter" idx="2"/>
          </p:nvPr>
        </p:nvSpPr>
        <p:spPr>
          <a:xfrm>
            <a:off x="-1" y="9433107"/>
            <a:ext cx="6792928" cy="498294"/>
          </a:xfrm>
          <a:prstGeom prst="rect">
            <a:avLst/>
          </a:prstGeom>
        </p:spPr>
        <p:txBody>
          <a:bodyPr vert="horz" lIns="91440" tIns="45720" rIns="91440" bIns="45720" rtlCol="0" anchor="b"/>
          <a:lstStyle>
            <a:lvl1pPr algn="l">
              <a:defRPr sz="1200"/>
            </a:lvl1pPr>
          </a:lstStyle>
          <a:p>
            <a:endParaRPr lang="en-GB" dirty="0"/>
          </a:p>
        </p:txBody>
      </p:sp>
    </p:spTree>
    <p:extLst>
      <p:ext uri="{BB962C8B-B14F-4D97-AF65-F5344CB8AC3E}">
        <p14:creationId xmlns:p14="http://schemas.microsoft.com/office/powerpoint/2010/main" val="2277148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8900" y="744538"/>
            <a:ext cx="6618288" cy="37242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450" y="4717415"/>
            <a:ext cx="5435600" cy="446913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notes"/>
          <p:cNvSpPr>
            <a:spLocks noGrp="1" noRot="1" noChangeAspect="1"/>
          </p:cNvSpPr>
          <p:nvPr>
            <p:ph type="sldImg" idx="2"/>
          </p:nvPr>
        </p:nvSpPr>
        <p:spPr>
          <a:xfrm>
            <a:off x="87313" y="744538"/>
            <a:ext cx="6619875"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p:notes"/>
          <p:cNvSpPr txBox="1">
            <a:spLocks noGrp="1"/>
          </p:cNvSpPr>
          <p:nvPr>
            <p:ph type="body" idx="1"/>
          </p:nvPr>
        </p:nvSpPr>
        <p:spPr>
          <a:xfrm>
            <a:off x="679450" y="4717415"/>
            <a:ext cx="5435600" cy="44691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35ed75ccf_022:notes"/>
          <p:cNvSpPr>
            <a:spLocks noGrp="1" noRot="1" noChangeAspect="1"/>
          </p:cNvSpPr>
          <p:nvPr>
            <p:ph type="sldImg" idx="2"/>
          </p:nvPr>
        </p:nvSpPr>
        <p:spPr>
          <a:xfrm>
            <a:off x="87313" y="744538"/>
            <a:ext cx="6619875" cy="37242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35ed75ccf_022:notes"/>
          <p:cNvSpPr txBox="1">
            <a:spLocks noGrp="1"/>
          </p:cNvSpPr>
          <p:nvPr>
            <p:ph type="body" idx="1"/>
          </p:nvPr>
        </p:nvSpPr>
        <p:spPr>
          <a:xfrm>
            <a:off x="679450" y="4717415"/>
            <a:ext cx="5435600" cy="44691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grpSp>
        <p:nvGrpSpPr>
          <p:cNvPr id="66" name="Google Shape;66;p8"/>
          <p:cNvGrpSpPr/>
          <p:nvPr/>
        </p:nvGrpSpPr>
        <p:grpSpPr>
          <a:xfrm>
            <a:off x="-6025" y="0"/>
            <a:ext cx="9168125" cy="5163100"/>
            <a:chOff x="-6025" y="0"/>
            <a:chExt cx="9168125" cy="5163100"/>
          </a:xfrm>
        </p:grpSpPr>
        <p:sp>
          <p:nvSpPr>
            <p:cNvPr id="67" name="Google Shape;67;p8"/>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68" name="Google Shape;68;p8"/>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69" name="Google Shape;69;p8"/>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70" name="Google Shape;70;p8"/>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71" name="Google Shape;71;p8"/>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72" name="Google Shape;72;p8"/>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73" name="Google Shape;73;p8"/>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reserve="1">
  <p:cSld name="1_Blank">
    <p:bg>
      <p:bgPr>
        <a:gradFill>
          <a:gsLst>
            <a:gs pos="64000">
              <a:srgbClr val="FFD966">
                <a:lumMod val="98000"/>
                <a:alpha val="30000"/>
              </a:srgbClr>
            </a:gs>
            <a:gs pos="100000">
              <a:srgbClr val="FF9900"/>
            </a:gs>
          </a:gsLst>
          <a:path path="circle">
            <a:fillToRect l="50000" t="50000" r="50000" b="50000"/>
          </a:path>
        </a:gradFill>
        <a:effectLst/>
      </p:bgPr>
    </p:bg>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Tree>
    <p:extLst>
      <p:ext uri="{BB962C8B-B14F-4D97-AF65-F5344CB8AC3E}">
        <p14:creationId xmlns:p14="http://schemas.microsoft.com/office/powerpoint/2010/main" val="138826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reserve="1">
  <p:cSld name="1_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
        <p:nvSpPr>
          <p:cNvPr id="9" name="Google Shape;146;p17"/>
          <p:cNvSpPr/>
          <p:nvPr userDrawn="1"/>
        </p:nvSpPr>
        <p:spPr>
          <a:xfrm>
            <a:off x="5130800" y="-17350"/>
            <a:ext cx="4033775" cy="3653179"/>
          </a:xfrm>
          <a:custGeom>
            <a:avLst/>
            <a:gdLst/>
            <a:ahLst/>
            <a:cxnLst/>
            <a:rect l="l" t="t" r="r" b="b"/>
            <a:pathLst>
              <a:path w="171613" h="151586" extrusionOk="0">
                <a:moveTo>
                  <a:pt x="0" y="694"/>
                </a:moveTo>
                <a:lnTo>
                  <a:pt x="171613" y="0"/>
                </a:lnTo>
                <a:lnTo>
                  <a:pt x="170790" y="151586"/>
                </a:lnTo>
                <a:lnTo>
                  <a:pt x="46492" y="123154"/>
                </a:lnTo>
                <a:close/>
              </a:path>
            </a:pathLst>
          </a:custGeom>
          <a:solidFill>
            <a:srgbClr val="FFC000">
              <a:alpha val="81000"/>
            </a:srgbClr>
          </a:solidFill>
          <a:ln>
            <a:noFill/>
          </a:ln>
        </p:spPr>
      </p:sp>
    </p:spTree>
    <p:extLst>
      <p:ext uri="{BB962C8B-B14F-4D97-AF65-F5344CB8AC3E}">
        <p14:creationId xmlns:p14="http://schemas.microsoft.com/office/powerpoint/2010/main" val="335931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Tree>
    <p:extLst>
      <p:ext uri="{BB962C8B-B14F-4D97-AF65-F5344CB8AC3E}">
        <p14:creationId xmlns:p14="http://schemas.microsoft.com/office/powerpoint/2010/main" val="141238412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886650" y="1598408"/>
            <a:ext cx="7370700" cy="3034912"/>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BE33F"/>
              </a:buClr>
              <a:buSzPts val="2400"/>
              <a:buFont typeface="Karla"/>
              <a:buChar char="◆"/>
              <a:defRPr sz="2400">
                <a:solidFill>
                  <a:srgbClr val="004C52"/>
                </a:solidFill>
                <a:latin typeface="Karla"/>
                <a:ea typeface="Karla"/>
                <a:cs typeface="Karla"/>
                <a:sym typeface="Karla"/>
              </a:defRPr>
            </a:lvl1pPr>
            <a:lvl2pPr marL="914400" lvl="1"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2pPr>
            <a:lvl3pPr marL="1371600" lvl="2"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3pPr>
            <a:lvl4pPr marL="1828800" lvl="3"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4pPr>
            <a:lvl5pPr marL="2286000" lvl="4"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5pPr>
            <a:lvl6pPr marL="2743200" lvl="5"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6pPr>
            <a:lvl7pPr marL="3200400" lvl="6"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7pPr>
            <a:lvl8pPr marL="3657600" lvl="7"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8pPr>
            <a:lvl9pPr marL="4114800" lvl="8"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9pPr>
          </a:lstStyle>
          <a:p>
            <a:endParaRPr/>
          </a:p>
        </p:txBody>
      </p:sp>
      <p:sp>
        <p:nvSpPr>
          <p:cNvPr id="7" name="Google Shape;7;p1"/>
          <p:cNvSpPr txBox="1">
            <a:spLocks noGrp="1"/>
          </p:cNvSpPr>
          <p:nvPr>
            <p:ph type="title"/>
          </p:nvPr>
        </p:nvSpPr>
        <p:spPr>
          <a:xfrm>
            <a:off x="886650" y="398400"/>
            <a:ext cx="73707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1pPr>
            <a:lvl2pPr lvl="1">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2pPr>
            <a:lvl3pPr lvl="2">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3pPr>
            <a:lvl4pPr lvl="3">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4pPr>
            <a:lvl5pPr lvl="4">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5pPr>
            <a:lvl6pPr lvl="5">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6pPr>
            <a:lvl7pPr lvl="6">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7pPr>
            <a:lvl8pPr lvl="7">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8pPr>
            <a:lvl9pPr lvl="8">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9pPr>
          </a:lstStyle>
          <a:p>
            <a:endParaRPr/>
          </a:p>
        </p:txBody>
      </p:sp>
      <p:pic>
        <p:nvPicPr>
          <p:cNvPr id="9" name="Imagen 8">
            <a:extLst>
              <a:ext uri="{FF2B5EF4-FFF2-40B4-BE49-F238E27FC236}">
                <a16:creationId xmlns:a16="http://schemas.microsoft.com/office/drawing/2014/main" id="{5D7DF115-3B87-4474-A963-4BFD1924274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3474" y="4633320"/>
            <a:ext cx="1626351" cy="350724"/>
          </a:xfrm>
          <a:prstGeom prst="rect">
            <a:avLst/>
          </a:prstGeom>
        </p:spPr>
      </p:pic>
      <p:sp>
        <p:nvSpPr>
          <p:cNvPr id="10" name="CuadroTexto 9">
            <a:extLst>
              <a:ext uri="{FF2B5EF4-FFF2-40B4-BE49-F238E27FC236}">
                <a16:creationId xmlns:a16="http://schemas.microsoft.com/office/drawing/2014/main" id="{7730F6A1-E44E-494B-B822-335C3007ACD1}"/>
              </a:ext>
            </a:extLst>
          </p:cNvPr>
          <p:cNvSpPr txBox="1"/>
          <p:nvPr userDrawn="1"/>
        </p:nvSpPr>
        <p:spPr>
          <a:xfrm>
            <a:off x="1626351" y="4633320"/>
            <a:ext cx="5298790" cy="461665"/>
          </a:xfrm>
          <a:prstGeom prst="rect">
            <a:avLst/>
          </a:prstGeom>
          <a:noFill/>
        </p:spPr>
        <p:txBody>
          <a:bodyPr wrap="square">
            <a:spAutoFit/>
          </a:bodyPr>
          <a:lstStyle/>
          <a:p>
            <a:r>
              <a:rPr lang="en-US" sz="8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p>
        </p:txBody>
      </p:sp>
    </p:spTree>
  </p:cSld>
  <p:clrMap bg1="lt1" tx1="dk1" bg2="dk2" tx2="lt2" accent1="accent1" accent2="accent2" accent3="accent3" accent4="accent4" accent5="accent5" accent6="accent6" hlink="hlink" folHlink="folHlink"/>
  <p:sldLayoutIdLst>
    <p:sldLayoutId id="2147483654" r:id="rId1"/>
    <p:sldLayoutId id="2147483656" r:id="rId2"/>
    <p:sldLayoutId id="2147483658" r:id="rId3"/>
    <p:sldLayoutId id="2147483661" r:id="rId4"/>
    <p:sldLayoutId id="2147483660" r:id="rId5"/>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HH0xdWpckZY"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44;p17"/>
          <p:cNvSpPr txBox="1">
            <a:spLocks/>
          </p:cNvSpPr>
          <p:nvPr/>
        </p:nvSpPr>
        <p:spPr>
          <a:xfrm>
            <a:off x="27122" y="2977286"/>
            <a:ext cx="8472715" cy="160554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pPr algn="ctr"/>
            <a:r>
              <a:rPr lang="es-ES" sz="3200" dirty="0">
                <a:solidFill>
                  <a:schemeClr val="tx1"/>
                </a:solidFill>
                <a:latin typeface="Raleway" panose="020B0003030101060003" pitchFamily="34" charset="0"/>
              </a:rPr>
              <a:t>Identificar y afrontar las amenazas virtuales</a:t>
            </a:r>
            <a:endParaRPr lang="es-ES" dirty="0">
              <a:solidFill>
                <a:schemeClr val="tx1"/>
              </a:solidFill>
              <a:latin typeface="Raleway" panose="020B0003030101060003" pitchFamily="34" charset="0"/>
            </a:endParaRPr>
          </a:p>
          <a:p>
            <a:pPr algn="ctr"/>
            <a:r>
              <a:rPr lang="es-ES" dirty="0">
                <a:solidFill>
                  <a:schemeClr val="tx1"/>
                </a:solidFill>
                <a:latin typeface="Raleway" panose="020B0003030101060003" pitchFamily="34" charset="0"/>
              </a:rPr>
              <a:t>Por Irish Rural Link</a:t>
            </a:r>
            <a:endParaRPr lang="en-GB" dirty="0">
              <a:solidFill>
                <a:schemeClr val="tx1"/>
              </a:solidFill>
              <a:latin typeface="Raleway" panose="020B0003030101060003" pitchFamily="34"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33" y="376565"/>
            <a:ext cx="2685293" cy="1336551"/>
          </a:xfrm>
          <a:prstGeom prst="rect">
            <a:avLst/>
          </a:prstGeom>
        </p:spPr>
      </p:pic>
      <p:pic>
        <p:nvPicPr>
          <p:cNvPr id="2050" name="Picture 2" descr="Internet safety for adults and older adults, CANCELLED - Cedarbrae Bl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3396" y="694653"/>
            <a:ext cx="4213555" cy="2282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050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978" y="398400"/>
            <a:ext cx="7979372" cy="1284096"/>
          </a:xfrm>
        </p:spPr>
        <p:txBody>
          <a:bodyPr/>
          <a:lstStyle/>
          <a:p>
            <a:pPr>
              <a:defRPr/>
            </a:pPr>
            <a:r>
              <a:rPr lang="en-GB" altLang="es-ES" sz="3600" dirty="0" err="1">
                <a:solidFill>
                  <a:schemeClr val="tx1"/>
                </a:solidFill>
                <a:latin typeface="Arial Rounded MT Bold" panose="020F0704030504030204" pitchFamily="34" charset="0"/>
              </a:rPr>
              <a:t>Recomendaciones</a:t>
            </a:r>
            <a:r>
              <a:rPr lang="en-GB" altLang="es-ES" sz="3600" dirty="0">
                <a:solidFill>
                  <a:schemeClr val="tx1"/>
                </a:solidFill>
                <a:latin typeface="Arial Rounded MT Bold" panose="020F0704030504030204" pitchFamily="34" charset="0"/>
              </a:rPr>
              <a:t> de Antivirus</a:t>
            </a:r>
            <a:endParaRPr lang="en-IE" sz="3600" dirty="0"/>
          </a:p>
        </p:txBody>
      </p:sp>
      <p:sp>
        <p:nvSpPr>
          <p:cNvPr id="5" name="Rectangle 4"/>
          <p:cNvSpPr/>
          <p:nvPr/>
        </p:nvSpPr>
        <p:spPr>
          <a:xfrm>
            <a:off x="277978" y="1609344"/>
            <a:ext cx="6580021" cy="2246769"/>
          </a:xfrm>
          <a:prstGeom prst="rect">
            <a:avLst/>
          </a:prstGeom>
        </p:spPr>
        <p:txBody>
          <a:bodyPr wrap="square">
            <a:spAutoFit/>
          </a:bodyPr>
          <a:lstStyle/>
          <a:p>
            <a:r>
              <a:rPr lang="en-IE" sz="2000" b="1" dirty="0">
                <a:solidFill>
                  <a:schemeClr val="tx1"/>
                </a:solidFill>
                <a:latin typeface="Google Sans"/>
              </a:rPr>
              <a:t>Los 7 </a:t>
            </a:r>
            <a:r>
              <a:rPr lang="en-IE" sz="2000" b="1" dirty="0" err="1">
                <a:solidFill>
                  <a:schemeClr val="tx1"/>
                </a:solidFill>
                <a:latin typeface="Google Sans"/>
              </a:rPr>
              <a:t>Mejores</a:t>
            </a:r>
            <a:r>
              <a:rPr lang="en-IE" sz="2000" b="1" dirty="0">
                <a:solidFill>
                  <a:schemeClr val="tx1"/>
                </a:solidFill>
                <a:latin typeface="Google Sans"/>
              </a:rPr>
              <a:t> </a:t>
            </a:r>
            <a:r>
              <a:rPr lang="en-IE" sz="2000" b="1" dirty="0" err="1">
                <a:solidFill>
                  <a:schemeClr val="tx1"/>
                </a:solidFill>
                <a:latin typeface="Google Sans"/>
              </a:rPr>
              <a:t>Softwares</a:t>
            </a:r>
            <a:r>
              <a:rPr lang="en-IE" sz="2000" b="1" dirty="0">
                <a:solidFill>
                  <a:schemeClr val="tx1"/>
                </a:solidFill>
                <a:latin typeface="Google Sans"/>
              </a:rPr>
              <a:t> Antivirus de 2021</a:t>
            </a:r>
            <a:endParaRPr lang="en-IE" sz="2000" dirty="0">
              <a:solidFill>
                <a:schemeClr val="tx1"/>
              </a:solidFill>
              <a:latin typeface="Google Sans"/>
            </a:endParaRPr>
          </a:p>
          <a:p>
            <a:r>
              <a:rPr lang="en-IE" sz="2000" dirty="0">
                <a:solidFill>
                  <a:schemeClr val="tx1"/>
                </a:solidFill>
                <a:latin typeface="arial" panose="020B0604020202020204" pitchFamily="34" charset="0"/>
              </a:rPr>
              <a:t>El </a:t>
            </a:r>
            <a:r>
              <a:rPr lang="en-IE" sz="2000" dirty="0" err="1">
                <a:solidFill>
                  <a:schemeClr val="tx1"/>
                </a:solidFill>
                <a:latin typeface="arial" panose="020B0604020202020204" pitchFamily="34" charset="0"/>
              </a:rPr>
              <a:t>mejor</a:t>
            </a:r>
            <a:r>
              <a:rPr lang="en-IE" sz="2000" dirty="0">
                <a:solidFill>
                  <a:schemeClr val="tx1"/>
                </a:solidFill>
                <a:latin typeface="arial" panose="020B0604020202020204" pitchFamily="34" charset="0"/>
              </a:rPr>
              <a:t> de </a:t>
            </a:r>
            <a:r>
              <a:rPr lang="en-IE" sz="2000" dirty="0" err="1">
                <a:solidFill>
                  <a:schemeClr val="tx1"/>
                </a:solidFill>
                <a:latin typeface="arial" panose="020B0604020202020204" pitchFamily="34" charset="0"/>
              </a:rPr>
              <a:t>todos</a:t>
            </a:r>
            <a:r>
              <a:rPr lang="en-IE" sz="2000" dirty="0">
                <a:solidFill>
                  <a:schemeClr val="tx1"/>
                </a:solidFill>
                <a:latin typeface="arial" panose="020B0604020202020204" pitchFamily="34" charset="0"/>
              </a:rPr>
              <a:t>: Bitdefender Antivirus Plus.</a:t>
            </a:r>
          </a:p>
          <a:p>
            <a:r>
              <a:rPr lang="en-IE" sz="2000" dirty="0">
                <a:solidFill>
                  <a:schemeClr val="tx1"/>
                </a:solidFill>
                <a:latin typeface="arial" panose="020B0604020202020204" pitchFamily="34" charset="0"/>
              </a:rPr>
              <a:t>El </a:t>
            </a:r>
            <a:r>
              <a:rPr lang="en-IE" sz="2000" dirty="0" err="1">
                <a:solidFill>
                  <a:schemeClr val="tx1"/>
                </a:solidFill>
                <a:latin typeface="arial" panose="020B0604020202020204" pitchFamily="34" charset="0"/>
              </a:rPr>
              <a:t>mejor</a:t>
            </a:r>
            <a:r>
              <a:rPr lang="en-IE" sz="2000" dirty="0">
                <a:solidFill>
                  <a:schemeClr val="tx1"/>
                </a:solidFill>
                <a:latin typeface="arial" panose="020B0604020202020204" pitchFamily="34" charset="0"/>
              </a:rPr>
              <a:t> para Windows: Norton 360 With Life Lock.</a:t>
            </a:r>
          </a:p>
          <a:p>
            <a:r>
              <a:rPr lang="en-IE" sz="2000" dirty="0">
                <a:solidFill>
                  <a:schemeClr val="tx1"/>
                </a:solidFill>
                <a:latin typeface="arial" panose="020B0604020202020204" pitchFamily="34" charset="0"/>
              </a:rPr>
              <a:t>El </a:t>
            </a:r>
            <a:r>
              <a:rPr lang="en-IE" sz="2000" dirty="0" err="1">
                <a:solidFill>
                  <a:schemeClr val="tx1"/>
                </a:solidFill>
                <a:latin typeface="arial" panose="020B0604020202020204" pitchFamily="34" charset="0"/>
              </a:rPr>
              <a:t>mejor</a:t>
            </a:r>
            <a:r>
              <a:rPr lang="en-IE" sz="2000" dirty="0">
                <a:solidFill>
                  <a:schemeClr val="tx1"/>
                </a:solidFill>
                <a:latin typeface="arial" panose="020B0604020202020204" pitchFamily="34" charset="0"/>
              </a:rPr>
              <a:t> para Mac: Web root Secure Anywhere for Mac.</a:t>
            </a:r>
          </a:p>
          <a:p>
            <a:r>
              <a:rPr lang="en-IE" sz="2000" dirty="0">
                <a:solidFill>
                  <a:schemeClr val="tx1"/>
                </a:solidFill>
                <a:latin typeface="arial" panose="020B0604020202020204" pitchFamily="34" charset="0"/>
              </a:rPr>
              <a:t>El </a:t>
            </a:r>
            <a:r>
              <a:rPr lang="en-IE" sz="2000" dirty="0" err="1">
                <a:solidFill>
                  <a:schemeClr val="tx1"/>
                </a:solidFill>
                <a:latin typeface="arial" panose="020B0604020202020204" pitchFamily="34" charset="0"/>
              </a:rPr>
              <a:t>mejor</a:t>
            </a:r>
            <a:r>
              <a:rPr lang="en-IE" sz="2000" dirty="0">
                <a:solidFill>
                  <a:schemeClr val="tx1"/>
                </a:solidFill>
                <a:latin typeface="arial" panose="020B0604020202020204" pitchFamily="34" charset="0"/>
              </a:rPr>
              <a:t> para Multiple Devices: McAfee Antivirus Plus.</a:t>
            </a:r>
          </a:p>
          <a:p>
            <a:r>
              <a:rPr lang="en-IE" sz="2000" dirty="0" err="1">
                <a:solidFill>
                  <a:schemeClr val="tx1"/>
                </a:solidFill>
                <a:latin typeface="arial" panose="020B0604020202020204" pitchFamily="34" charset="0"/>
              </a:rPr>
              <a:t>Mejor</a:t>
            </a:r>
            <a:r>
              <a:rPr lang="en-IE" sz="2000" dirty="0">
                <a:solidFill>
                  <a:schemeClr val="tx1"/>
                </a:solidFill>
                <a:latin typeface="arial" panose="020B0604020202020204" pitchFamily="34" charset="0"/>
              </a:rPr>
              <a:t> </a:t>
            </a:r>
            <a:r>
              <a:rPr lang="en-IE" sz="2000" dirty="0" err="1">
                <a:solidFill>
                  <a:schemeClr val="tx1"/>
                </a:solidFill>
                <a:latin typeface="arial" panose="020B0604020202020204" pitchFamily="34" charset="0"/>
              </a:rPr>
              <a:t>Opción</a:t>
            </a:r>
            <a:r>
              <a:rPr lang="en-IE" sz="2000" dirty="0">
                <a:solidFill>
                  <a:schemeClr val="tx1"/>
                </a:solidFill>
                <a:latin typeface="arial" panose="020B0604020202020204" pitchFamily="34" charset="0"/>
              </a:rPr>
              <a:t> Premium: Trend Micro Antivirus+ Security.</a:t>
            </a:r>
          </a:p>
          <a:p>
            <a:r>
              <a:rPr lang="en-IE" sz="2000" dirty="0" err="1">
                <a:solidFill>
                  <a:schemeClr val="tx1"/>
                </a:solidFill>
                <a:latin typeface="arial" panose="020B0604020202020204" pitchFamily="34" charset="0"/>
              </a:rPr>
              <a:t>Mejor</a:t>
            </a:r>
            <a:r>
              <a:rPr lang="en-IE" sz="2000" dirty="0">
                <a:solidFill>
                  <a:schemeClr val="tx1"/>
                </a:solidFill>
                <a:latin typeface="arial" panose="020B0604020202020204" pitchFamily="34" charset="0"/>
              </a:rPr>
              <a:t> </a:t>
            </a:r>
            <a:r>
              <a:rPr lang="en-IE" sz="2000" dirty="0" err="1">
                <a:solidFill>
                  <a:schemeClr val="tx1"/>
                </a:solidFill>
                <a:latin typeface="arial" panose="020B0604020202020204" pitchFamily="34" charset="0"/>
              </a:rPr>
              <a:t>escáner</a:t>
            </a:r>
            <a:r>
              <a:rPr lang="en-IE" sz="2000" dirty="0">
                <a:solidFill>
                  <a:schemeClr val="tx1"/>
                </a:solidFill>
                <a:latin typeface="arial" panose="020B0604020202020204" pitchFamily="34" charset="0"/>
              </a:rPr>
              <a:t> de virus: Malwarebytes.</a:t>
            </a:r>
          </a:p>
        </p:txBody>
      </p:sp>
    </p:spTree>
    <p:extLst>
      <p:ext uri="{BB962C8B-B14F-4D97-AF65-F5344CB8AC3E}">
        <p14:creationId xmlns:p14="http://schemas.microsoft.com/office/powerpoint/2010/main" val="388435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65" y="398400"/>
            <a:ext cx="8081785" cy="857400"/>
          </a:xfrm>
        </p:spPr>
        <p:txBody>
          <a:bodyPr/>
          <a:lstStyle/>
          <a:p>
            <a:r>
              <a:rPr lang="en-GB" sz="2800" dirty="0" err="1">
                <a:solidFill>
                  <a:schemeClr val="tx1"/>
                </a:solidFill>
              </a:rPr>
              <a:t>Instalación</a:t>
            </a:r>
            <a:r>
              <a:rPr lang="en-GB" sz="2800" dirty="0">
                <a:solidFill>
                  <a:schemeClr val="tx1"/>
                </a:solidFill>
              </a:rPr>
              <a:t> de Antivirus de Windows</a:t>
            </a:r>
            <a:endParaRPr lang="en-IE" sz="2800" dirty="0">
              <a:solidFill>
                <a:schemeClr val="tx1"/>
              </a:solidFill>
            </a:endParaRPr>
          </a:p>
        </p:txBody>
      </p:sp>
      <p:sp>
        <p:nvSpPr>
          <p:cNvPr id="3" name="Rectangle 2"/>
          <p:cNvSpPr/>
          <p:nvPr/>
        </p:nvSpPr>
        <p:spPr>
          <a:xfrm>
            <a:off x="109728" y="1332619"/>
            <a:ext cx="8924544" cy="2831544"/>
          </a:xfrm>
          <a:prstGeom prst="rect">
            <a:avLst/>
          </a:prstGeom>
        </p:spPr>
        <p:txBody>
          <a:bodyPr wrap="square">
            <a:spAutoFit/>
          </a:bodyPr>
          <a:lstStyle/>
          <a:p>
            <a:r>
              <a:rPr lang="en-GB" sz="1800" b="1" dirty="0" err="1">
                <a:solidFill>
                  <a:schemeClr val="tx1"/>
                </a:solidFill>
                <a:latin typeface="arial" panose="020B0604020202020204" pitchFamily="34" charset="0"/>
              </a:rPr>
              <a:t>Cómo</a:t>
            </a:r>
            <a:r>
              <a:rPr lang="en-GB" sz="1800" b="1" dirty="0">
                <a:solidFill>
                  <a:schemeClr val="tx1"/>
                </a:solidFill>
                <a:latin typeface="arial" panose="020B0604020202020204" pitchFamily="34" charset="0"/>
              </a:rPr>
              <a:t> </a:t>
            </a:r>
            <a:r>
              <a:rPr lang="en-GB" sz="1800" b="1" dirty="0" err="1">
                <a:solidFill>
                  <a:schemeClr val="tx1"/>
                </a:solidFill>
                <a:latin typeface="arial" panose="020B0604020202020204" pitchFamily="34" charset="0"/>
              </a:rPr>
              <a:t>instalar</a:t>
            </a:r>
            <a:r>
              <a:rPr lang="en-GB" sz="1800" b="1" dirty="0">
                <a:solidFill>
                  <a:schemeClr val="tx1"/>
                </a:solidFill>
                <a:latin typeface="arial" panose="020B0604020202020204" pitchFamily="34" charset="0"/>
              </a:rPr>
              <a:t> antivirus </a:t>
            </a:r>
            <a:r>
              <a:rPr lang="en-GB" sz="1800" b="1" dirty="0" err="1">
                <a:solidFill>
                  <a:schemeClr val="tx1"/>
                </a:solidFill>
                <a:latin typeface="arial" panose="020B0604020202020204" pitchFamily="34" charset="0"/>
              </a:rPr>
              <a:t>en</a:t>
            </a:r>
            <a:r>
              <a:rPr lang="en-GB" sz="1800" b="1" dirty="0">
                <a:solidFill>
                  <a:schemeClr val="tx1"/>
                </a:solidFill>
                <a:latin typeface="arial" panose="020B0604020202020204" pitchFamily="34" charset="0"/>
              </a:rPr>
              <a:t> </a:t>
            </a:r>
            <a:r>
              <a:rPr lang="en-GB" sz="1800" b="1" dirty="0" err="1">
                <a:solidFill>
                  <a:schemeClr val="tx1"/>
                </a:solidFill>
                <a:latin typeface="arial" panose="020B0604020202020204" pitchFamily="34" charset="0"/>
              </a:rPr>
              <a:t>el</a:t>
            </a:r>
            <a:r>
              <a:rPr lang="en-GB" sz="1800" b="1" dirty="0">
                <a:solidFill>
                  <a:schemeClr val="tx1"/>
                </a:solidFill>
                <a:latin typeface="arial" panose="020B0604020202020204" pitchFamily="34" charset="0"/>
              </a:rPr>
              <a:t> </a:t>
            </a:r>
            <a:r>
              <a:rPr lang="en-GB" sz="1800" b="1" dirty="0" err="1">
                <a:solidFill>
                  <a:schemeClr val="tx1"/>
                </a:solidFill>
                <a:latin typeface="arial" panose="020B0604020202020204" pitchFamily="34" charset="0"/>
              </a:rPr>
              <a:t>ordenador</a:t>
            </a:r>
            <a:endParaRPr lang="en-GB" sz="1800" b="1" dirty="0">
              <a:solidFill>
                <a:schemeClr val="tx1"/>
              </a:solidFill>
              <a:latin typeface="arial" panose="020B0604020202020204" pitchFamily="34" charset="0"/>
            </a:endParaRPr>
          </a:p>
          <a:p>
            <a:r>
              <a:rPr lang="en-GB" sz="2000" dirty="0" err="1">
                <a:solidFill>
                  <a:srgbClr val="202124"/>
                </a:solidFill>
                <a:latin typeface="arial" panose="020B0604020202020204" pitchFamily="34" charset="0"/>
              </a:rPr>
              <a:t>Abrir</a:t>
            </a:r>
            <a:r>
              <a:rPr lang="en-GB" sz="2000" dirty="0">
                <a:solidFill>
                  <a:srgbClr val="202124"/>
                </a:solidFill>
                <a:latin typeface="arial" panose="020B0604020202020204" pitchFamily="34" charset="0"/>
              </a:rPr>
              <a:t> </a:t>
            </a:r>
            <a:r>
              <a:rPr lang="en-GB" sz="2000" dirty="0" err="1">
                <a:solidFill>
                  <a:srgbClr val="202124"/>
                </a:solidFill>
                <a:latin typeface="arial" panose="020B0604020202020204" pitchFamily="34" charset="0"/>
              </a:rPr>
              <a:t>el</a:t>
            </a:r>
            <a:r>
              <a:rPr lang="en-GB" sz="2000" dirty="0">
                <a:solidFill>
                  <a:srgbClr val="202124"/>
                </a:solidFill>
                <a:latin typeface="arial" panose="020B0604020202020204" pitchFamily="34" charset="0"/>
              </a:rPr>
              <a:t> </a:t>
            </a:r>
            <a:r>
              <a:rPr lang="en-GB" sz="2000" dirty="0" err="1">
                <a:solidFill>
                  <a:srgbClr val="202124"/>
                </a:solidFill>
                <a:latin typeface="arial" panose="020B0604020202020204" pitchFamily="34" charset="0"/>
              </a:rPr>
              <a:t>programa</a:t>
            </a:r>
            <a:r>
              <a:rPr lang="en-GB" sz="2000" dirty="0">
                <a:solidFill>
                  <a:srgbClr val="202124"/>
                </a:solidFill>
                <a:latin typeface="arial" panose="020B0604020202020204" pitchFamily="34" charset="0"/>
              </a:rPr>
              <a:t> </a:t>
            </a:r>
            <a:r>
              <a:rPr lang="en-GB" sz="2000" b="1" dirty="0">
                <a:solidFill>
                  <a:srgbClr val="202124"/>
                </a:solidFill>
                <a:latin typeface="arial" panose="020B0604020202020204" pitchFamily="34" charset="0"/>
              </a:rPr>
              <a:t>antivirus</a:t>
            </a:r>
            <a:r>
              <a:rPr lang="en-GB" sz="2000" dirty="0">
                <a:solidFill>
                  <a:srgbClr val="202124"/>
                </a:solidFill>
                <a:latin typeface="arial" panose="020B0604020202020204" pitchFamily="34" charset="0"/>
              </a:rPr>
              <a:t>. </a:t>
            </a:r>
          </a:p>
          <a:p>
            <a:r>
              <a:rPr lang="es-ES" sz="2000" dirty="0">
                <a:solidFill>
                  <a:srgbClr val="202124"/>
                </a:solidFill>
                <a:latin typeface="arial" panose="020B0604020202020204" pitchFamily="34" charset="0"/>
              </a:rPr>
              <a:t>Buscar un botón o enlace de Configuración o Configuración avanzada en </a:t>
            </a:r>
          </a:p>
          <a:p>
            <a:r>
              <a:rPr lang="es-ES" sz="2000" dirty="0">
                <a:solidFill>
                  <a:srgbClr val="202124"/>
                </a:solidFill>
                <a:latin typeface="arial" panose="020B0604020202020204" pitchFamily="34" charset="0"/>
              </a:rPr>
              <a:t>la ventana del programa antivirus.</a:t>
            </a:r>
          </a:p>
          <a:p>
            <a:r>
              <a:rPr lang="es-ES" sz="2000" dirty="0">
                <a:solidFill>
                  <a:srgbClr val="202124"/>
                </a:solidFill>
                <a:latin typeface="arial" panose="020B0604020202020204" pitchFamily="34" charset="0"/>
              </a:rPr>
              <a:t>Si no ves ninguna de las dos opciones, busca una opción como Actualizaciones o algo similar.</a:t>
            </a:r>
          </a:p>
          <a:p>
            <a:r>
              <a:rPr lang="es-ES" sz="2000" dirty="0">
                <a:solidFill>
                  <a:srgbClr val="202124"/>
                </a:solidFill>
                <a:latin typeface="arial" panose="020B0604020202020204" pitchFamily="34" charset="0"/>
              </a:rPr>
              <a:t>En la ventana de Configuración o Actualizaciones, busca una </a:t>
            </a:r>
          </a:p>
          <a:p>
            <a:r>
              <a:rPr lang="es-ES" sz="2000" dirty="0">
                <a:solidFill>
                  <a:srgbClr val="202124"/>
                </a:solidFill>
                <a:latin typeface="arial" panose="020B0604020202020204" pitchFamily="34" charset="0"/>
              </a:rPr>
              <a:t>opción como Descargar y aplicar actualizaciones automáticamente. </a:t>
            </a:r>
          </a:p>
          <a:p>
            <a:r>
              <a:rPr lang="es-ES" sz="2000" dirty="0">
                <a:solidFill>
                  <a:srgbClr val="202124"/>
                </a:solidFill>
                <a:latin typeface="arial" panose="020B0604020202020204" pitchFamily="34" charset="0"/>
              </a:rPr>
              <a:t>Aplicar actualizaciones.</a:t>
            </a:r>
            <a:endParaRPr lang="en-GB" sz="2000" dirty="0">
              <a:solidFill>
                <a:srgbClr val="202124"/>
              </a:solidFill>
              <a:latin typeface="arial" panose="020B0604020202020204" pitchFamily="34" charset="0"/>
            </a:endParaRPr>
          </a:p>
        </p:txBody>
      </p:sp>
    </p:spTree>
    <p:extLst>
      <p:ext uri="{BB962C8B-B14F-4D97-AF65-F5344CB8AC3E}">
        <p14:creationId xmlns:p14="http://schemas.microsoft.com/office/powerpoint/2010/main" val="2712721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162" y="398400"/>
            <a:ext cx="7650188" cy="857400"/>
          </a:xfrm>
        </p:spPr>
        <p:txBody>
          <a:bodyPr/>
          <a:lstStyle/>
          <a:p>
            <a:r>
              <a:rPr lang="en-GB" altLang="es-ES" sz="3600" dirty="0">
                <a:solidFill>
                  <a:schemeClr val="tx1"/>
                </a:solidFill>
                <a:latin typeface="Arial Rounded MT Bold" panose="020F0704030504030204" pitchFamily="34" charset="0"/>
              </a:rPr>
              <a:t>Windows Antivirus</a:t>
            </a:r>
            <a:br>
              <a:rPr lang="en-GB" altLang="es-ES" dirty="0">
                <a:latin typeface="Arial Rounded MT Bold" panose="020F0704030504030204" pitchFamily="34" charset="0"/>
              </a:rPr>
            </a:br>
            <a:endParaRPr lang="en-IE" dirty="0"/>
          </a:p>
        </p:txBody>
      </p:sp>
      <p:sp>
        <p:nvSpPr>
          <p:cNvPr id="3" name="Rectangle 2"/>
          <p:cNvSpPr/>
          <p:nvPr/>
        </p:nvSpPr>
        <p:spPr>
          <a:xfrm>
            <a:off x="277978" y="1016813"/>
            <a:ext cx="8602675" cy="3385542"/>
          </a:xfrm>
          <a:prstGeom prst="rect">
            <a:avLst/>
          </a:prstGeom>
        </p:spPr>
        <p:txBody>
          <a:bodyPr wrap="square">
            <a:spAutoFit/>
          </a:bodyPr>
          <a:lstStyle/>
          <a:p>
            <a:pPr marL="0" indent="0">
              <a:buFontTx/>
              <a:buNone/>
              <a:defRPr/>
            </a:pPr>
            <a:endParaRPr lang="en-GB" altLang="es-ES" dirty="0">
              <a:latin typeface="Arial Rounded MT Bold" panose="020F0704030504030204" pitchFamily="34" charset="0"/>
            </a:endParaRPr>
          </a:p>
          <a:p>
            <a:pPr marL="0" indent="0">
              <a:buFontTx/>
              <a:buNone/>
              <a:defRPr/>
            </a:pPr>
            <a:r>
              <a:rPr lang="es-ES" altLang="es-ES" sz="2000" dirty="0">
                <a:solidFill>
                  <a:schemeClr val="tx1"/>
                </a:solidFill>
                <a:latin typeface="Arial Rounded MT Bold" panose="020F0704030504030204" pitchFamily="34" charset="0"/>
              </a:rPr>
              <a:t>Cuando instalamos un antivirus suele venir configurado y listo para arrancar, pero siempre es recomendable comprobar que la configuración es la que necesitamos. </a:t>
            </a:r>
          </a:p>
          <a:p>
            <a:pPr marL="0" indent="0">
              <a:buFontTx/>
              <a:buNone/>
              <a:defRPr/>
            </a:pPr>
            <a:endParaRPr lang="es-ES" altLang="es-ES" sz="2000" dirty="0">
              <a:solidFill>
                <a:schemeClr val="tx1"/>
              </a:solidFill>
              <a:latin typeface="Arial Rounded MT Bold" panose="020F0704030504030204" pitchFamily="34" charset="0"/>
            </a:endParaRPr>
          </a:p>
          <a:p>
            <a:pPr marL="0" indent="0">
              <a:buFontTx/>
              <a:buNone/>
              <a:defRPr/>
            </a:pPr>
            <a:r>
              <a:rPr lang="es-ES" altLang="es-ES" sz="2000" dirty="0">
                <a:solidFill>
                  <a:schemeClr val="tx1"/>
                </a:solidFill>
                <a:latin typeface="Arial Rounded MT Bold" panose="020F0704030504030204" pitchFamily="34" charset="0"/>
              </a:rPr>
              <a:t>En esta versión para Windows 10 estamos utilizando Windows Defender. </a:t>
            </a:r>
          </a:p>
          <a:p>
            <a:pPr marL="0" indent="0">
              <a:buFontTx/>
              <a:buNone/>
              <a:defRPr/>
            </a:pPr>
            <a:endParaRPr lang="es-ES" altLang="es-ES" sz="2000" dirty="0">
              <a:solidFill>
                <a:schemeClr val="tx1"/>
              </a:solidFill>
              <a:latin typeface="Arial Rounded MT Bold" panose="020F0704030504030204" pitchFamily="34" charset="0"/>
            </a:endParaRPr>
          </a:p>
          <a:p>
            <a:pPr marL="0" indent="0">
              <a:buFontTx/>
              <a:buNone/>
              <a:defRPr/>
            </a:pPr>
            <a:r>
              <a:rPr lang="es-ES" altLang="es-ES" sz="2000" dirty="0">
                <a:solidFill>
                  <a:schemeClr val="tx1"/>
                </a:solidFill>
                <a:latin typeface="Arial Rounded MT Bold" panose="020F0704030504030204" pitchFamily="34" charset="0"/>
              </a:rPr>
              <a:t>Cuando instalamos o ejecutamos un equipo con Windows 10 ya tenemos nuestro PC protegido porque Windows Defender está instalado dentro del sistema operativo.</a:t>
            </a:r>
            <a:endParaRPr lang="en-GB" altLang="es-ES" sz="20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42796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706" y="398400"/>
            <a:ext cx="7869644" cy="857400"/>
          </a:xfrm>
        </p:spPr>
        <p:txBody>
          <a:bodyPr/>
          <a:lstStyle/>
          <a:p>
            <a:r>
              <a:rPr lang="en-GB" sz="3600" dirty="0" err="1">
                <a:solidFill>
                  <a:schemeClr val="tx1"/>
                </a:solidFill>
              </a:rPr>
              <a:t>Proteger</a:t>
            </a:r>
            <a:r>
              <a:rPr lang="en-GB" sz="3600" dirty="0">
                <a:solidFill>
                  <a:schemeClr val="tx1"/>
                </a:solidFill>
              </a:rPr>
              <a:t> </a:t>
            </a:r>
            <a:r>
              <a:rPr lang="en-GB" sz="3600" dirty="0" err="1">
                <a:solidFill>
                  <a:schemeClr val="tx1"/>
                </a:solidFill>
              </a:rPr>
              <a:t>tu</a:t>
            </a:r>
            <a:r>
              <a:rPr lang="en-GB" sz="3600" dirty="0">
                <a:solidFill>
                  <a:schemeClr val="tx1"/>
                </a:solidFill>
              </a:rPr>
              <a:t> PC</a:t>
            </a:r>
            <a:endParaRPr lang="en-IE" sz="3600" dirty="0">
              <a:solidFill>
                <a:schemeClr val="tx1"/>
              </a:solidFill>
            </a:endParaRPr>
          </a:p>
        </p:txBody>
      </p:sp>
      <p:sp>
        <p:nvSpPr>
          <p:cNvPr id="7" name="Rectangle 6"/>
          <p:cNvSpPr/>
          <p:nvPr/>
        </p:nvSpPr>
        <p:spPr>
          <a:xfrm>
            <a:off x="438912" y="1349326"/>
            <a:ext cx="3883616" cy="3477875"/>
          </a:xfrm>
          <a:prstGeom prst="rect">
            <a:avLst/>
          </a:prstGeom>
        </p:spPr>
        <p:txBody>
          <a:bodyPr wrap="square">
            <a:spAutoFit/>
          </a:bodyPr>
          <a:lstStyle/>
          <a:p>
            <a:pPr marL="0" indent="0">
              <a:buFontTx/>
              <a:buNone/>
              <a:defRPr/>
            </a:pPr>
            <a:r>
              <a:rPr lang="en-GB" altLang="es-ES" sz="2400" dirty="0">
                <a:latin typeface="Arial Rounded MT Bold" panose="020F0704030504030204" pitchFamily="34" charset="0"/>
              </a:rPr>
              <a:t>La </a:t>
            </a:r>
            <a:r>
              <a:rPr lang="en-GB" altLang="es-ES" sz="2400" dirty="0" err="1">
                <a:latin typeface="Arial Rounded MT Bold" panose="020F0704030504030204" pitchFamily="34" charset="0"/>
              </a:rPr>
              <a:t>siguiente</a:t>
            </a:r>
            <a:r>
              <a:rPr lang="en-GB" altLang="es-ES" sz="2400" dirty="0">
                <a:latin typeface="Arial Rounded MT Bold" panose="020F0704030504030204" pitchFamily="34" charset="0"/>
              </a:rPr>
              <a:t> es </a:t>
            </a:r>
            <a:r>
              <a:rPr lang="en-GB" altLang="es-ES" sz="2400" dirty="0" err="1">
                <a:latin typeface="Arial Rounded MT Bold" panose="020F0704030504030204" pitchFamily="34" charset="0"/>
              </a:rPr>
              <a:t>el</a:t>
            </a:r>
            <a:r>
              <a:rPr lang="en-GB" altLang="es-ES" sz="2400" dirty="0">
                <a:latin typeface="Arial Rounded MT Bold" panose="020F0704030504030204" pitchFamily="34" charset="0"/>
              </a:rPr>
              <a:t> </a:t>
            </a:r>
            <a:r>
              <a:rPr lang="en-GB" altLang="es-ES" sz="2400" dirty="0" err="1">
                <a:latin typeface="Arial Rounded MT Bold" panose="020F0704030504030204" pitchFamily="34" charset="0"/>
              </a:rPr>
              <a:t>proceso</a:t>
            </a:r>
            <a:r>
              <a:rPr lang="en-GB" altLang="es-ES" sz="2400" dirty="0">
                <a:latin typeface="Arial Rounded MT Bold" panose="020F0704030504030204" pitchFamily="34" charset="0"/>
              </a:rPr>
              <a:t> de </a:t>
            </a:r>
            <a:r>
              <a:rPr lang="en-GB" altLang="es-ES" sz="2400" dirty="0" err="1">
                <a:latin typeface="Arial Rounded MT Bold" panose="020F0704030504030204" pitchFamily="34" charset="0"/>
              </a:rPr>
              <a:t>configuración</a:t>
            </a:r>
            <a:r>
              <a:rPr lang="en-GB" altLang="es-ES" sz="2400" dirty="0">
                <a:latin typeface="Arial Rounded MT Bold" panose="020F0704030504030204" pitchFamily="34" charset="0"/>
              </a:rPr>
              <a:t> de </a:t>
            </a:r>
            <a:r>
              <a:rPr lang="en-GB" altLang="es-ES" sz="2400" dirty="0">
                <a:solidFill>
                  <a:srgbClr val="92D050"/>
                </a:solidFill>
                <a:latin typeface="Arial Rounded MT Bold" panose="020F0704030504030204" pitchFamily="34" charset="0"/>
              </a:rPr>
              <a:t>Windows defender</a:t>
            </a:r>
            <a:r>
              <a:rPr lang="en-GB" altLang="es-ES" sz="2400" dirty="0">
                <a:solidFill>
                  <a:srgbClr val="00B0F0"/>
                </a:solidFill>
                <a:latin typeface="Arial Rounded MT Bold" panose="020F0704030504030204" pitchFamily="34" charset="0"/>
              </a:rPr>
              <a:t> </a:t>
            </a:r>
            <a:r>
              <a:rPr lang="en-GB" altLang="es-ES" sz="2400" dirty="0">
                <a:solidFill>
                  <a:schemeClr val="tx1"/>
                </a:solidFill>
                <a:latin typeface="Arial Rounded MT Bold" panose="020F0704030504030204" pitchFamily="34" charset="0"/>
              </a:rPr>
              <a:t>para</a:t>
            </a:r>
            <a:r>
              <a:rPr lang="en-GB" altLang="es-ES" sz="2400" dirty="0">
                <a:latin typeface="Arial Rounded MT Bold" panose="020F0704030504030204" pitchFamily="34" charset="0"/>
              </a:rPr>
              <a:t> Windows 10 : </a:t>
            </a:r>
          </a:p>
          <a:p>
            <a:pPr marL="0" indent="0">
              <a:buFontTx/>
              <a:buNone/>
              <a:defRPr/>
            </a:pPr>
            <a:r>
              <a:rPr lang="en-GB" altLang="es-ES" sz="2400" dirty="0">
                <a:latin typeface="Arial Rounded MT Bold" panose="020F0704030504030204" pitchFamily="34" charset="0"/>
                <a:hlinkClick r:id="rId2"/>
              </a:rPr>
              <a:t>https://www.youtube.com/watch?v=HH0xdWpckZY</a:t>
            </a:r>
            <a:endParaRPr lang="en-GB" altLang="es-ES" sz="2400" dirty="0">
              <a:latin typeface="Arial Rounded MT Bold" panose="020F0704030504030204" pitchFamily="34" charset="0"/>
            </a:endParaRPr>
          </a:p>
          <a:p>
            <a:pPr marL="0" indent="0">
              <a:buFontTx/>
              <a:buNone/>
              <a:defRPr/>
            </a:pPr>
            <a:endParaRPr lang="en-GB" altLang="es-ES" dirty="0">
              <a:latin typeface="Arial Rounded MT Bold" panose="020F0704030504030204" pitchFamily="34" charset="0"/>
            </a:endParaRPr>
          </a:p>
          <a:p>
            <a:pPr marL="0" indent="0">
              <a:buFontTx/>
              <a:buNone/>
              <a:defRPr/>
            </a:pPr>
            <a:endParaRPr lang="en-GB" altLang="es-ES" dirty="0">
              <a:latin typeface="Arial Rounded MT Bold" panose="020F0704030504030204" pitchFamily="34" charset="0"/>
            </a:endParaRPr>
          </a:p>
        </p:txBody>
      </p:sp>
      <p:pic>
        <p:nvPicPr>
          <p:cNvPr id="8" name="Picture 7" descr="How to enable and use the built in Windows Defender for Antivirus -  Microsoft Community"/>
          <p:cNvPicPr/>
          <p:nvPr/>
        </p:nvPicPr>
        <p:blipFill rotWithShape="1">
          <a:blip r:embed="rId3">
            <a:extLst>
              <a:ext uri="{28A0092B-C50C-407E-A947-70E740481C1C}">
                <a14:useLocalDpi xmlns:a14="http://schemas.microsoft.com/office/drawing/2010/main" val="0"/>
              </a:ext>
            </a:extLst>
          </a:blip>
          <a:srcRect l="1710" t="15521" r="15869" b="11195"/>
          <a:stretch/>
        </p:blipFill>
        <p:spPr bwMode="auto">
          <a:xfrm>
            <a:off x="4601261" y="1426464"/>
            <a:ext cx="4373042" cy="30943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03045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4"/>
          <p:cNvSpPr txBox="1">
            <a:spLocks noGrp="1"/>
          </p:cNvSpPr>
          <p:nvPr>
            <p:ph type="ctrTitle" idx="4294967295"/>
          </p:nvPr>
        </p:nvSpPr>
        <p:spPr>
          <a:xfrm>
            <a:off x="3064700" y="1512936"/>
            <a:ext cx="55338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000" dirty="0">
                <a:solidFill>
                  <a:srgbClr val="ABE33F"/>
                </a:solidFill>
              </a:rPr>
              <a:t>Gracias!</a:t>
            </a:r>
            <a:endParaRPr sz="6000" dirty="0">
              <a:solidFill>
                <a:srgbClr val="ABE33F"/>
              </a:solidFill>
            </a:endParaRPr>
          </a:p>
        </p:txBody>
      </p:sp>
      <p:sp>
        <p:nvSpPr>
          <p:cNvPr id="305" name="Google Shape;305;p34"/>
          <p:cNvSpPr txBox="1">
            <a:spLocks noGrp="1"/>
          </p:cNvSpPr>
          <p:nvPr>
            <p:ph type="subTitle" idx="4294967295"/>
          </p:nvPr>
        </p:nvSpPr>
        <p:spPr>
          <a:xfrm>
            <a:off x="3064700" y="2636358"/>
            <a:ext cx="5533800" cy="120654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b="1"/>
              <a:t>¿Alguna pregunta?</a:t>
            </a:r>
            <a:endParaRPr sz="3600" b="1" dirty="0"/>
          </a:p>
        </p:txBody>
      </p:sp>
      <p:grpSp>
        <p:nvGrpSpPr>
          <p:cNvPr id="306" name="Google Shape;306;p34"/>
          <p:cNvGrpSpPr/>
          <p:nvPr/>
        </p:nvGrpSpPr>
        <p:grpSpPr>
          <a:xfrm>
            <a:off x="685795" y="1814227"/>
            <a:ext cx="1681779" cy="1179949"/>
            <a:chOff x="559275" y="1683950"/>
            <a:chExt cx="466500" cy="327300"/>
          </a:xfrm>
        </p:grpSpPr>
        <p:sp>
          <p:nvSpPr>
            <p:cNvPr id="307" name="Google Shape;307;p34"/>
            <p:cNvSpPr/>
            <p:nvPr/>
          </p:nvSpPr>
          <p:spPr>
            <a:xfrm>
              <a:off x="559275" y="1683950"/>
              <a:ext cx="466500" cy="197850"/>
            </a:xfrm>
            <a:custGeom>
              <a:avLst/>
              <a:gdLst/>
              <a:ahLst/>
              <a:cxnLst/>
              <a:rect l="l" t="t" r="r" b="b"/>
              <a:pathLst>
                <a:path w="18660" h="7914" extrusionOk="0">
                  <a:moveTo>
                    <a:pt x="391" y="1"/>
                  </a:moveTo>
                  <a:lnTo>
                    <a:pt x="293" y="50"/>
                  </a:lnTo>
                  <a:lnTo>
                    <a:pt x="220" y="74"/>
                  </a:lnTo>
                  <a:lnTo>
                    <a:pt x="147" y="147"/>
                  </a:lnTo>
                  <a:lnTo>
                    <a:pt x="74" y="221"/>
                  </a:lnTo>
                  <a:lnTo>
                    <a:pt x="49" y="294"/>
                  </a:lnTo>
                  <a:lnTo>
                    <a:pt x="0" y="392"/>
                  </a:lnTo>
                  <a:lnTo>
                    <a:pt x="0" y="489"/>
                  </a:lnTo>
                  <a:lnTo>
                    <a:pt x="0" y="1173"/>
                  </a:lnTo>
                  <a:lnTo>
                    <a:pt x="9330" y="7914"/>
                  </a:lnTo>
                  <a:lnTo>
                    <a:pt x="18659" y="1173"/>
                  </a:lnTo>
                  <a:lnTo>
                    <a:pt x="18659" y="489"/>
                  </a:lnTo>
                  <a:lnTo>
                    <a:pt x="18659" y="392"/>
                  </a:lnTo>
                  <a:lnTo>
                    <a:pt x="18611" y="294"/>
                  </a:lnTo>
                  <a:lnTo>
                    <a:pt x="18586" y="221"/>
                  </a:lnTo>
                  <a:lnTo>
                    <a:pt x="18513" y="147"/>
                  </a:lnTo>
                  <a:lnTo>
                    <a:pt x="18440" y="74"/>
                  </a:lnTo>
                  <a:lnTo>
                    <a:pt x="18366" y="50"/>
                  </a:lnTo>
                  <a:lnTo>
                    <a:pt x="18269" y="1"/>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8" name="Google Shape;308;p34"/>
            <p:cNvSpPr/>
            <p:nvPr/>
          </p:nvSpPr>
          <p:spPr>
            <a:xfrm>
              <a:off x="559275" y="1727925"/>
              <a:ext cx="466500" cy="283325"/>
            </a:xfrm>
            <a:custGeom>
              <a:avLst/>
              <a:gdLst/>
              <a:ahLst/>
              <a:cxnLst/>
              <a:rect l="l" t="t" r="r" b="b"/>
              <a:pathLst>
                <a:path w="18660" h="11333" extrusionOk="0">
                  <a:moveTo>
                    <a:pt x="0" y="0"/>
                  </a:moveTo>
                  <a:lnTo>
                    <a:pt x="0" y="10844"/>
                  </a:lnTo>
                  <a:lnTo>
                    <a:pt x="0" y="10917"/>
                  </a:lnTo>
                  <a:lnTo>
                    <a:pt x="5129" y="7230"/>
                  </a:lnTo>
                  <a:lnTo>
                    <a:pt x="5227" y="7181"/>
                  </a:lnTo>
                  <a:lnTo>
                    <a:pt x="5325" y="7181"/>
                  </a:lnTo>
                  <a:lnTo>
                    <a:pt x="5398" y="7205"/>
                  </a:lnTo>
                  <a:lnTo>
                    <a:pt x="5471" y="7278"/>
                  </a:lnTo>
                  <a:lnTo>
                    <a:pt x="5520" y="7376"/>
                  </a:lnTo>
                  <a:lnTo>
                    <a:pt x="5520" y="7474"/>
                  </a:lnTo>
                  <a:lnTo>
                    <a:pt x="5471" y="7547"/>
                  </a:lnTo>
                  <a:lnTo>
                    <a:pt x="5422" y="7620"/>
                  </a:lnTo>
                  <a:lnTo>
                    <a:pt x="318" y="11308"/>
                  </a:lnTo>
                  <a:lnTo>
                    <a:pt x="415" y="11333"/>
                  </a:lnTo>
                  <a:lnTo>
                    <a:pt x="18244" y="11333"/>
                  </a:lnTo>
                  <a:lnTo>
                    <a:pt x="18342" y="11308"/>
                  </a:lnTo>
                  <a:lnTo>
                    <a:pt x="13238" y="7620"/>
                  </a:lnTo>
                  <a:lnTo>
                    <a:pt x="13189" y="7547"/>
                  </a:lnTo>
                  <a:lnTo>
                    <a:pt x="13140" y="7474"/>
                  </a:lnTo>
                  <a:lnTo>
                    <a:pt x="13140" y="7376"/>
                  </a:lnTo>
                  <a:lnTo>
                    <a:pt x="13189" y="7278"/>
                  </a:lnTo>
                  <a:lnTo>
                    <a:pt x="13262" y="7205"/>
                  </a:lnTo>
                  <a:lnTo>
                    <a:pt x="13335" y="7181"/>
                  </a:lnTo>
                  <a:lnTo>
                    <a:pt x="13433" y="7181"/>
                  </a:lnTo>
                  <a:lnTo>
                    <a:pt x="13531" y="7230"/>
                  </a:lnTo>
                  <a:lnTo>
                    <a:pt x="18659" y="10917"/>
                  </a:lnTo>
                  <a:lnTo>
                    <a:pt x="18659" y="10844"/>
                  </a:lnTo>
                  <a:lnTo>
                    <a:pt x="18659" y="0"/>
                  </a:lnTo>
                  <a:lnTo>
                    <a:pt x="9476" y="6643"/>
                  </a:lnTo>
                  <a:lnTo>
                    <a:pt x="9403" y="6692"/>
                  </a:lnTo>
                  <a:lnTo>
                    <a:pt x="9257" y="6692"/>
                  </a:lnTo>
                  <a:lnTo>
                    <a:pt x="9183" y="6643"/>
                  </a:lnTo>
                  <a:lnTo>
                    <a:pt x="0"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09" name="Google Shape;309;p34"/>
          <p:cNvSpPr/>
          <p:nvPr/>
        </p:nvSpPr>
        <p:spPr>
          <a:xfrm>
            <a:off x="1681875" y="2683100"/>
            <a:ext cx="1274938" cy="1159802"/>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ABE33F">
              <a:alpha val="8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6"/>
          <p:cNvSpPr txBox="1">
            <a:spLocks noGrp="1"/>
          </p:cNvSpPr>
          <p:nvPr>
            <p:ph type="body" idx="4294967295"/>
          </p:nvPr>
        </p:nvSpPr>
        <p:spPr>
          <a:xfrm>
            <a:off x="241403" y="1111911"/>
            <a:ext cx="8132114" cy="3471202"/>
          </a:xfrm>
          <a:prstGeom prst="rect">
            <a:avLst/>
          </a:prstGeom>
        </p:spPr>
        <p:txBody>
          <a:bodyPr spcFirstLastPara="1" wrap="square" lIns="91425" tIns="91425" rIns="91425" bIns="91425" anchor="t" anchorCtr="0">
            <a:noAutofit/>
          </a:bodyPr>
          <a:lstStyle/>
          <a:p>
            <a:pPr marL="76200" indent="0">
              <a:buNone/>
            </a:pPr>
            <a:r>
              <a:rPr lang="en-US" sz="2800" b="1" dirty="0">
                <a:solidFill>
                  <a:schemeClr val="tx1"/>
                </a:solidFill>
              </a:rPr>
              <a:t>Al final de </a:t>
            </a:r>
            <a:r>
              <a:rPr lang="en-US" sz="2800" b="1" dirty="0" err="1">
                <a:solidFill>
                  <a:schemeClr val="tx1"/>
                </a:solidFill>
              </a:rPr>
              <a:t>este</a:t>
            </a:r>
            <a:r>
              <a:rPr lang="en-US" sz="2800" b="1" dirty="0">
                <a:solidFill>
                  <a:schemeClr val="tx1"/>
                </a:solidFill>
              </a:rPr>
              <a:t> </a:t>
            </a:r>
            <a:r>
              <a:rPr lang="en-US" sz="2800" b="1" dirty="0" err="1">
                <a:solidFill>
                  <a:schemeClr val="tx1"/>
                </a:solidFill>
              </a:rPr>
              <a:t>módulo</a:t>
            </a:r>
            <a:r>
              <a:rPr lang="en-US" sz="2800" b="1" dirty="0">
                <a:solidFill>
                  <a:schemeClr val="tx1"/>
                </a:solidFill>
              </a:rPr>
              <a:t> </a:t>
            </a:r>
            <a:r>
              <a:rPr lang="en-US" sz="2800" b="1" dirty="0" err="1">
                <a:solidFill>
                  <a:schemeClr val="tx1"/>
                </a:solidFill>
              </a:rPr>
              <a:t>serás</a:t>
            </a:r>
            <a:r>
              <a:rPr lang="en-US" sz="2800" b="1" dirty="0">
                <a:solidFill>
                  <a:schemeClr val="tx1"/>
                </a:solidFill>
              </a:rPr>
              <a:t> </a:t>
            </a:r>
            <a:r>
              <a:rPr lang="en-US" sz="2800" b="1" dirty="0" err="1">
                <a:solidFill>
                  <a:schemeClr val="tx1"/>
                </a:solidFill>
              </a:rPr>
              <a:t>capaz</a:t>
            </a:r>
            <a:r>
              <a:rPr lang="en-US" sz="2800" b="1" dirty="0">
                <a:solidFill>
                  <a:schemeClr val="tx1"/>
                </a:solidFill>
              </a:rPr>
              <a:t> de:</a:t>
            </a:r>
          </a:p>
          <a:p>
            <a:pPr lvl="0" algn="l" rtl="0">
              <a:spcBef>
                <a:spcPts val="600"/>
              </a:spcBef>
              <a:spcAft>
                <a:spcPts val="0"/>
              </a:spcAft>
              <a:buSzPts val="2400"/>
              <a:buFont typeface="Wingdings" panose="05000000000000000000" pitchFamily="2" charset="2"/>
              <a:buChar char="Ø"/>
            </a:pPr>
            <a:r>
              <a:rPr lang="es-ES" sz="2800" b="1" dirty="0">
                <a:solidFill>
                  <a:schemeClr val="tx1"/>
                </a:solidFill>
              </a:rPr>
              <a:t>Comprender los retos y riesgos del uso de Internet</a:t>
            </a:r>
          </a:p>
          <a:p>
            <a:pPr lvl="0" algn="l" rtl="0">
              <a:spcBef>
                <a:spcPts val="600"/>
              </a:spcBef>
              <a:spcAft>
                <a:spcPts val="0"/>
              </a:spcAft>
              <a:buSzPts val="2400"/>
              <a:buFont typeface="Wingdings" panose="05000000000000000000" pitchFamily="2" charset="2"/>
              <a:buChar char="Ø"/>
            </a:pPr>
            <a:r>
              <a:rPr lang="es-ES" sz="2800" b="1" dirty="0">
                <a:solidFill>
                  <a:schemeClr val="tx1"/>
                </a:solidFill>
              </a:rPr>
              <a:t>Identificar las amenazas virtuales</a:t>
            </a:r>
          </a:p>
          <a:p>
            <a:pPr lvl="0" algn="l" rtl="0">
              <a:spcBef>
                <a:spcPts val="600"/>
              </a:spcBef>
              <a:spcAft>
                <a:spcPts val="0"/>
              </a:spcAft>
              <a:buSzPts val="2400"/>
              <a:buFont typeface="Wingdings" panose="05000000000000000000" pitchFamily="2" charset="2"/>
              <a:buChar char="Ø"/>
            </a:pPr>
            <a:r>
              <a:rPr lang="es-ES" sz="2800" b="1" dirty="0">
                <a:solidFill>
                  <a:schemeClr val="tx1"/>
                </a:solidFill>
              </a:rPr>
              <a:t>Proteger los dispositivos y los datos personales</a:t>
            </a:r>
            <a:endParaRPr dirty="0"/>
          </a:p>
        </p:txBody>
      </p:sp>
      <p:sp>
        <p:nvSpPr>
          <p:cNvPr id="6" name="Google Shape;101;p12"/>
          <p:cNvSpPr txBox="1">
            <a:spLocks/>
          </p:cNvSpPr>
          <p:nvPr/>
        </p:nvSpPr>
        <p:spPr>
          <a:xfrm>
            <a:off x="27122" y="82502"/>
            <a:ext cx="7369175" cy="84652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sz="3600" dirty="0" err="1">
                <a:solidFill>
                  <a:schemeClr val="tx1"/>
                </a:solidFill>
              </a:rPr>
              <a:t>Objetivos</a:t>
            </a:r>
            <a:r>
              <a:rPr lang="en-GB" sz="3600" dirty="0">
                <a:solidFill>
                  <a:schemeClr val="tx1"/>
                </a:solidFill>
              </a:rPr>
              <a:t> y </a:t>
            </a:r>
            <a:r>
              <a:rPr lang="en-GB" sz="3600" dirty="0" err="1">
                <a:solidFill>
                  <a:schemeClr val="tx1"/>
                </a:solidFill>
              </a:rPr>
              <a:t>metas</a:t>
            </a:r>
            <a:endParaRPr lang="en-GB" sz="36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34" y="532213"/>
            <a:ext cx="8552480" cy="984173"/>
          </a:xfrm>
        </p:spPr>
        <p:txBody>
          <a:bodyPr/>
          <a:lstStyle/>
          <a:p>
            <a:r>
              <a:rPr lang="en-GB" sz="2500" dirty="0" err="1">
                <a:solidFill>
                  <a:schemeClr val="tx1"/>
                </a:solidFill>
              </a:rPr>
              <a:t>Formas</a:t>
            </a:r>
            <a:r>
              <a:rPr lang="en-GB" sz="2500" dirty="0">
                <a:solidFill>
                  <a:schemeClr val="tx1"/>
                </a:solidFill>
              </a:rPr>
              <a:t> </a:t>
            </a:r>
            <a:r>
              <a:rPr lang="en-GB" sz="2500" dirty="0" err="1">
                <a:solidFill>
                  <a:schemeClr val="tx1"/>
                </a:solidFill>
              </a:rPr>
              <a:t>inteligentes</a:t>
            </a:r>
            <a:r>
              <a:rPr lang="en-GB" sz="2500" dirty="0">
                <a:solidFill>
                  <a:schemeClr val="tx1"/>
                </a:solidFill>
              </a:rPr>
              <a:t> de </a:t>
            </a:r>
            <a:r>
              <a:rPr lang="en-GB" sz="2500" dirty="0" err="1">
                <a:solidFill>
                  <a:schemeClr val="tx1"/>
                </a:solidFill>
              </a:rPr>
              <a:t>proteger</a:t>
            </a:r>
            <a:r>
              <a:rPr lang="en-GB" sz="2500" dirty="0">
                <a:solidFill>
                  <a:schemeClr val="tx1"/>
                </a:solidFill>
              </a:rPr>
              <a:t> </a:t>
            </a:r>
            <a:r>
              <a:rPr lang="en-GB" sz="2500" dirty="0" err="1">
                <a:solidFill>
                  <a:schemeClr val="tx1"/>
                </a:solidFill>
              </a:rPr>
              <a:t>tus</a:t>
            </a:r>
            <a:r>
              <a:rPr lang="en-GB" sz="2500" dirty="0">
                <a:solidFill>
                  <a:schemeClr val="tx1"/>
                </a:solidFill>
              </a:rPr>
              <a:t> </a:t>
            </a:r>
            <a:r>
              <a:rPr lang="en-GB" sz="2500" dirty="0" err="1">
                <a:solidFill>
                  <a:schemeClr val="tx1"/>
                </a:solidFill>
              </a:rPr>
              <a:t>datos</a:t>
            </a:r>
            <a:r>
              <a:rPr lang="en-GB" sz="2500" dirty="0">
                <a:solidFill>
                  <a:schemeClr val="tx1"/>
                </a:solidFill>
              </a:rPr>
              <a:t> </a:t>
            </a:r>
            <a:r>
              <a:rPr lang="en-GB" sz="2500" dirty="0" err="1">
                <a:solidFill>
                  <a:schemeClr val="tx1"/>
                </a:solidFill>
              </a:rPr>
              <a:t>personales</a:t>
            </a:r>
            <a:endParaRPr lang="en-IE" sz="2500" dirty="0">
              <a:solidFill>
                <a:schemeClr val="tx1"/>
              </a:solidFill>
            </a:endParaRPr>
          </a:p>
        </p:txBody>
      </p:sp>
      <p:sp>
        <p:nvSpPr>
          <p:cNvPr id="3" name="Rectangle 2"/>
          <p:cNvSpPr/>
          <p:nvPr/>
        </p:nvSpPr>
        <p:spPr>
          <a:xfrm>
            <a:off x="160934" y="1228954"/>
            <a:ext cx="8785556" cy="3139321"/>
          </a:xfrm>
          <a:prstGeom prst="rect">
            <a:avLst/>
          </a:prstGeom>
        </p:spPr>
        <p:txBody>
          <a:bodyPr wrap="square">
            <a:spAutoFit/>
          </a:bodyPr>
          <a:lstStyle/>
          <a:p>
            <a:pPr marL="342900" indent="-342900">
              <a:buFont typeface="Wingdings" panose="05000000000000000000" pitchFamily="2" charset="2"/>
              <a:buChar char="Ø"/>
            </a:pPr>
            <a:r>
              <a:rPr lang="es-ES" sz="1800" b="1" dirty="0">
                <a:solidFill>
                  <a:schemeClr val="tx1"/>
                </a:solidFill>
              </a:rPr>
              <a:t>Dificulta que otras personas obtengan créditos a tu nombre</a:t>
            </a:r>
          </a:p>
          <a:p>
            <a:pPr marL="342900" indent="-342900">
              <a:buFont typeface="Wingdings" panose="05000000000000000000" pitchFamily="2" charset="2"/>
              <a:buChar char="Ø"/>
            </a:pPr>
            <a:r>
              <a:rPr lang="es-ES" sz="1800" b="1" dirty="0">
                <a:solidFill>
                  <a:schemeClr val="tx1"/>
                </a:solidFill>
              </a:rPr>
              <a:t>Pon contraseñas en tus dispositivos</a:t>
            </a:r>
          </a:p>
          <a:p>
            <a:pPr marL="342900" indent="-342900">
              <a:buFont typeface="Wingdings" panose="05000000000000000000" pitchFamily="2" charset="2"/>
              <a:buChar char="Ø"/>
            </a:pPr>
            <a:r>
              <a:rPr lang="es-ES" sz="1800" b="1" dirty="0">
                <a:solidFill>
                  <a:schemeClr val="tx1"/>
                </a:solidFill>
              </a:rPr>
              <a:t>Utiliza contraseñas más seguras</a:t>
            </a:r>
          </a:p>
          <a:p>
            <a:pPr marL="342900" indent="-342900">
              <a:buFont typeface="Wingdings" panose="05000000000000000000" pitchFamily="2" charset="2"/>
              <a:buChar char="Ø"/>
            </a:pPr>
            <a:r>
              <a:rPr lang="es-ES" sz="1800" b="1" dirty="0">
                <a:solidFill>
                  <a:schemeClr val="tx1"/>
                </a:solidFill>
              </a:rPr>
              <a:t>Configura la autenticación de dos factores en sus cuentas financieras y de correo electrónico</a:t>
            </a:r>
          </a:p>
          <a:p>
            <a:pPr marL="342900" indent="-342900">
              <a:buFont typeface="Wingdings" panose="05000000000000000000" pitchFamily="2" charset="2"/>
              <a:buChar char="Ø"/>
            </a:pPr>
            <a:r>
              <a:rPr lang="es-ES" sz="1800" b="1" dirty="0">
                <a:solidFill>
                  <a:schemeClr val="tx1"/>
                </a:solidFill>
              </a:rPr>
              <a:t>No hagas tus compras y operaciones bancarias online en el café local</a:t>
            </a:r>
          </a:p>
          <a:p>
            <a:pPr marL="342900" indent="-342900">
              <a:buFont typeface="Wingdings" panose="05000000000000000000" pitchFamily="2" charset="2"/>
              <a:buChar char="Ø"/>
            </a:pPr>
            <a:r>
              <a:rPr lang="es-ES" sz="1800" b="1" dirty="0">
                <a:solidFill>
                  <a:schemeClr val="tx1"/>
                </a:solidFill>
              </a:rPr>
              <a:t>Actualiza tu software regularmente</a:t>
            </a:r>
          </a:p>
          <a:p>
            <a:pPr marL="342900" indent="-342900">
              <a:buFont typeface="Wingdings" panose="05000000000000000000" pitchFamily="2" charset="2"/>
              <a:buChar char="Ø"/>
            </a:pPr>
            <a:r>
              <a:rPr lang="es-ES" sz="1800" b="1" dirty="0">
                <a:solidFill>
                  <a:schemeClr val="tx1"/>
                </a:solidFill>
              </a:rPr>
              <a:t>No facilites información personal por teléfono, correo electrónico o mensajes de texto.</a:t>
            </a:r>
          </a:p>
          <a:p>
            <a:pPr marL="342900" indent="-342900">
              <a:buFont typeface="Wingdings" panose="05000000000000000000" pitchFamily="2" charset="2"/>
              <a:buChar char="Ø"/>
            </a:pPr>
            <a:r>
              <a:rPr lang="es-ES" sz="1800" b="1" dirty="0">
                <a:solidFill>
                  <a:schemeClr val="tx1"/>
                </a:solidFill>
              </a:rPr>
              <a:t>Ten cuidado al abrir los archivos adjuntos de los correos electrónicos o al hacer clic en los enlaces</a:t>
            </a:r>
            <a:endParaRPr lang="en-GB" sz="1800" b="1" dirty="0">
              <a:solidFill>
                <a:schemeClr val="tx1"/>
              </a:solidFill>
            </a:endParaRPr>
          </a:p>
        </p:txBody>
      </p:sp>
    </p:spTree>
    <p:extLst>
      <p:ext uri="{BB962C8B-B14F-4D97-AF65-F5344CB8AC3E}">
        <p14:creationId xmlns:p14="http://schemas.microsoft.com/office/powerpoint/2010/main" val="43974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00" y="212141"/>
            <a:ext cx="7920850" cy="811987"/>
          </a:xfrm>
        </p:spPr>
        <p:txBody>
          <a:bodyPr/>
          <a:lstStyle/>
          <a:p>
            <a:r>
              <a:rPr lang="en-GB" sz="3600" dirty="0" err="1">
                <a:solidFill>
                  <a:schemeClr val="tx1"/>
                </a:solidFill>
              </a:rPr>
              <a:t>Cuál</a:t>
            </a:r>
            <a:r>
              <a:rPr lang="en-GB" sz="3600" dirty="0">
                <a:solidFill>
                  <a:schemeClr val="tx1"/>
                </a:solidFill>
              </a:rPr>
              <a:t> es </a:t>
            </a:r>
            <a:r>
              <a:rPr lang="en-GB" sz="3600" dirty="0" err="1">
                <a:solidFill>
                  <a:schemeClr val="tx1"/>
                </a:solidFill>
              </a:rPr>
              <a:t>el</a:t>
            </a:r>
            <a:r>
              <a:rPr lang="en-GB" sz="3600" dirty="0">
                <a:solidFill>
                  <a:schemeClr val="tx1"/>
                </a:solidFill>
              </a:rPr>
              <a:t> mayor </a:t>
            </a:r>
            <a:r>
              <a:rPr lang="en-GB" sz="3600" dirty="0" err="1">
                <a:solidFill>
                  <a:schemeClr val="tx1"/>
                </a:solidFill>
              </a:rPr>
              <a:t>riesgo</a:t>
            </a:r>
            <a:endParaRPr lang="en-IE" sz="3600" dirty="0">
              <a:solidFill>
                <a:schemeClr val="tx1"/>
              </a:solidFill>
            </a:endParaRPr>
          </a:p>
        </p:txBody>
      </p:sp>
      <p:sp>
        <p:nvSpPr>
          <p:cNvPr id="3" name="Rectangle 2"/>
          <p:cNvSpPr/>
          <p:nvPr/>
        </p:nvSpPr>
        <p:spPr>
          <a:xfrm>
            <a:off x="-1957" y="1364831"/>
            <a:ext cx="9145957" cy="2554545"/>
          </a:xfrm>
          <a:prstGeom prst="rect">
            <a:avLst/>
          </a:prstGeom>
        </p:spPr>
        <p:txBody>
          <a:bodyPr wrap="square">
            <a:spAutoFit/>
          </a:bodyPr>
          <a:lstStyle/>
          <a:p>
            <a:r>
              <a:rPr lang="es-ES" sz="2000" b="1" dirty="0">
                <a:solidFill>
                  <a:schemeClr val="tx1"/>
                </a:solidFill>
                <a:latin typeface="arial" panose="020B0604020202020204" pitchFamily="34" charset="0"/>
              </a:rPr>
              <a:t>La presencia web de una empresa incluye </a:t>
            </a:r>
          </a:p>
          <a:p>
            <a:r>
              <a:rPr lang="es-ES" sz="2000" b="1" dirty="0">
                <a:solidFill>
                  <a:schemeClr val="tx1"/>
                </a:solidFill>
                <a:latin typeface="arial" panose="020B0604020202020204" pitchFamily="34" charset="0"/>
              </a:rPr>
              <a:t>su sitio web, pero también los medios sociales </a:t>
            </a:r>
          </a:p>
          <a:p>
            <a:r>
              <a:rPr lang="es-ES" sz="2000" b="1" dirty="0">
                <a:solidFill>
                  <a:schemeClr val="tx1"/>
                </a:solidFill>
                <a:latin typeface="arial" panose="020B0604020202020204" pitchFamily="34" charset="0"/>
              </a:rPr>
              <a:t>los blogs y la publicidad. </a:t>
            </a:r>
          </a:p>
          <a:p>
            <a:r>
              <a:rPr lang="es-ES" sz="2000" b="1" dirty="0">
                <a:solidFill>
                  <a:schemeClr val="tx1"/>
                </a:solidFill>
                <a:latin typeface="arial" panose="020B0604020202020204" pitchFamily="34" charset="0"/>
              </a:rPr>
              <a:t>El objetivo principal de la creación de</a:t>
            </a:r>
          </a:p>
          <a:p>
            <a:r>
              <a:rPr lang="es-ES" sz="2000" b="1" dirty="0">
                <a:solidFill>
                  <a:schemeClr val="tx1"/>
                </a:solidFill>
                <a:latin typeface="arial" panose="020B0604020202020204" pitchFamily="34" charset="0"/>
              </a:rPr>
              <a:t> una presencia en la web es presentar </a:t>
            </a:r>
          </a:p>
          <a:p>
            <a:r>
              <a:rPr lang="es-ES" sz="2000" b="1" dirty="0">
                <a:solidFill>
                  <a:schemeClr val="tx1"/>
                </a:solidFill>
                <a:latin typeface="arial" panose="020B0604020202020204" pitchFamily="34" charset="0"/>
              </a:rPr>
              <a:t>la empresa al mayor número de personas </a:t>
            </a:r>
          </a:p>
          <a:p>
            <a:r>
              <a:rPr lang="es-ES" sz="2000" b="1" dirty="0">
                <a:solidFill>
                  <a:schemeClr val="tx1"/>
                </a:solidFill>
                <a:latin typeface="arial" panose="020B0604020202020204" pitchFamily="34" charset="0"/>
              </a:rPr>
              <a:t>posible para aumentar las ventas. </a:t>
            </a:r>
          </a:p>
          <a:p>
            <a:r>
              <a:rPr lang="es-ES" sz="2000" b="1" dirty="0">
                <a:solidFill>
                  <a:schemeClr val="tx1"/>
                </a:solidFill>
                <a:latin typeface="arial" panose="020B0604020202020204" pitchFamily="34" charset="0"/>
              </a:rPr>
              <a:t>El mayor riesgo es la seguridad comprometida</a:t>
            </a:r>
            <a:endParaRPr lang="en-IE" sz="2000" b="1" dirty="0">
              <a:solidFill>
                <a:schemeClr val="tx1"/>
              </a:solidFill>
            </a:endParaRPr>
          </a:p>
        </p:txBody>
      </p:sp>
      <p:pic>
        <p:nvPicPr>
          <p:cNvPr id="3076" name="Picture 4" descr="Are You Making The Most of Social M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7317" y="1812959"/>
            <a:ext cx="2608136" cy="1913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64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573" y="243775"/>
            <a:ext cx="7140705" cy="767933"/>
          </a:xfrm>
        </p:spPr>
        <p:txBody>
          <a:bodyPr/>
          <a:lstStyle/>
          <a:p>
            <a:r>
              <a:rPr lang="es-ES" dirty="0">
                <a:solidFill>
                  <a:schemeClr val="tx1"/>
                </a:solidFill>
              </a:rPr>
              <a:t>Las 10 reglas de seguridad en Internet y lo que no se debe hacer en la red</a:t>
            </a:r>
            <a:endParaRPr lang="en-IE" sz="2800" dirty="0">
              <a:solidFill>
                <a:schemeClr val="tx1"/>
              </a:solidFill>
            </a:endParaRPr>
          </a:p>
        </p:txBody>
      </p:sp>
      <p:sp>
        <p:nvSpPr>
          <p:cNvPr id="3" name="Rectangle 2"/>
          <p:cNvSpPr/>
          <p:nvPr/>
        </p:nvSpPr>
        <p:spPr>
          <a:xfrm>
            <a:off x="168249" y="1255800"/>
            <a:ext cx="8588045" cy="2862322"/>
          </a:xfrm>
          <a:prstGeom prst="rect">
            <a:avLst/>
          </a:prstGeom>
        </p:spPr>
        <p:txBody>
          <a:bodyPr wrap="square">
            <a:spAutoFit/>
          </a:bodyPr>
          <a:lstStyle/>
          <a:p>
            <a:pPr marL="285750" indent="-285750">
              <a:buFont typeface="Wingdings" panose="05000000000000000000" pitchFamily="2" charset="2"/>
              <a:buChar char="Ø"/>
            </a:pPr>
            <a:r>
              <a:rPr lang="es-ES" sz="1800" dirty="0">
                <a:solidFill>
                  <a:srgbClr val="202124"/>
                </a:solidFill>
                <a:latin typeface="arial" panose="020B0604020202020204" pitchFamily="34" charset="0"/>
              </a:rPr>
              <a:t>Mantén la información personal de forma profesional y limitada</a:t>
            </a:r>
          </a:p>
          <a:p>
            <a:pPr marL="285750" indent="-285750">
              <a:buFont typeface="Wingdings" panose="05000000000000000000" pitchFamily="2" charset="2"/>
              <a:buChar char="Ø"/>
            </a:pPr>
            <a:r>
              <a:rPr lang="es-ES" sz="1800" dirty="0">
                <a:solidFill>
                  <a:srgbClr val="202124"/>
                </a:solidFill>
                <a:latin typeface="arial" panose="020B0604020202020204" pitchFamily="34" charset="0"/>
              </a:rPr>
              <a:t>Mantén la configuración de privacidad activada</a:t>
            </a:r>
          </a:p>
          <a:p>
            <a:pPr marL="285750" indent="-285750">
              <a:buFont typeface="Wingdings" panose="05000000000000000000" pitchFamily="2" charset="2"/>
              <a:buChar char="Ø"/>
            </a:pPr>
            <a:r>
              <a:rPr lang="es-ES" sz="1800" dirty="0">
                <a:solidFill>
                  <a:srgbClr val="202124"/>
                </a:solidFill>
                <a:latin typeface="arial" panose="020B0604020202020204" pitchFamily="34" charset="0"/>
              </a:rPr>
              <a:t>Practica la navegación segura</a:t>
            </a:r>
          </a:p>
          <a:p>
            <a:pPr marL="285750" indent="-285750">
              <a:buFont typeface="Wingdings" panose="05000000000000000000" pitchFamily="2" charset="2"/>
              <a:buChar char="Ø"/>
            </a:pPr>
            <a:r>
              <a:rPr lang="es-ES" sz="1800" dirty="0">
                <a:solidFill>
                  <a:srgbClr val="202124"/>
                </a:solidFill>
                <a:latin typeface="arial" panose="020B0604020202020204" pitchFamily="34" charset="0"/>
              </a:rPr>
              <a:t>Asegúrate de que tu conexión a Internet es segura</a:t>
            </a:r>
          </a:p>
          <a:p>
            <a:pPr marL="285750" indent="-285750">
              <a:buFont typeface="Wingdings" panose="05000000000000000000" pitchFamily="2" charset="2"/>
              <a:buChar char="Ø"/>
            </a:pPr>
            <a:r>
              <a:rPr lang="es-ES" sz="1800" dirty="0">
                <a:solidFill>
                  <a:srgbClr val="202124"/>
                </a:solidFill>
                <a:latin typeface="arial" panose="020B0604020202020204" pitchFamily="34" charset="0"/>
              </a:rPr>
              <a:t>Ten cuidado con lo que descargas</a:t>
            </a:r>
          </a:p>
          <a:p>
            <a:pPr marL="285750" indent="-285750">
              <a:buFont typeface="Wingdings" panose="05000000000000000000" pitchFamily="2" charset="2"/>
              <a:buChar char="Ø"/>
            </a:pPr>
            <a:r>
              <a:rPr lang="es-ES" sz="1800" dirty="0">
                <a:solidFill>
                  <a:srgbClr val="202124"/>
                </a:solidFill>
                <a:latin typeface="arial" panose="020B0604020202020204" pitchFamily="34" charset="0"/>
              </a:rPr>
              <a:t>Elige contraseñas seguras</a:t>
            </a:r>
          </a:p>
          <a:p>
            <a:pPr marL="285750" indent="-285750">
              <a:buFont typeface="Wingdings" panose="05000000000000000000" pitchFamily="2" charset="2"/>
              <a:buChar char="Ø"/>
            </a:pPr>
            <a:r>
              <a:rPr lang="es-ES" sz="1800" dirty="0">
                <a:solidFill>
                  <a:srgbClr val="202124"/>
                </a:solidFill>
                <a:latin typeface="arial" panose="020B0604020202020204" pitchFamily="34" charset="0"/>
              </a:rPr>
              <a:t>Realiza compras online en sitios seguros</a:t>
            </a:r>
          </a:p>
          <a:p>
            <a:pPr marL="285750" indent="-285750">
              <a:buFont typeface="Wingdings" panose="05000000000000000000" pitchFamily="2" charset="2"/>
              <a:buChar char="Ø"/>
            </a:pPr>
            <a:r>
              <a:rPr lang="es-ES" sz="1800" dirty="0">
                <a:solidFill>
                  <a:srgbClr val="202124"/>
                </a:solidFill>
                <a:latin typeface="arial" panose="020B0604020202020204" pitchFamily="34" charset="0"/>
              </a:rPr>
              <a:t>Ten cuidado con lo que publicas</a:t>
            </a:r>
          </a:p>
          <a:p>
            <a:pPr marL="285750" indent="-285750">
              <a:buFont typeface="Wingdings" panose="05000000000000000000" pitchFamily="2" charset="2"/>
              <a:buChar char="Ø"/>
            </a:pPr>
            <a:r>
              <a:rPr lang="es-ES" sz="1800" dirty="0">
                <a:solidFill>
                  <a:srgbClr val="202124"/>
                </a:solidFill>
                <a:latin typeface="arial" panose="020B0604020202020204" pitchFamily="34" charset="0"/>
              </a:rPr>
              <a:t>Ten cuidado con quién conoces online</a:t>
            </a:r>
          </a:p>
          <a:p>
            <a:pPr marL="285750" indent="-285750">
              <a:buFont typeface="Wingdings" panose="05000000000000000000" pitchFamily="2" charset="2"/>
              <a:buChar char="Ø"/>
            </a:pPr>
            <a:r>
              <a:rPr lang="es-ES" sz="1800" dirty="0">
                <a:solidFill>
                  <a:srgbClr val="202124"/>
                </a:solidFill>
                <a:latin typeface="arial" panose="020B0604020202020204" pitchFamily="34" charset="0"/>
              </a:rPr>
              <a:t>Mantén tu programa antivirus actualizado</a:t>
            </a:r>
            <a:endParaRPr lang="en-GB" dirty="0">
              <a:solidFill>
                <a:srgbClr val="202124"/>
              </a:solidFill>
              <a:latin typeface="arial" panose="020B0604020202020204" pitchFamily="34" charset="0"/>
            </a:endParaRPr>
          </a:p>
        </p:txBody>
      </p:sp>
      <p:pic>
        <p:nvPicPr>
          <p:cNvPr id="5" name="Picture 4" descr="The ABC of best online bingo safety tips - Mecca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7675" y="1697146"/>
            <a:ext cx="3043206" cy="2190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229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43" y="62075"/>
            <a:ext cx="9374521" cy="4880258"/>
          </a:xfrm>
        </p:spPr>
        <p:txBody>
          <a:bodyPr/>
          <a:lstStyle/>
          <a:p>
            <a:r>
              <a:rPr lang="en-GB" sz="2800" dirty="0" err="1">
                <a:solidFill>
                  <a:schemeClr val="tx1"/>
                </a:solidFill>
              </a:rPr>
              <a:t>Proteger</a:t>
            </a:r>
            <a:r>
              <a:rPr lang="en-GB" sz="2800" dirty="0">
                <a:solidFill>
                  <a:schemeClr val="tx1"/>
                </a:solidFill>
              </a:rPr>
              <a:t> los </a:t>
            </a:r>
            <a:r>
              <a:rPr lang="en-GB" sz="2800" dirty="0" err="1">
                <a:solidFill>
                  <a:schemeClr val="tx1"/>
                </a:solidFill>
              </a:rPr>
              <a:t>dispositivos</a:t>
            </a:r>
            <a:br>
              <a:rPr lang="en-GB" dirty="0"/>
            </a:br>
            <a:r>
              <a:rPr lang="en-GB" sz="2000" dirty="0" err="1">
                <a:solidFill>
                  <a:schemeClr val="tx1"/>
                </a:solidFill>
              </a:rPr>
              <a:t>Cómo</a:t>
            </a:r>
            <a:r>
              <a:rPr lang="en-GB" sz="2000" dirty="0">
                <a:solidFill>
                  <a:schemeClr val="tx1"/>
                </a:solidFill>
              </a:rPr>
              <a:t> </a:t>
            </a:r>
            <a:r>
              <a:rPr lang="en-GB" sz="2000" dirty="0" err="1">
                <a:solidFill>
                  <a:schemeClr val="tx1"/>
                </a:solidFill>
              </a:rPr>
              <a:t>establecer</a:t>
            </a:r>
            <a:r>
              <a:rPr lang="en-GB" sz="2000" dirty="0">
                <a:solidFill>
                  <a:schemeClr val="tx1"/>
                </a:solidFill>
              </a:rPr>
              <a:t>/</a:t>
            </a:r>
            <a:r>
              <a:rPr lang="en-GB" sz="2000" dirty="0" err="1">
                <a:solidFill>
                  <a:schemeClr val="tx1"/>
                </a:solidFill>
              </a:rPr>
              <a:t>asegurar</a:t>
            </a:r>
            <a:r>
              <a:rPr lang="en-GB" sz="2000" dirty="0">
                <a:solidFill>
                  <a:schemeClr val="tx1"/>
                </a:solidFill>
              </a:rPr>
              <a:t> una </a:t>
            </a:r>
            <a:r>
              <a:rPr lang="en-GB" sz="2000" dirty="0" err="1">
                <a:solidFill>
                  <a:schemeClr val="tx1"/>
                </a:solidFill>
              </a:rPr>
              <a:t>contraseña</a:t>
            </a:r>
            <a:r>
              <a:rPr lang="en-GB" sz="2000" dirty="0">
                <a:solidFill>
                  <a:schemeClr val="tx1"/>
                </a:solidFill>
              </a:rPr>
              <a:t> </a:t>
            </a:r>
            <a:r>
              <a:rPr lang="en-GB" sz="2000" dirty="0" err="1">
                <a:solidFill>
                  <a:schemeClr val="tx1"/>
                </a:solidFill>
              </a:rPr>
              <a:t>en</a:t>
            </a:r>
            <a:r>
              <a:rPr lang="en-GB" sz="2000" dirty="0">
                <a:solidFill>
                  <a:schemeClr val="tx1"/>
                </a:solidFill>
              </a:rPr>
              <a:t> </a:t>
            </a:r>
            <a:r>
              <a:rPr lang="en-GB" sz="2000" dirty="0" err="1">
                <a:solidFill>
                  <a:schemeClr val="tx1"/>
                </a:solidFill>
              </a:rPr>
              <a:t>el</a:t>
            </a:r>
            <a:r>
              <a:rPr lang="en-GB" sz="2000" dirty="0">
                <a:solidFill>
                  <a:schemeClr val="tx1"/>
                </a:solidFill>
              </a:rPr>
              <a:t> </a:t>
            </a:r>
            <a:r>
              <a:rPr lang="en-GB" sz="2000" dirty="0" err="1">
                <a:solidFill>
                  <a:schemeClr val="tx1"/>
                </a:solidFill>
              </a:rPr>
              <a:t>ordenador</a:t>
            </a:r>
            <a:br>
              <a:rPr lang="en-GB" sz="2000" dirty="0">
                <a:solidFill>
                  <a:schemeClr val="tx1"/>
                </a:solidFill>
              </a:rPr>
            </a:br>
            <a:br>
              <a:rPr lang="en-GB" sz="2000" dirty="0">
                <a:solidFill>
                  <a:schemeClr val="tx1"/>
                </a:solidFill>
              </a:rPr>
            </a:br>
            <a:r>
              <a:rPr lang="es-ES" sz="1500" b="0" dirty="0">
                <a:solidFill>
                  <a:schemeClr val="tx1"/>
                </a:solidFill>
              </a:rPr>
              <a:t>Haz clic en el botón de inicio en la parte inferior de la pantalla</a:t>
            </a:r>
            <a:br>
              <a:rPr lang="es-ES" sz="1500" b="0" dirty="0">
                <a:solidFill>
                  <a:schemeClr val="tx1"/>
                </a:solidFill>
              </a:rPr>
            </a:br>
            <a:r>
              <a:rPr lang="es-ES" sz="1500" b="0" dirty="0">
                <a:solidFill>
                  <a:schemeClr val="tx1"/>
                </a:solidFill>
              </a:rPr>
              <a:t>Haz clic en Configuración en la lista de la izquierda</a:t>
            </a:r>
            <a:br>
              <a:rPr lang="es-ES" sz="1500" b="0" dirty="0">
                <a:solidFill>
                  <a:schemeClr val="tx1"/>
                </a:solidFill>
              </a:rPr>
            </a:br>
            <a:r>
              <a:rPr lang="es-ES" sz="1500" b="0" dirty="0">
                <a:solidFill>
                  <a:schemeClr val="tx1"/>
                </a:solidFill>
              </a:rPr>
              <a:t>Selecciona Cuentas</a:t>
            </a:r>
            <a:br>
              <a:rPr lang="es-ES" sz="1500" b="0" dirty="0">
                <a:solidFill>
                  <a:schemeClr val="tx1"/>
                </a:solidFill>
              </a:rPr>
            </a:br>
            <a:r>
              <a:rPr lang="es-ES" sz="1500" b="0" dirty="0">
                <a:solidFill>
                  <a:schemeClr val="tx1"/>
                </a:solidFill>
              </a:rPr>
              <a:t>Selecciona  las opciones de inicio de sesión en el menú</a:t>
            </a:r>
            <a:br>
              <a:rPr lang="es-ES" sz="1500" b="0" dirty="0">
                <a:solidFill>
                  <a:schemeClr val="tx1"/>
                </a:solidFill>
              </a:rPr>
            </a:br>
            <a:r>
              <a:rPr lang="es-ES" sz="1500" b="0" dirty="0">
                <a:solidFill>
                  <a:schemeClr val="tx1"/>
                </a:solidFill>
              </a:rPr>
              <a:t>Haz clic en cambiar tu cuenta</a:t>
            </a:r>
            <a:br>
              <a:rPr lang="es-ES" sz="1500" b="0" dirty="0">
                <a:solidFill>
                  <a:schemeClr val="tx1"/>
                </a:solidFill>
              </a:rPr>
            </a:br>
            <a:r>
              <a:rPr lang="es-ES" sz="1500" b="0" dirty="0">
                <a:solidFill>
                  <a:schemeClr val="tx1"/>
                </a:solidFill>
              </a:rPr>
              <a:t>Rellena los campos </a:t>
            </a:r>
            <a:br>
              <a:rPr lang="es-ES" sz="1500" b="0" dirty="0">
                <a:solidFill>
                  <a:schemeClr val="tx1"/>
                </a:solidFill>
              </a:rPr>
            </a:br>
            <a:r>
              <a:rPr lang="es-ES" sz="1500" b="0" dirty="0">
                <a:solidFill>
                  <a:schemeClr val="tx1"/>
                </a:solidFill>
              </a:rPr>
              <a:t>Pulsa Siguiente y Finalizar</a:t>
            </a:r>
            <a:br>
              <a:rPr lang="es-ES" sz="1500" b="0" dirty="0">
                <a:solidFill>
                  <a:schemeClr val="tx1"/>
                </a:solidFill>
              </a:rPr>
            </a:br>
            <a:br>
              <a:rPr lang="es-ES" sz="2000" b="0" dirty="0">
                <a:solidFill>
                  <a:schemeClr val="tx1"/>
                </a:solidFill>
              </a:rPr>
            </a:br>
            <a:r>
              <a:rPr lang="en-GB" sz="1800" dirty="0">
                <a:solidFill>
                  <a:schemeClr val="tx1"/>
                </a:solidFill>
              </a:rPr>
              <a:t>Por </a:t>
            </a:r>
            <a:r>
              <a:rPr lang="en-GB" sz="1800" dirty="0" err="1">
                <a:solidFill>
                  <a:schemeClr val="tx1"/>
                </a:solidFill>
              </a:rPr>
              <a:t>favor</a:t>
            </a:r>
            <a:r>
              <a:rPr lang="en-GB" sz="1800" dirty="0">
                <a:solidFill>
                  <a:schemeClr val="tx1"/>
                </a:solidFill>
              </a:rPr>
              <a:t>, ten </a:t>
            </a:r>
            <a:r>
              <a:rPr lang="en-GB" sz="1800" dirty="0" err="1">
                <a:solidFill>
                  <a:schemeClr val="tx1"/>
                </a:solidFill>
              </a:rPr>
              <a:t>en</a:t>
            </a:r>
            <a:r>
              <a:rPr lang="en-GB" sz="1800" dirty="0">
                <a:solidFill>
                  <a:schemeClr val="tx1"/>
                </a:solidFill>
              </a:rPr>
              <a:t> </a:t>
            </a:r>
            <a:r>
              <a:rPr lang="en-GB" sz="1800" dirty="0" err="1">
                <a:solidFill>
                  <a:schemeClr val="tx1"/>
                </a:solidFill>
              </a:rPr>
              <a:t>cuenta</a:t>
            </a:r>
            <a:r>
              <a:rPr lang="en-GB" sz="1800" dirty="0">
                <a:solidFill>
                  <a:schemeClr val="tx1"/>
                </a:solidFill>
              </a:rPr>
              <a:t> </a:t>
            </a:r>
            <a:br>
              <a:rPr lang="en-GB" sz="2000" dirty="0">
                <a:solidFill>
                  <a:schemeClr val="tx1"/>
                </a:solidFill>
              </a:rPr>
            </a:br>
            <a:r>
              <a:rPr lang="es-ES" sz="1500" b="0" dirty="0">
                <a:solidFill>
                  <a:schemeClr val="tx1"/>
                </a:solidFill>
              </a:rPr>
              <a:t>Utiliza una combinación de letras mayúsculas y minúsculas, símbolos y números. </a:t>
            </a:r>
            <a:br>
              <a:rPr lang="es-ES" sz="1500" b="0" dirty="0">
                <a:solidFill>
                  <a:schemeClr val="tx1"/>
                </a:solidFill>
              </a:rPr>
            </a:br>
            <a:r>
              <a:rPr lang="es-ES" sz="1500" b="0" dirty="0">
                <a:solidFill>
                  <a:schemeClr val="tx1"/>
                </a:solidFill>
              </a:rPr>
              <a:t>No utilices contraseñas de uso común como 123456, la palabra "</a:t>
            </a:r>
            <a:r>
              <a:rPr lang="es-ES" sz="1500" b="0" dirty="0" err="1">
                <a:solidFill>
                  <a:schemeClr val="tx1"/>
                </a:solidFill>
              </a:rPr>
              <a:t>password</a:t>
            </a:r>
            <a:r>
              <a:rPr lang="es-ES" sz="1500" b="0" dirty="0">
                <a:solidFill>
                  <a:schemeClr val="tx1"/>
                </a:solidFill>
              </a:rPr>
              <a:t>", "</a:t>
            </a:r>
            <a:r>
              <a:rPr lang="es-ES" sz="1500" b="0" dirty="0" err="1">
                <a:solidFill>
                  <a:schemeClr val="tx1"/>
                </a:solidFill>
              </a:rPr>
              <a:t>qwerty</a:t>
            </a:r>
            <a:r>
              <a:rPr lang="es-ES" sz="1500" b="0" dirty="0">
                <a:solidFill>
                  <a:schemeClr val="tx1"/>
                </a:solidFill>
              </a:rPr>
              <a:t>", "11111", o una palabra como "</a:t>
            </a:r>
            <a:r>
              <a:rPr lang="es-ES" sz="1500" b="0" dirty="0" err="1">
                <a:solidFill>
                  <a:schemeClr val="tx1"/>
                </a:solidFill>
              </a:rPr>
              <a:t>monkey</a:t>
            </a:r>
            <a:r>
              <a:rPr lang="es-ES" sz="1500" b="0" dirty="0">
                <a:solidFill>
                  <a:schemeClr val="tx1"/>
                </a:solidFill>
              </a:rPr>
              <a:t>". </a:t>
            </a:r>
            <a:br>
              <a:rPr lang="es-ES" sz="1500" b="0" dirty="0">
                <a:solidFill>
                  <a:schemeClr val="tx1"/>
                </a:solidFill>
              </a:rPr>
            </a:br>
            <a:r>
              <a:rPr lang="es-ES" sz="1500" b="0" dirty="0">
                <a:solidFill>
                  <a:schemeClr val="tx1"/>
                </a:solidFill>
              </a:rPr>
              <a:t>Asegúrate de que tus contraseñas de usuario tienen al menos ocho caracteres.</a:t>
            </a:r>
            <a:br>
              <a:rPr lang="en-IE" b="0" dirty="0">
                <a:solidFill>
                  <a:schemeClr val="tx1"/>
                </a:solidFill>
              </a:rPr>
            </a:br>
            <a:br>
              <a:rPr lang="en-GB" sz="2000" b="0" dirty="0">
                <a:solidFill>
                  <a:schemeClr val="tx1"/>
                </a:solidFill>
              </a:rPr>
            </a:br>
            <a:endParaRPr lang="en-IE" sz="2000" b="0" dirty="0">
              <a:solidFill>
                <a:schemeClr val="tx1"/>
              </a:solidFill>
            </a:endParaRPr>
          </a:p>
        </p:txBody>
      </p:sp>
    </p:spTree>
    <p:extLst>
      <p:ext uri="{BB962C8B-B14F-4D97-AF65-F5344CB8AC3E}">
        <p14:creationId xmlns:p14="http://schemas.microsoft.com/office/powerpoint/2010/main" val="177912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75" y="398398"/>
            <a:ext cx="8917228" cy="4297959"/>
          </a:xfrm>
        </p:spPr>
        <p:txBody>
          <a:bodyPr/>
          <a:lstStyle/>
          <a:p>
            <a:r>
              <a:rPr lang="en-GB" sz="3200" dirty="0">
                <a:solidFill>
                  <a:schemeClr val="tx1"/>
                </a:solidFill>
              </a:rPr>
              <a:t>Antivirus </a:t>
            </a:r>
            <a:br>
              <a:rPr lang="en-GB" dirty="0">
                <a:solidFill>
                  <a:schemeClr val="tx1"/>
                </a:solidFill>
              </a:rPr>
            </a:br>
            <a:br>
              <a:rPr lang="en-GB" dirty="0">
                <a:solidFill>
                  <a:schemeClr val="tx1"/>
                </a:solidFill>
              </a:rPr>
            </a:br>
            <a:r>
              <a:rPr lang="es-ES" b="0" dirty="0">
                <a:solidFill>
                  <a:schemeClr val="tx1"/>
                </a:solidFill>
              </a:rPr>
              <a:t>Para mantener tu ordenador y tus archivos a salvo de virus y otras amenazas, necesitas utilizar un software antivirus que te proporcione una protección completa en todo momento.</a:t>
            </a:r>
            <a:br>
              <a:rPr lang="es-ES" b="0" dirty="0">
                <a:solidFill>
                  <a:schemeClr val="tx1"/>
                </a:solidFill>
              </a:rPr>
            </a:br>
            <a:r>
              <a:rPr lang="es-ES" b="0" dirty="0">
                <a:solidFill>
                  <a:schemeClr val="tx1"/>
                </a:solidFill>
              </a:rPr>
              <a:t>El software antivirus detecta y elimina los virus en los ordenadores y las redes.</a:t>
            </a:r>
            <a:br>
              <a:rPr lang="es-ES" b="0" dirty="0">
                <a:solidFill>
                  <a:schemeClr val="tx1"/>
                </a:solidFill>
              </a:rPr>
            </a:br>
            <a:r>
              <a:rPr lang="es-ES" b="0" dirty="0">
                <a:solidFill>
                  <a:schemeClr val="tx1"/>
                </a:solidFill>
              </a:rPr>
              <a:t>El software antivirus actual protege tus dispositivos contra el software malicioso sin afectar a su velocidad y rendimiento.</a:t>
            </a:r>
            <a:endParaRPr lang="en-IE" b="0" dirty="0">
              <a:solidFill>
                <a:schemeClr val="tx1"/>
              </a:solidFill>
            </a:endParaRPr>
          </a:p>
        </p:txBody>
      </p:sp>
    </p:spTree>
    <p:extLst>
      <p:ext uri="{BB962C8B-B14F-4D97-AF65-F5344CB8AC3E}">
        <p14:creationId xmlns:p14="http://schemas.microsoft.com/office/powerpoint/2010/main" val="2891286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89" y="398400"/>
            <a:ext cx="8118361" cy="857400"/>
          </a:xfrm>
        </p:spPr>
        <p:txBody>
          <a:bodyPr/>
          <a:lstStyle/>
          <a:p>
            <a:r>
              <a:rPr lang="en-GB" sz="3600" dirty="0">
                <a:solidFill>
                  <a:schemeClr val="tx1"/>
                </a:solidFill>
              </a:rPr>
              <a:t>¿</a:t>
            </a:r>
            <a:r>
              <a:rPr lang="en-GB" sz="3600" dirty="0" err="1">
                <a:solidFill>
                  <a:schemeClr val="tx1"/>
                </a:solidFill>
              </a:rPr>
              <a:t>Qué</a:t>
            </a:r>
            <a:r>
              <a:rPr lang="en-GB" sz="3600" dirty="0">
                <a:solidFill>
                  <a:schemeClr val="tx1"/>
                </a:solidFill>
              </a:rPr>
              <a:t> es un antivirus?</a:t>
            </a:r>
            <a:br>
              <a:rPr lang="en-GB" dirty="0">
                <a:solidFill>
                  <a:schemeClr val="tx1"/>
                </a:solidFill>
              </a:rPr>
            </a:br>
            <a:endParaRPr lang="en-IE" dirty="0"/>
          </a:p>
        </p:txBody>
      </p:sp>
      <p:sp>
        <p:nvSpPr>
          <p:cNvPr id="3" name="Rectangle 2"/>
          <p:cNvSpPr/>
          <p:nvPr/>
        </p:nvSpPr>
        <p:spPr>
          <a:xfrm>
            <a:off x="1" y="1148487"/>
            <a:ext cx="9144000" cy="3170099"/>
          </a:xfrm>
          <a:prstGeom prst="rect">
            <a:avLst/>
          </a:prstGeom>
        </p:spPr>
        <p:txBody>
          <a:bodyPr wrap="square">
            <a:spAutoFit/>
          </a:bodyPr>
          <a:lstStyle/>
          <a:p>
            <a:pPr fontAlgn="base"/>
            <a:r>
              <a:rPr lang="es-ES" sz="2000" dirty="0"/>
              <a:t>El software antivirus es una aplicación o un conjunto de programas que encuentra y elimina los virus en los ordenadores y las redes. </a:t>
            </a:r>
          </a:p>
          <a:p>
            <a:pPr fontAlgn="base"/>
            <a:endParaRPr lang="es-ES" sz="2000" dirty="0"/>
          </a:p>
          <a:p>
            <a:pPr fontAlgn="base"/>
            <a:r>
              <a:rPr lang="es-ES" sz="2000" dirty="0"/>
              <a:t>Además de los virus, la mayoría de los programas antivirus actuales también son capaces de detectar y eliminar otros tipos de software malicioso, como gusanos, troyanos, adware, spyware, </a:t>
            </a:r>
            <a:r>
              <a:rPr lang="es-ES" sz="2000" dirty="0" err="1"/>
              <a:t>ransomware</a:t>
            </a:r>
            <a:r>
              <a:rPr lang="es-ES" sz="2000" dirty="0"/>
              <a:t>, secuestradores del navegador, </a:t>
            </a:r>
            <a:r>
              <a:rPr lang="es-ES" sz="2000" dirty="0" err="1"/>
              <a:t>keyloggers</a:t>
            </a:r>
            <a:r>
              <a:rPr lang="es-ES" sz="2000" dirty="0"/>
              <a:t> y </a:t>
            </a:r>
            <a:r>
              <a:rPr lang="es-ES" sz="2000" dirty="0" err="1"/>
              <a:t>rootkits</a:t>
            </a:r>
            <a:r>
              <a:rPr lang="es-ES" sz="2000" dirty="0"/>
              <a:t>.</a:t>
            </a:r>
          </a:p>
          <a:p>
            <a:pPr fontAlgn="base"/>
            <a:endParaRPr lang="es-ES" sz="2000" dirty="0"/>
          </a:p>
          <a:p>
            <a:pPr fontAlgn="base"/>
            <a:r>
              <a:rPr lang="es-ES" sz="2000" dirty="0"/>
              <a:t>Además de ser capaz de identificar y eliminar estas amenazas, el mejor software antivirus también puede evitar que infecte tu sistema.</a:t>
            </a:r>
            <a:endParaRPr lang="en-GB" sz="2000" dirty="0"/>
          </a:p>
        </p:txBody>
      </p:sp>
    </p:spTree>
    <p:extLst>
      <p:ext uri="{BB962C8B-B14F-4D97-AF65-F5344CB8AC3E}">
        <p14:creationId xmlns:p14="http://schemas.microsoft.com/office/powerpoint/2010/main" val="43253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1" y="398400"/>
            <a:ext cx="8030579" cy="857400"/>
          </a:xfrm>
        </p:spPr>
        <p:txBody>
          <a:bodyPr/>
          <a:lstStyle/>
          <a:p>
            <a:r>
              <a:rPr lang="en-GB" sz="2800" dirty="0" err="1">
                <a:solidFill>
                  <a:srgbClr val="202124"/>
                </a:solidFill>
                <a:latin typeface="arial" panose="020B0604020202020204" pitchFamily="34" charset="0"/>
              </a:rPr>
              <a:t>Consejos</a:t>
            </a:r>
            <a:r>
              <a:rPr lang="en-GB" sz="2800" dirty="0">
                <a:solidFill>
                  <a:srgbClr val="202124"/>
                </a:solidFill>
                <a:latin typeface="arial" panose="020B0604020202020204" pitchFamily="34" charset="0"/>
              </a:rPr>
              <a:t> para </a:t>
            </a:r>
            <a:r>
              <a:rPr lang="en-GB" sz="2800" dirty="0" err="1">
                <a:solidFill>
                  <a:srgbClr val="202124"/>
                </a:solidFill>
                <a:latin typeface="arial" panose="020B0604020202020204" pitchFamily="34" charset="0"/>
              </a:rPr>
              <a:t>proteger</a:t>
            </a:r>
            <a:r>
              <a:rPr lang="en-GB" sz="2800" dirty="0">
                <a:solidFill>
                  <a:srgbClr val="202124"/>
                </a:solidFill>
                <a:latin typeface="arial" panose="020B0604020202020204" pitchFamily="34" charset="0"/>
              </a:rPr>
              <a:t> </a:t>
            </a:r>
            <a:r>
              <a:rPr lang="en-GB" sz="2800" dirty="0" err="1">
                <a:solidFill>
                  <a:srgbClr val="202124"/>
                </a:solidFill>
                <a:latin typeface="arial" panose="020B0604020202020204" pitchFamily="34" charset="0"/>
              </a:rPr>
              <a:t>tu</a:t>
            </a:r>
            <a:r>
              <a:rPr lang="en-GB" sz="2800" dirty="0">
                <a:solidFill>
                  <a:srgbClr val="202124"/>
                </a:solidFill>
                <a:latin typeface="arial" panose="020B0604020202020204" pitchFamily="34" charset="0"/>
              </a:rPr>
              <a:t> </a:t>
            </a:r>
            <a:r>
              <a:rPr lang="en-GB" sz="2800" dirty="0" err="1">
                <a:solidFill>
                  <a:srgbClr val="202124"/>
                </a:solidFill>
                <a:latin typeface="arial" panose="020B0604020202020204" pitchFamily="34" charset="0"/>
              </a:rPr>
              <a:t>ordenador</a:t>
            </a:r>
            <a:br>
              <a:rPr lang="en-GB" dirty="0">
                <a:solidFill>
                  <a:srgbClr val="202124"/>
                </a:solidFill>
                <a:latin typeface="arial" panose="020B0604020202020204" pitchFamily="34" charset="0"/>
              </a:rPr>
            </a:br>
            <a:endParaRPr lang="en-IE" dirty="0"/>
          </a:p>
        </p:txBody>
      </p:sp>
      <p:sp>
        <p:nvSpPr>
          <p:cNvPr id="3" name="Rectangle 2"/>
          <p:cNvSpPr/>
          <p:nvPr/>
        </p:nvSpPr>
        <p:spPr>
          <a:xfrm>
            <a:off x="58522" y="929031"/>
            <a:ext cx="8975749" cy="3477875"/>
          </a:xfrm>
          <a:prstGeom prst="rect">
            <a:avLst/>
          </a:prstGeom>
        </p:spPr>
        <p:txBody>
          <a:bodyPr wrap="square">
            <a:spAutoFit/>
          </a:bodyPr>
          <a:lstStyle/>
          <a:p>
            <a:endParaRPr lang="en-GB" sz="2000" dirty="0">
              <a:solidFill>
                <a:srgbClr val="202124"/>
              </a:solidFill>
              <a:latin typeface="arial" panose="020B0604020202020204" pitchFamily="34" charset="0"/>
            </a:endParaRPr>
          </a:p>
          <a:p>
            <a:pPr marL="342900" indent="-342900">
              <a:buFont typeface="Wingdings" panose="05000000000000000000" pitchFamily="2" charset="2"/>
              <a:buChar char="Ø"/>
            </a:pPr>
            <a:r>
              <a:rPr lang="es-ES" sz="2000" dirty="0">
                <a:solidFill>
                  <a:srgbClr val="202124"/>
                </a:solidFill>
                <a:latin typeface="arial" panose="020B0604020202020204" pitchFamily="34" charset="0"/>
              </a:rPr>
              <a:t>Utiliza un cortafuegos</a:t>
            </a:r>
          </a:p>
          <a:p>
            <a:pPr marL="342900" indent="-342900">
              <a:buFont typeface="Wingdings" panose="05000000000000000000" pitchFamily="2" charset="2"/>
              <a:buChar char="Ø"/>
            </a:pPr>
            <a:r>
              <a:rPr lang="es-ES" sz="2000" dirty="0">
                <a:solidFill>
                  <a:srgbClr val="202124"/>
                </a:solidFill>
                <a:latin typeface="arial" panose="020B0604020202020204" pitchFamily="34" charset="0"/>
              </a:rPr>
              <a:t>Mantén todo el software actualizado</a:t>
            </a:r>
          </a:p>
          <a:p>
            <a:pPr marL="342900" indent="-342900">
              <a:buFont typeface="Wingdings" panose="05000000000000000000" pitchFamily="2" charset="2"/>
              <a:buChar char="Ø"/>
            </a:pPr>
            <a:r>
              <a:rPr lang="es-ES" sz="2000" dirty="0">
                <a:solidFill>
                  <a:srgbClr val="202124"/>
                </a:solidFill>
                <a:latin typeface="arial" panose="020B0604020202020204" pitchFamily="34" charset="0"/>
              </a:rPr>
              <a:t>Utiliza un software antivirus y mantenlo actualizado</a:t>
            </a:r>
          </a:p>
          <a:p>
            <a:pPr marL="342900" indent="-342900">
              <a:buFont typeface="Wingdings" panose="05000000000000000000" pitchFamily="2" charset="2"/>
              <a:buChar char="Ø"/>
            </a:pPr>
            <a:r>
              <a:rPr lang="es-ES" sz="2000" dirty="0">
                <a:solidFill>
                  <a:srgbClr val="202124"/>
                </a:solidFill>
                <a:latin typeface="arial" panose="020B0604020202020204" pitchFamily="34" charset="0"/>
              </a:rPr>
              <a:t>Asegúrate de que tus contraseñas estén bien elegidas y protegidas</a:t>
            </a:r>
          </a:p>
          <a:p>
            <a:pPr marL="342900" indent="-342900">
              <a:buFont typeface="Wingdings" panose="05000000000000000000" pitchFamily="2" charset="2"/>
              <a:buChar char="Ø"/>
            </a:pPr>
            <a:r>
              <a:rPr lang="es-ES" sz="2000" dirty="0">
                <a:solidFill>
                  <a:srgbClr val="202124"/>
                </a:solidFill>
                <a:latin typeface="arial" panose="020B0604020202020204" pitchFamily="34" charset="0"/>
              </a:rPr>
              <a:t>No abras archivos adjuntos sospechosos ni hagas clic en enlaces inusuales en los mensajes</a:t>
            </a:r>
          </a:p>
          <a:p>
            <a:pPr marL="342900" indent="-342900">
              <a:buFont typeface="Wingdings" panose="05000000000000000000" pitchFamily="2" charset="2"/>
              <a:buChar char="Ø"/>
            </a:pPr>
            <a:r>
              <a:rPr lang="es-ES" sz="2000" dirty="0">
                <a:solidFill>
                  <a:srgbClr val="202124"/>
                </a:solidFill>
                <a:latin typeface="arial" panose="020B0604020202020204" pitchFamily="34" charset="0"/>
              </a:rPr>
              <a:t>Navega por la red de forma segura</a:t>
            </a:r>
          </a:p>
          <a:p>
            <a:pPr marL="342900" indent="-342900">
              <a:buFont typeface="Wingdings" panose="05000000000000000000" pitchFamily="2" charset="2"/>
              <a:buChar char="Ø"/>
            </a:pPr>
            <a:r>
              <a:rPr lang="es-ES" sz="2000" dirty="0">
                <a:solidFill>
                  <a:srgbClr val="202124"/>
                </a:solidFill>
                <a:latin typeface="arial" panose="020B0604020202020204" pitchFamily="34" charset="0"/>
              </a:rPr>
              <a:t>Aléjate del material pirata</a:t>
            </a:r>
          </a:p>
          <a:p>
            <a:pPr marL="342900" indent="-342900">
              <a:buFont typeface="Wingdings" panose="05000000000000000000" pitchFamily="2" charset="2"/>
              <a:buChar char="Ø"/>
            </a:pPr>
            <a:r>
              <a:rPr lang="es-ES" sz="2000" dirty="0" err="1">
                <a:solidFill>
                  <a:srgbClr val="202124"/>
                </a:solidFill>
                <a:latin typeface="arial" panose="020B0604020202020204" pitchFamily="34" charset="0"/>
              </a:rPr>
              <a:t>Pharming</a:t>
            </a:r>
            <a:endParaRPr lang="es-ES" sz="2000" dirty="0">
              <a:solidFill>
                <a:srgbClr val="202124"/>
              </a:solidFill>
              <a:latin typeface="arial" panose="020B0604020202020204" pitchFamily="34" charset="0"/>
            </a:endParaRPr>
          </a:p>
          <a:p>
            <a:pPr marL="342900" indent="-342900">
              <a:buFont typeface="Wingdings" panose="05000000000000000000" pitchFamily="2" charset="2"/>
              <a:buChar char="Ø"/>
            </a:pPr>
            <a:r>
              <a:rPr lang="es-ES" sz="2000" dirty="0">
                <a:solidFill>
                  <a:srgbClr val="202124"/>
                </a:solidFill>
                <a:latin typeface="arial" panose="020B0604020202020204" pitchFamily="34" charset="0"/>
              </a:rPr>
              <a:t>Software de seguridad fraudulento</a:t>
            </a:r>
            <a:endParaRPr lang="en-GB" sz="1600" dirty="0">
              <a:solidFill>
                <a:srgbClr val="202124"/>
              </a:solidFill>
              <a:latin typeface="arial" panose="020B0604020202020204" pitchFamily="34" charset="0"/>
            </a:endParaRPr>
          </a:p>
        </p:txBody>
      </p:sp>
    </p:spTree>
    <p:extLst>
      <p:ext uri="{BB962C8B-B14F-4D97-AF65-F5344CB8AC3E}">
        <p14:creationId xmlns:p14="http://schemas.microsoft.com/office/powerpoint/2010/main" val="452115054"/>
      </p:ext>
    </p:extLst>
  </p:cSld>
  <p:clrMapOvr>
    <a:masterClrMapping/>
  </p:clrMapOvr>
</p:sld>
</file>

<file path=ppt/theme/theme1.xml><?xml version="1.0" encoding="utf-8"?>
<a:theme xmlns:a="http://schemas.openxmlformats.org/drawingml/2006/main" name="Escalus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0</TotalTime>
  <Words>872</Words>
  <Application>Microsoft Office PowerPoint</Application>
  <PresentationFormat>Presentación en pantalla (16:9)</PresentationFormat>
  <Paragraphs>84</Paragraphs>
  <Slides>14</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Arial Rounded MT Bold</vt:lpstr>
      <vt:lpstr>Karla</vt:lpstr>
      <vt:lpstr>Google Sans</vt:lpstr>
      <vt:lpstr>Arial</vt:lpstr>
      <vt:lpstr>Arial</vt:lpstr>
      <vt:lpstr>Wingdings</vt:lpstr>
      <vt:lpstr>Raleway</vt:lpstr>
      <vt:lpstr>Escalus template</vt:lpstr>
      <vt:lpstr>Presentación de PowerPoint</vt:lpstr>
      <vt:lpstr>Presentación de PowerPoint</vt:lpstr>
      <vt:lpstr>Formas inteligentes de proteger tus datos personales</vt:lpstr>
      <vt:lpstr>Cuál es el mayor riesgo</vt:lpstr>
      <vt:lpstr>Las 10 reglas de seguridad en Internet y lo que no se debe hacer en la red</vt:lpstr>
      <vt:lpstr>Proteger los dispositivos Cómo establecer/asegurar una contraseña en el ordenador  Haz clic en el botón de inicio en la parte inferior de la pantalla Haz clic en Configuración en la lista de la izquierda Selecciona Cuentas Selecciona  las opciones de inicio de sesión en el menú Haz clic en cambiar tu cuenta Rellena los campos  Pulsa Siguiente y Finalizar  Por favor, ten en cuenta  Utiliza una combinación de letras mayúsculas y minúsculas, símbolos y números.  No utilices contraseñas de uso común como 123456, la palabra "password", "qwerty", "11111", o una palabra como "monkey".  Asegúrate de que tus contraseñas de usuario tienen al menos ocho caracteres.  </vt:lpstr>
      <vt:lpstr>Antivirus   Para mantener tu ordenador y tus archivos a salvo de virus y otras amenazas, necesitas utilizar un software antivirus que te proporcione una protección completa en todo momento. El software antivirus detecta y elimina los virus en los ordenadores y las redes. El software antivirus actual protege tus dispositivos contra el software malicioso sin afectar a su velocidad y rendimiento.</vt:lpstr>
      <vt:lpstr>¿Qué es un antivirus? </vt:lpstr>
      <vt:lpstr>Consejos para proteger tu ordenador </vt:lpstr>
      <vt:lpstr>Recomendaciones de Antivirus</vt:lpstr>
      <vt:lpstr>Instalación de Antivirus de Windows</vt:lpstr>
      <vt:lpstr>Windows Antivirus </vt:lpstr>
      <vt:lpstr>Proteger tu PC</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proje</dc:creator>
  <cp:lastModifiedBy>María del  Mar Castillo</cp:lastModifiedBy>
  <cp:revision>76</cp:revision>
  <cp:lastPrinted>2021-12-21T09:39:13Z</cp:lastPrinted>
  <dcterms:modified xsi:type="dcterms:W3CDTF">2022-02-15T12:13:44Z</dcterms:modified>
</cp:coreProperties>
</file>