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5"/>
  </p:notesMasterIdLst>
  <p:handoutMasterIdLst>
    <p:handoutMasterId r:id="rId36"/>
  </p:handoutMasterIdLst>
  <p:sldIdLst>
    <p:sldId id="288" r:id="rId2"/>
    <p:sldId id="261" r:id="rId3"/>
    <p:sldId id="336" r:id="rId4"/>
    <p:sldId id="357" r:id="rId5"/>
    <p:sldId id="303" r:id="rId6"/>
    <p:sldId id="304" r:id="rId7"/>
    <p:sldId id="307" r:id="rId8"/>
    <p:sldId id="311" r:id="rId9"/>
    <p:sldId id="312" r:id="rId10"/>
    <p:sldId id="313" r:id="rId11"/>
    <p:sldId id="314" r:id="rId12"/>
    <p:sldId id="315" r:id="rId13"/>
    <p:sldId id="316" r:id="rId14"/>
    <p:sldId id="360" r:id="rId15"/>
    <p:sldId id="355" r:id="rId16"/>
    <p:sldId id="333" r:id="rId17"/>
    <p:sldId id="335" r:id="rId18"/>
    <p:sldId id="332" r:id="rId19"/>
    <p:sldId id="338" r:id="rId20"/>
    <p:sldId id="339" r:id="rId21"/>
    <p:sldId id="340" r:id="rId22"/>
    <p:sldId id="341" r:id="rId23"/>
    <p:sldId id="342" r:id="rId24"/>
    <p:sldId id="361" r:id="rId25"/>
    <p:sldId id="343" r:id="rId26"/>
    <p:sldId id="351" r:id="rId27"/>
    <p:sldId id="345" r:id="rId28"/>
    <p:sldId id="348" r:id="rId29"/>
    <p:sldId id="349" r:id="rId30"/>
    <p:sldId id="352" r:id="rId31"/>
    <p:sldId id="353" r:id="rId32"/>
    <p:sldId id="354" r:id="rId33"/>
    <p:sldId id="359" r:id="rId34"/>
  </p:sldIdLst>
  <p:sldSz cx="9144000" cy="5143500" type="screen16x9"/>
  <p:notesSz cx="6794500" cy="9931400"/>
  <p:embeddedFontLst>
    <p:embeddedFont>
      <p:font typeface="Arial Rounded MT Bold" panose="020F0704030504030204" pitchFamily="34" charset="0"/>
      <p:regular r:id="rId37"/>
    </p:embeddedFont>
    <p:embeddedFont>
      <p:font typeface="Karla" pitchFamily="2" charset="0"/>
      <p:regular r:id="rId38"/>
      <p:bold r:id="rId39"/>
      <p:italic r:id="rId40"/>
      <p:boldItalic r:id="rId41"/>
    </p:embeddedFont>
    <p:embeddedFont>
      <p:font typeface="Raleway"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BAD"/>
    <a:srgbClr val="8BD64E"/>
    <a:srgbClr val="00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103" d="100"/>
          <a:sy n="103" d="100"/>
        </p:scale>
        <p:origin x="874"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dirty="0"/>
          </a:p>
        </p:txBody>
      </p:sp>
      <p:sp>
        <p:nvSpPr>
          <p:cNvPr id="3" name="Marcador de fecha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4BAD4314-80B4-4400-ADD0-CDEADA68BC05}" type="datetimeFigureOut">
              <a:rPr lang="en-GB" smtClean="0"/>
              <a:t>15/02/2022</a:t>
            </a:fld>
            <a:endParaRPr lang="en-GB" dirty="0"/>
          </a:p>
        </p:txBody>
      </p:sp>
      <p:sp>
        <p:nvSpPr>
          <p:cNvPr id="4" name="Marcador de pie de página 3"/>
          <p:cNvSpPr>
            <a:spLocks noGrp="1"/>
          </p:cNvSpPr>
          <p:nvPr>
            <p:ph type="ftr" sz="quarter" idx="2"/>
          </p:nvPr>
        </p:nvSpPr>
        <p:spPr>
          <a:xfrm>
            <a:off x="-1" y="9433107"/>
            <a:ext cx="6792928" cy="498294"/>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8900" y="744538"/>
            <a:ext cx="6618288"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857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3273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15/02/2022</a:t>
            </a:fld>
            <a:endParaRPr lang="es-ES" dirty="0"/>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dirty="0"/>
          </a:p>
        </p:txBody>
      </p:sp>
    </p:spTree>
    <p:extLst>
      <p:ext uri="{BB962C8B-B14F-4D97-AF65-F5344CB8AC3E}">
        <p14:creationId xmlns:p14="http://schemas.microsoft.com/office/powerpoint/2010/main" val="8964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6" r:id="rId2"/>
    <p:sldLayoutId id="2147483658" r:id="rId3"/>
    <p:sldLayoutId id="2147483661" r:id="rId4"/>
    <p:sldLayoutId id="2147483660" r:id="rId5"/>
    <p:sldLayoutId id="2147483665"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040941"/>
            <a:ext cx="8472715" cy="25418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4000" dirty="0">
                <a:solidFill>
                  <a:schemeClr val="tx1"/>
                </a:solidFill>
                <a:latin typeface="Raleway" panose="020B0003030101060003" pitchFamily="34" charset="0"/>
              </a:rPr>
              <a:t>Introducción básica a la informática</a:t>
            </a:r>
          </a:p>
          <a:p>
            <a:pPr algn="ctr"/>
            <a:endParaRPr lang="es-ES" sz="4000" dirty="0">
              <a:solidFill>
                <a:schemeClr val="tx1"/>
              </a:solidFill>
              <a:latin typeface="Raleway" panose="020B0003030101060003" pitchFamily="34" charset="0"/>
            </a:endParaRPr>
          </a:p>
          <a:p>
            <a:pPr algn="ctr"/>
            <a:r>
              <a:rPr lang="es-ES" sz="4000" dirty="0">
                <a:solidFill>
                  <a:schemeClr val="tx1"/>
                </a:solidFill>
                <a:latin typeface="Raleway" panose="020B0003030101060003" pitchFamily="34" charset="0"/>
              </a:rPr>
              <a:t>Por Irish Rural Link</a:t>
            </a:r>
            <a:endParaRPr lang="en-GB" sz="4000" dirty="0">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35" y="537499"/>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 y="73152"/>
            <a:ext cx="8203562" cy="1163117"/>
          </a:xfrm>
        </p:spPr>
        <p:txBody>
          <a:bodyPr/>
          <a:lstStyle/>
          <a:p>
            <a:pPr algn="ctr"/>
            <a:r>
              <a:rPr lang="en-IE" sz="3600" dirty="0">
                <a:solidFill>
                  <a:schemeClr val="tx1"/>
                </a:solidFill>
              </a:rPr>
              <a:t>Unidad 2</a:t>
            </a:r>
            <a:br>
              <a:rPr lang="en-IE" sz="3600" dirty="0">
                <a:solidFill>
                  <a:schemeClr val="tx1"/>
                </a:solidFill>
              </a:rPr>
            </a:br>
            <a:r>
              <a:rPr lang="en-IE" sz="3600" dirty="0">
                <a:solidFill>
                  <a:schemeClr val="tx1"/>
                </a:solidFill>
              </a:rPr>
              <a:t>Software</a:t>
            </a:r>
            <a:br>
              <a:rPr lang="en-IE" dirty="0"/>
            </a:br>
            <a:endParaRPr lang="en-IE" dirty="0"/>
          </a:p>
        </p:txBody>
      </p:sp>
      <p:sp>
        <p:nvSpPr>
          <p:cNvPr id="3" name="Text Placeholder 2"/>
          <p:cNvSpPr>
            <a:spLocks noGrp="1"/>
          </p:cNvSpPr>
          <p:nvPr>
            <p:ph type="body" idx="1"/>
          </p:nvPr>
        </p:nvSpPr>
        <p:spPr>
          <a:xfrm>
            <a:off x="0" y="975060"/>
            <a:ext cx="9144000" cy="4495159"/>
          </a:xfrm>
        </p:spPr>
        <p:txBody>
          <a:bodyPr/>
          <a:lstStyle/>
          <a:p>
            <a:pPr marL="76200" indent="0">
              <a:buNone/>
            </a:pPr>
            <a:endParaRPr lang="en-IE" sz="2200" b="1" dirty="0">
              <a:solidFill>
                <a:schemeClr val="tx1"/>
              </a:solidFill>
            </a:endParaRPr>
          </a:p>
          <a:p>
            <a:pPr marL="76200" indent="0">
              <a:buNone/>
            </a:pPr>
            <a:r>
              <a:rPr lang="es-ES" sz="2000" b="1" dirty="0">
                <a:solidFill>
                  <a:schemeClr val="tx1"/>
                </a:solidFill>
              </a:rPr>
              <a:t>Software es el término que se da a los programas utilizados por un ordenador, por ejemplo, si tienes un juego en tu ordenador, el juego se considera software.  Si compraras un ordenador sin ningún tipo de software cargado, no podrías utilizarlo para mucho más que un tope de puerta. La utilidad de tu ordenador aumenta a medida que añades más software.</a:t>
            </a:r>
          </a:p>
          <a:p>
            <a:pPr marL="76200" indent="0">
              <a:buNone/>
            </a:pPr>
            <a:endParaRPr lang="es-ES" sz="2000" b="1" dirty="0">
              <a:solidFill>
                <a:schemeClr val="tx1"/>
              </a:solidFill>
            </a:endParaRPr>
          </a:p>
          <a:p>
            <a:pPr marL="76200" indent="0">
              <a:buNone/>
            </a:pPr>
            <a:r>
              <a:rPr lang="es-ES" sz="2000" b="1" dirty="0">
                <a:solidFill>
                  <a:schemeClr val="tx1"/>
                </a:solidFill>
              </a:rPr>
              <a:t>Por ahora consideraremos dos tipos de software, el software de aplicación y el sistema operativo.</a:t>
            </a:r>
            <a:r>
              <a:rPr lang="en-IE" sz="2000" dirty="0"/>
              <a:t>  </a:t>
            </a:r>
          </a:p>
          <a:p>
            <a:pPr marL="76200" indent="0">
              <a:buNone/>
            </a:pPr>
            <a:endParaRPr lang="en-IE" dirty="0"/>
          </a:p>
        </p:txBody>
      </p:sp>
    </p:spTree>
    <p:extLst>
      <p:ext uri="{BB962C8B-B14F-4D97-AF65-F5344CB8AC3E}">
        <p14:creationId xmlns:p14="http://schemas.microsoft.com/office/powerpoint/2010/main" val="233296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19" y="1"/>
            <a:ext cx="8103731" cy="1309420"/>
          </a:xfrm>
        </p:spPr>
        <p:txBody>
          <a:bodyPr/>
          <a:lstStyle/>
          <a:p>
            <a:pPr algn="ctr"/>
            <a:r>
              <a:rPr lang="en-GB" sz="4000" dirty="0">
                <a:solidFill>
                  <a:schemeClr val="tx1"/>
                </a:solidFill>
              </a:rPr>
              <a:t>Unidad 2</a:t>
            </a:r>
            <a:br>
              <a:rPr lang="en-GB" sz="4000" dirty="0">
                <a:solidFill>
                  <a:schemeClr val="tx1"/>
                </a:solidFill>
              </a:rPr>
            </a:br>
            <a:r>
              <a:rPr lang="en-GB" sz="4000" dirty="0">
                <a:solidFill>
                  <a:schemeClr val="tx1"/>
                </a:solidFill>
              </a:rPr>
              <a:t>Software</a:t>
            </a:r>
            <a:r>
              <a:rPr lang="en-GB" sz="4000" dirty="0"/>
              <a:t> </a:t>
            </a:r>
            <a:endParaRPr lang="en-IE" sz="4000" dirty="0"/>
          </a:p>
        </p:txBody>
      </p:sp>
      <p:sp>
        <p:nvSpPr>
          <p:cNvPr id="3" name="Text Placeholder 2"/>
          <p:cNvSpPr>
            <a:spLocks noGrp="1"/>
          </p:cNvSpPr>
          <p:nvPr>
            <p:ph type="body" idx="1"/>
          </p:nvPr>
        </p:nvSpPr>
        <p:spPr>
          <a:xfrm>
            <a:off x="114405" y="1176081"/>
            <a:ext cx="8875976" cy="3967418"/>
          </a:xfrm>
        </p:spPr>
        <p:txBody>
          <a:bodyPr/>
          <a:lstStyle/>
          <a:p>
            <a:pPr marL="76200" indent="0">
              <a:buNone/>
            </a:pPr>
            <a:r>
              <a:rPr lang="es-ES" sz="2200" b="1" dirty="0">
                <a:solidFill>
                  <a:schemeClr val="tx1"/>
                </a:solidFill>
              </a:rPr>
              <a:t>Software de aplicación</a:t>
            </a:r>
          </a:p>
          <a:p>
            <a:pPr marL="76200" indent="0">
              <a:buNone/>
            </a:pPr>
            <a:r>
              <a:rPr lang="es-ES" sz="2200" b="1" dirty="0">
                <a:solidFill>
                  <a:schemeClr val="tx1"/>
                </a:solidFill>
              </a:rPr>
              <a:t>El software de aplicación es un software que permite al usuario realizar un trabajo concreto, como escribir cartas, crear hojas de cálculo y bases de datos, etc. </a:t>
            </a:r>
          </a:p>
          <a:p>
            <a:pPr marL="76200" indent="0">
              <a:buNone/>
            </a:pPr>
            <a:endParaRPr lang="es-ES" sz="2200" b="1" dirty="0">
              <a:solidFill>
                <a:schemeClr val="tx1"/>
              </a:solidFill>
            </a:endParaRPr>
          </a:p>
          <a:p>
            <a:pPr marL="76200" indent="0">
              <a:buNone/>
            </a:pPr>
            <a:r>
              <a:rPr lang="es-ES" sz="2200" b="1" dirty="0">
                <a:solidFill>
                  <a:schemeClr val="tx1"/>
                </a:solidFill>
              </a:rPr>
              <a:t>Ejemplos de software de aplicación son Microsoft Word (utilizado para escribir cartas), Microsoft Excel (utilizado para crear hojas de cálculo) e Internet Explorer (utilizado para navegar por la web).</a:t>
            </a:r>
            <a:endParaRPr lang="en-IE" sz="2200" dirty="0"/>
          </a:p>
        </p:txBody>
      </p:sp>
    </p:spTree>
    <p:extLst>
      <p:ext uri="{BB962C8B-B14F-4D97-AF65-F5344CB8AC3E}">
        <p14:creationId xmlns:p14="http://schemas.microsoft.com/office/powerpoint/2010/main" val="3214901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 y="87781"/>
            <a:ext cx="8140307" cy="1367943"/>
          </a:xfrm>
        </p:spPr>
        <p:txBody>
          <a:bodyPr/>
          <a:lstStyle/>
          <a:p>
            <a:pPr algn="ctr"/>
            <a:r>
              <a:rPr lang="en-IE" sz="3600" dirty="0">
                <a:solidFill>
                  <a:schemeClr val="tx1"/>
                </a:solidFill>
              </a:rPr>
              <a:t>Unidad 2</a:t>
            </a:r>
            <a:br>
              <a:rPr lang="en-IE" sz="3600" dirty="0">
                <a:solidFill>
                  <a:schemeClr val="tx1"/>
                </a:solidFill>
              </a:rPr>
            </a:br>
            <a:r>
              <a:rPr lang="en-IE" sz="3600" dirty="0">
                <a:solidFill>
                  <a:schemeClr val="tx1"/>
                </a:solidFill>
              </a:rPr>
              <a:t>Sistema </a:t>
            </a:r>
            <a:r>
              <a:rPr lang="en-IE" sz="3600" dirty="0" err="1">
                <a:solidFill>
                  <a:schemeClr val="tx1"/>
                </a:solidFill>
              </a:rPr>
              <a:t>Operativo</a:t>
            </a:r>
            <a:br>
              <a:rPr lang="en-IE" dirty="0"/>
            </a:br>
            <a:endParaRPr lang="en-IE" dirty="0"/>
          </a:p>
        </p:txBody>
      </p:sp>
      <p:sp>
        <p:nvSpPr>
          <p:cNvPr id="3" name="Text Placeholder 2"/>
          <p:cNvSpPr>
            <a:spLocks noGrp="1"/>
          </p:cNvSpPr>
          <p:nvPr>
            <p:ph type="body" idx="1"/>
          </p:nvPr>
        </p:nvSpPr>
        <p:spPr>
          <a:xfrm>
            <a:off x="117042" y="868607"/>
            <a:ext cx="8140307" cy="3938156"/>
          </a:xfrm>
        </p:spPr>
        <p:txBody>
          <a:bodyPr/>
          <a:lstStyle/>
          <a:p>
            <a:pPr marL="76200" indent="0">
              <a:buNone/>
            </a:pPr>
            <a:endParaRPr lang="en-IE" b="1" dirty="0">
              <a:solidFill>
                <a:schemeClr val="tx1"/>
              </a:solidFill>
            </a:endParaRPr>
          </a:p>
          <a:p>
            <a:pPr marL="76200" indent="0">
              <a:buNone/>
            </a:pPr>
            <a:r>
              <a:rPr lang="es-ES" b="1" dirty="0">
                <a:solidFill>
                  <a:schemeClr val="tx1"/>
                </a:solidFill>
              </a:rPr>
              <a:t>La mayoría de los programas de aplicación no pueden comunicarse directamente con el hardware, sino que necesitan un intermediario que traduzca y se comunique entre los dos elementos. </a:t>
            </a:r>
          </a:p>
          <a:p>
            <a:pPr marL="76200" indent="0">
              <a:buNone/>
            </a:pPr>
            <a:endParaRPr lang="es-ES" b="1" dirty="0">
              <a:solidFill>
                <a:schemeClr val="tx1"/>
              </a:solidFill>
            </a:endParaRPr>
          </a:p>
          <a:p>
            <a:pPr marL="76200" indent="0">
              <a:buNone/>
            </a:pPr>
            <a:r>
              <a:rPr lang="es-ES" b="1" dirty="0">
                <a:solidFill>
                  <a:schemeClr val="tx1"/>
                </a:solidFill>
              </a:rPr>
              <a:t>Este intermediario se conoce como sistema operativo, se sitúa encima del hardware y facilita la comunicación con el software de aplicaciones. </a:t>
            </a:r>
            <a:endParaRPr lang="en-IE" dirty="0"/>
          </a:p>
        </p:txBody>
      </p:sp>
    </p:spTree>
    <p:extLst>
      <p:ext uri="{BB962C8B-B14F-4D97-AF65-F5344CB8AC3E}">
        <p14:creationId xmlns:p14="http://schemas.microsoft.com/office/powerpoint/2010/main" val="53974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87782"/>
            <a:ext cx="8154937" cy="1141172"/>
          </a:xfrm>
        </p:spPr>
        <p:txBody>
          <a:bodyPr/>
          <a:lstStyle/>
          <a:p>
            <a:pPr algn="ctr"/>
            <a:r>
              <a:rPr lang="en-IE" sz="3600" dirty="0">
                <a:solidFill>
                  <a:schemeClr val="tx1"/>
                </a:solidFill>
              </a:rPr>
              <a:t>Unidad 2 </a:t>
            </a:r>
            <a:br>
              <a:rPr lang="en-IE" sz="3600" dirty="0">
                <a:solidFill>
                  <a:schemeClr val="tx1"/>
                </a:solidFill>
              </a:rPr>
            </a:br>
            <a:r>
              <a:rPr lang="en-IE" sz="3600" dirty="0">
                <a:solidFill>
                  <a:schemeClr val="tx1"/>
                </a:solidFill>
              </a:rPr>
              <a:t>Sistema </a:t>
            </a:r>
            <a:r>
              <a:rPr lang="en-IE" sz="3600" dirty="0" err="1">
                <a:solidFill>
                  <a:schemeClr val="tx1"/>
                </a:solidFill>
              </a:rPr>
              <a:t>Operativo</a:t>
            </a:r>
            <a:br>
              <a:rPr lang="en-IE" dirty="0"/>
            </a:br>
            <a:endParaRPr lang="en-IE" dirty="0"/>
          </a:p>
        </p:txBody>
      </p:sp>
      <p:sp>
        <p:nvSpPr>
          <p:cNvPr id="3" name="Text Placeholder 2"/>
          <p:cNvSpPr>
            <a:spLocks noGrp="1"/>
          </p:cNvSpPr>
          <p:nvPr>
            <p:ph type="body" idx="1"/>
          </p:nvPr>
        </p:nvSpPr>
        <p:spPr>
          <a:xfrm>
            <a:off x="293435" y="722281"/>
            <a:ext cx="8721378" cy="4070108"/>
          </a:xfrm>
        </p:spPr>
        <p:txBody>
          <a:bodyPr/>
          <a:lstStyle/>
          <a:p>
            <a:pPr marL="76200" indent="0">
              <a:buNone/>
            </a:pPr>
            <a:endParaRPr lang="en-IE" sz="2000" b="1" dirty="0">
              <a:solidFill>
                <a:schemeClr val="tx1"/>
              </a:solidFill>
            </a:endParaRPr>
          </a:p>
          <a:p>
            <a:pPr marL="76200" indent="0">
              <a:buNone/>
            </a:pPr>
            <a:r>
              <a:rPr lang="es-ES" sz="2000" b="1" dirty="0">
                <a:solidFill>
                  <a:schemeClr val="tx1"/>
                </a:solidFill>
              </a:rPr>
              <a:t>El sistema operativo más conocido para los usuarios domésticos es Windows y la versión más reciente de Windows es Windows 10 </a:t>
            </a:r>
          </a:p>
          <a:p>
            <a:pPr marL="76200" indent="0">
              <a:buNone/>
            </a:pPr>
            <a:r>
              <a:rPr lang="es-ES" sz="2000" b="1" dirty="0">
                <a:solidFill>
                  <a:schemeClr val="tx1"/>
                </a:solidFill>
              </a:rPr>
              <a:t>               Las versiones anteriores son Windows Vista y Windows XP</a:t>
            </a:r>
            <a:endParaRPr lang="en-IE" dirty="0"/>
          </a:p>
        </p:txBody>
      </p:sp>
      <p:sp>
        <p:nvSpPr>
          <p:cNvPr id="4" name="Text Box 7"/>
          <p:cNvSpPr txBox="1">
            <a:spLocks noChangeArrowheads="1"/>
          </p:cNvSpPr>
          <p:nvPr/>
        </p:nvSpPr>
        <p:spPr bwMode="auto">
          <a:xfrm>
            <a:off x="2425274" y="4172430"/>
            <a:ext cx="4457700" cy="38420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Hardware (</a:t>
            </a:r>
            <a:r>
              <a:rPr lang="en-IE" altLang="en-US" sz="1600" b="1" dirty="0">
                <a:solidFill>
                  <a:schemeClr val="tx1"/>
                </a:solidFill>
                <a:latin typeface="Arial" panose="020B0604020202020204" pitchFamily="34" charset="0"/>
                <a:ea typeface="Times New Roman" panose="02020603050405020304" pitchFamily="18" charset="0"/>
              </a:rPr>
              <a:t>El </a:t>
            </a:r>
            <a:r>
              <a:rPr lang="en-IE" altLang="en-US" sz="1600" b="1" dirty="0" err="1">
                <a:solidFill>
                  <a:schemeClr val="tx1"/>
                </a:solidFill>
                <a:latin typeface="Arial" panose="020B0604020202020204" pitchFamily="34" charset="0"/>
                <a:ea typeface="Times New Roman" panose="02020603050405020304" pitchFamily="18" charset="0"/>
              </a:rPr>
              <a:t>Ordenador</a:t>
            </a:r>
            <a:r>
              <a:rPr kumimoji="0" lang="en-IE"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6"/>
          <p:cNvSpPr txBox="1">
            <a:spLocks noChangeArrowheads="1"/>
          </p:cNvSpPr>
          <p:nvPr/>
        </p:nvSpPr>
        <p:spPr bwMode="auto">
          <a:xfrm>
            <a:off x="2425274" y="3234978"/>
            <a:ext cx="4457700" cy="34848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Sistema </a:t>
            </a:r>
            <a:r>
              <a:rPr kumimoji="0" lang="en-IE" altLang="en-US" sz="16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Operativo</a:t>
            </a:r>
            <a:r>
              <a:rPr kumimoji="0" lang="en-IE"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(Windows)</a:t>
            </a: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p:cNvSpPr txBox="1">
            <a:spLocks noChangeArrowheads="1"/>
          </p:cNvSpPr>
          <p:nvPr/>
        </p:nvSpPr>
        <p:spPr bwMode="auto">
          <a:xfrm>
            <a:off x="2425275" y="2405103"/>
            <a:ext cx="4457700" cy="47554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Applicación</a:t>
            </a:r>
            <a:r>
              <a:rPr kumimoji="0" lang="en-IE"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Software (Word, Excel etc)</a:t>
            </a: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4"/>
          <p:cNvSpPr>
            <a:spLocks noChangeShapeType="1"/>
          </p:cNvSpPr>
          <p:nvPr/>
        </p:nvSpPr>
        <p:spPr bwMode="auto">
          <a:xfrm>
            <a:off x="3382896" y="3754088"/>
            <a:ext cx="0" cy="25968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3"/>
          <p:cNvSpPr>
            <a:spLocks noChangeShapeType="1"/>
          </p:cNvSpPr>
          <p:nvPr/>
        </p:nvSpPr>
        <p:spPr bwMode="auto">
          <a:xfrm>
            <a:off x="3382896" y="2947692"/>
            <a:ext cx="0" cy="24675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9" name="Line 2"/>
          <p:cNvSpPr>
            <a:spLocks noChangeShapeType="1"/>
          </p:cNvSpPr>
          <p:nvPr/>
        </p:nvSpPr>
        <p:spPr bwMode="auto">
          <a:xfrm flipH="1" flipV="1">
            <a:off x="6204377" y="3793044"/>
            <a:ext cx="0" cy="22072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0" name="Line 1"/>
          <p:cNvSpPr>
            <a:spLocks noChangeShapeType="1"/>
          </p:cNvSpPr>
          <p:nvPr/>
        </p:nvSpPr>
        <p:spPr bwMode="auto">
          <a:xfrm flipV="1">
            <a:off x="6204375" y="2971986"/>
            <a:ext cx="1" cy="22246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
        <p:nvSpPr>
          <p:cNvPr id="12"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Tree>
    <p:extLst>
      <p:ext uri="{BB962C8B-B14F-4D97-AF65-F5344CB8AC3E}">
        <p14:creationId xmlns:p14="http://schemas.microsoft.com/office/powerpoint/2010/main" val="36239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6" y="58262"/>
            <a:ext cx="8814815" cy="998802"/>
          </a:xfrm>
        </p:spPr>
        <p:txBody>
          <a:bodyPr/>
          <a:lstStyle/>
          <a:p>
            <a:pPr algn="ctr"/>
            <a:r>
              <a:rPr lang="en-GB" sz="3200" dirty="0">
                <a:solidFill>
                  <a:schemeClr val="tx1"/>
                </a:solidFill>
              </a:rPr>
              <a:t>Unidad 2 </a:t>
            </a:r>
            <a:br>
              <a:rPr lang="en-GB" sz="3200" dirty="0">
                <a:solidFill>
                  <a:schemeClr val="tx1"/>
                </a:solidFill>
              </a:rPr>
            </a:br>
            <a:r>
              <a:rPr lang="en-GB" sz="3200" dirty="0" err="1">
                <a:solidFill>
                  <a:schemeClr val="tx1"/>
                </a:solidFill>
              </a:rPr>
              <a:t>Qué</a:t>
            </a:r>
            <a:r>
              <a:rPr lang="en-GB" sz="3200" dirty="0">
                <a:solidFill>
                  <a:schemeClr val="tx1"/>
                </a:solidFill>
              </a:rPr>
              <a:t> es Microsoft Word</a:t>
            </a:r>
            <a:endParaRPr lang="en-IE" sz="3200" dirty="0">
              <a:solidFill>
                <a:schemeClr val="tx1"/>
              </a:solidFill>
            </a:endParaRPr>
          </a:p>
        </p:txBody>
      </p:sp>
      <p:sp>
        <p:nvSpPr>
          <p:cNvPr id="3" name="Text Placeholder 2"/>
          <p:cNvSpPr>
            <a:spLocks noGrp="1"/>
          </p:cNvSpPr>
          <p:nvPr>
            <p:ph type="body" idx="1"/>
          </p:nvPr>
        </p:nvSpPr>
        <p:spPr>
          <a:xfrm>
            <a:off x="0" y="1749558"/>
            <a:ext cx="9144000" cy="2932170"/>
          </a:xfrm>
        </p:spPr>
        <p:txBody>
          <a:bodyPr/>
          <a:lstStyle/>
          <a:p>
            <a:pPr marL="76200" indent="0">
              <a:buNone/>
            </a:pPr>
            <a:r>
              <a:rPr lang="es-ES" dirty="0">
                <a:solidFill>
                  <a:schemeClr val="tx1"/>
                </a:solidFill>
              </a:rPr>
              <a:t>Microsoft Word o MS Word es un popular programa de procesamiento de textos que se utiliza principalmente para crear documentos, como folletos, cartas, actividades de aprendizaje, cuestionarios, exámenes y tareas de los estudiantes. Fue lanzado por primera vez en 1983 y es una de las aplicaciones de la suite Microsoft Office</a:t>
            </a:r>
            <a:endParaRPr lang="en-IE" dirty="0"/>
          </a:p>
        </p:txBody>
      </p:sp>
      <p:pic>
        <p:nvPicPr>
          <p:cNvPr id="4" name="Picture 2" descr="C:\Users\wexma\AppData\Local\Microsoft\Windows\INetCache\IE\ULEGX7A0\Microsoft_Word_2013_logo.svg[1].png"/>
          <p:cNvPicPr>
            <a:picLocks noChangeAspect="1" noChangeArrowheads="1"/>
          </p:cNvPicPr>
          <p:nvPr/>
        </p:nvPicPr>
        <p:blipFill>
          <a:blip r:embed="rId2"/>
          <a:srcRect/>
          <a:stretch>
            <a:fillRect/>
          </a:stretch>
        </p:blipFill>
        <p:spPr bwMode="auto">
          <a:xfrm>
            <a:off x="3529583" y="1174107"/>
            <a:ext cx="1345996" cy="692494"/>
          </a:xfrm>
          <a:prstGeom prst="rect">
            <a:avLst/>
          </a:prstGeom>
          <a:noFill/>
        </p:spPr>
      </p:pic>
    </p:spTree>
    <p:extLst>
      <p:ext uri="{BB962C8B-B14F-4D97-AF65-F5344CB8AC3E}">
        <p14:creationId xmlns:p14="http://schemas.microsoft.com/office/powerpoint/2010/main" val="36790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5" y="0"/>
            <a:ext cx="8111046" cy="1255800"/>
          </a:xfrm>
        </p:spPr>
        <p:txBody>
          <a:bodyPr/>
          <a:lstStyle/>
          <a:p>
            <a:pPr algn="ctr"/>
            <a:r>
              <a:rPr lang="en-GB" sz="3600" dirty="0">
                <a:solidFill>
                  <a:schemeClr val="tx1"/>
                </a:solidFill>
              </a:rPr>
              <a:t>Unidad 2</a:t>
            </a:r>
            <a:br>
              <a:rPr lang="en-GB" sz="3600" dirty="0">
                <a:solidFill>
                  <a:schemeClr val="tx1"/>
                </a:solidFill>
              </a:rPr>
            </a:br>
            <a:r>
              <a:rPr lang="en-GB" sz="3600" dirty="0" err="1">
                <a:solidFill>
                  <a:schemeClr val="tx1"/>
                </a:solidFill>
              </a:rPr>
              <a:t>Abrir</a:t>
            </a:r>
            <a:r>
              <a:rPr lang="en-GB" sz="3600" dirty="0">
                <a:solidFill>
                  <a:schemeClr val="tx1"/>
                </a:solidFill>
              </a:rPr>
              <a:t> un </a:t>
            </a:r>
            <a:r>
              <a:rPr lang="en-GB" sz="3600" dirty="0" err="1">
                <a:solidFill>
                  <a:schemeClr val="tx1"/>
                </a:solidFill>
              </a:rPr>
              <a:t>Documento</a:t>
            </a:r>
            <a:r>
              <a:rPr lang="en-GB" sz="3600" dirty="0">
                <a:solidFill>
                  <a:schemeClr val="tx1"/>
                </a:solidFill>
              </a:rPr>
              <a:t> Word</a:t>
            </a:r>
            <a:endParaRPr lang="en-IE" sz="3600" dirty="0">
              <a:solidFill>
                <a:schemeClr val="tx1"/>
              </a:solidFill>
            </a:endParaRPr>
          </a:p>
        </p:txBody>
      </p:sp>
      <p:sp>
        <p:nvSpPr>
          <p:cNvPr id="3" name="Text Placeholder 2"/>
          <p:cNvSpPr>
            <a:spLocks noGrp="1"/>
          </p:cNvSpPr>
          <p:nvPr>
            <p:ph type="body" idx="1"/>
          </p:nvPr>
        </p:nvSpPr>
        <p:spPr>
          <a:xfrm>
            <a:off x="146304" y="1119226"/>
            <a:ext cx="8782106" cy="3806483"/>
          </a:xfrm>
        </p:spPr>
        <p:txBody>
          <a:bodyPr/>
          <a:lstStyle/>
          <a:p>
            <a:pPr marL="76200" indent="0">
              <a:buNone/>
            </a:pPr>
            <a:endParaRPr lang="es-ES" sz="2000" b="1" dirty="0">
              <a:solidFill>
                <a:schemeClr val="tx1"/>
              </a:solidFill>
            </a:endParaRPr>
          </a:p>
          <a:p>
            <a:pPr marL="76200" indent="0">
              <a:buNone/>
            </a:pPr>
            <a:r>
              <a:rPr lang="es-ES" sz="2000" b="1" dirty="0">
                <a:solidFill>
                  <a:schemeClr val="tx1"/>
                </a:solidFill>
              </a:rPr>
              <a:t>Haz clic con el botón derecho del ratón en el archivo que deseas abrir. </a:t>
            </a:r>
          </a:p>
          <a:p>
            <a:pPr marL="76200" indent="0">
              <a:buNone/>
            </a:pPr>
            <a:r>
              <a:rPr lang="es-ES" sz="2000" b="1" dirty="0">
                <a:solidFill>
                  <a:schemeClr val="tx1"/>
                </a:solidFill>
              </a:rPr>
              <a:t>En el menú emergente, selecciona la opción Abrir con. </a:t>
            </a:r>
          </a:p>
          <a:p>
            <a:pPr marL="76200" indent="0">
              <a:buNone/>
            </a:pPr>
            <a:r>
              <a:rPr lang="es-ES" sz="2000" b="1" dirty="0">
                <a:solidFill>
                  <a:schemeClr val="tx1"/>
                </a:solidFill>
              </a:rPr>
              <a:t>Si está disponible, elige la opción del programa Microsoft Word en el menú Abrir con.</a:t>
            </a:r>
          </a:p>
          <a:p>
            <a:pPr marL="76200" indent="0">
              <a:buNone/>
            </a:pPr>
            <a:endParaRPr lang="es-ES" sz="2000" b="1" dirty="0">
              <a:solidFill>
                <a:schemeClr val="tx1"/>
              </a:solidFill>
            </a:endParaRPr>
          </a:p>
          <a:p>
            <a:pPr marL="76200" indent="0">
              <a:buNone/>
            </a:pPr>
            <a:r>
              <a:rPr lang="es-ES" sz="2000" b="1" dirty="0">
                <a:solidFill>
                  <a:schemeClr val="tx1"/>
                </a:solidFill>
              </a:rPr>
              <a:t>Si Microsoft Word no aparece en la lista, selecciona la opción Elegir otra aplicación o Elegir programa predeterminado, según la versión de Windows de tu ordenador</a:t>
            </a:r>
            <a:endParaRPr lang="en-IE" sz="2000" b="1" dirty="0">
              <a:solidFill>
                <a:schemeClr val="tx1"/>
              </a:solidFill>
            </a:endParaRPr>
          </a:p>
        </p:txBody>
      </p:sp>
      <p:pic>
        <p:nvPicPr>
          <p:cNvPr id="4" name="Picture 2" descr="C:\Users\wexma\AppData\Local\Microsoft\Windows\INetCache\IE\ULEGX7A0\Microsoft_Word_2013_logo.svg[1].png"/>
          <p:cNvPicPr>
            <a:picLocks noChangeAspect="1" noChangeArrowheads="1"/>
          </p:cNvPicPr>
          <p:nvPr/>
        </p:nvPicPr>
        <p:blipFill>
          <a:blip r:embed="rId2"/>
          <a:srcRect/>
          <a:stretch>
            <a:fillRect/>
          </a:stretch>
        </p:blipFill>
        <p:spPr bwMode="auto">
          <a:xfrm>
            <a:off x="6283757" y="1192196"/>
            <a:ext cx="1040087" cy="500066"/>
          </a:xfrm>
          <a:prstGeom prst="rect">
            <a:avLst/>
          </a:prstGeom>
          <a:noFill/>
        </p:spPr>
      </p:pic>
    </p:spTree>
    <p:extLst>
      <p:ext uri="{BB962C8B-B14F-4D97-AF65-F5344CB8AC3E}">
        <p14:creationId xmlns:p14="http://schemas.microsoft.com/office/powerpoint/2010/main" val="108766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5" y="73152"/>
            <a:ext cx="8125676" cy="1182648"/>
          </a:xfrm>
        </p:spPr>
        <p:txBody>
          <a:bodyPr/>
          <a:lstStyle/>
          <a:p>
            <a:pPr algn="ctr"/>
            <a:r>
              <a:rPr lang="en-GB" sz="3600" dirty="0">
                <a:solidFill>
                  <a:schemeClr val="tx1"/>
                </a:solidFill>
              </a:rPr>
              <a:t>Unidad 2</a:t>
            </a:r>
            <a:br>
              <a:rPr lang="en-GB" sz="3600" dirty="0">
                <a:solidFill>
                  <a:schemeClr val="tx1"/>
                </a:solidFill>
              </a:rPr>
            </a:br>
            <a:r>
              <a:rPr lang="en-GB" sz="3600" dirty="0">
                <a:solidFill>
                  <a:schemeClr val="tx1"/>
                </a:solidFill>
              </a:rPr>
              <a:t>Word /Barra de </a:t>
            </a:r>
            <a:r>
              <a:rPr lang="en-GB" sz="3600" dirty="0" err="1">
                <a:solidFill>
                  <a:schemeClr val="tx1"/>
                </a:solidFill>
              </a:rPr>
              <a:t>herramientas</a:t>
            </a:r>
            <a:endParaRPr lang="en-IE" sz="3600" dirty="0">
              <a:solidFill>
                <a:schemeClr val="tx1"/>
              </a:solidFill>
            </a:endParaRPr>
          </a:p>
        </p:txBody>
      </p:sp>
      <p:sp>
        <p:nvSpPr>
          <p:cNvPr id="3" name="Text Placeholder 2"/>
          <p:cNvSpPr>
            <a:spLocks noGrp="1"/>
          </p:cNvSpPr>
          <p:nvPr>
            <p:ph type="body" idx="1"/>
          </p:nvPr>
        </p:nvSpPr>
        <p:spPr>
          <a:xfrm>
            <a:off x="541325" y="1170432"/>
            <a:ext cx="7716025" cy="3489351"/>
          </a:xfrm>
        </p:spPr>
        <p:txBody>
          <a:bodyPr/>
          <a:lstStyle/>
          <a:p>
            <a:pPr marL="76200" indent="0" algn="ctr">
              <a:buNone/>
            </a:pPr>
            <a:r>
              <a:rPr lang="es-ES" altLang="hu-HU" sz="2000" dirty="0">
                <a:solidFill>
                  <a:schemeClr val="tx1"/>
                </a:solidFill>
                <a:latin typeface="Arial Rounded MT Bold" panose="020F0704030504030204" pitchFamily="34" charset="0"/>
              </a:rPr>
              <a:t>Puedes cambiar la forma de las letras, las negritas, el color, la inclinación o incluso el subrayado</a:t>
            </a:r>
            <a:endParaRPr lang="en-IE" dirty="0"/>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811" y="1990662"/>
            <a:ext cx="4952390" cy="2578127"/>
          </a:xfrm>
          <a:prstGeom prst="rect">
            <a:avLst/>
          </a:prstGeom>
          <a:solidFill>
            <a:schemeClr val="tx1"/>
          </a:solidFill>
        </p:spPr>
      </p:pic>
      <p:sp>
        <p:nvSpPr>
          <p:cNvPr id="5" name="Line 1"/>
          <p:cNvSpPr>
            <a:spLocks noChangeShapeType="1"/>
          </p:cNvSpPr>
          <p:nvPr/>
        </p:nvSpPr>
        <p:spPr bwMode="auto">
          <a:xfrm flipH="1" flipV="1">
            <a:off x="2296972" y="243983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6" name="Line 1"/>
          <p:cNvSpPr>
            <a:spLocks noChangeShapeType="1"/>
          </p:cNvSpPr>
          <p:nvPr/>
        </p:nvSpPr>
        <p:spPr bwMode="auto">
          <a:xfrm flipH="1" flipV="1">
            <a:off x="2551785" y="243983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2392070" y="2475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1"/>
          <p:cNvSpPr>
            <a:spLocks noChangeShapeType="1"/>
          </p:cNvSpPr>
          <p:nvPr/>
        </p:nvSpPr>
        <p:spPr bwMode="auto">
          <a:xfrm flipH="1" flipV="1">
            <a:off x="2759049" y="257760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3295408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658"/>
            <a:ext cx="8653346" cy="1311795"/>
          </a:xfrm>
        </p:spPr>
        <p:txBody>
          <a:bodyPr/>
          <a:lstStyle/>
          <a:p>
            <a:pPr algn="ctr"/>
            <a:r>
              <a:rPr lang="en-GB" altLang="hu-HU" sz="3200" dirty="0">
                <a:solidFill>
                  <a:schemeClr val="tx1"/>
                </a:solidFill>
                <a:latin typeface="Arial Rounded MT Bold" panose="020F0704030504030204" pitchFamily="34" charset="0"/>
              </a:rPr>
              <a:t>Unidad 2</a:t>
            </a:r>
            <a:br>
              <a:rPr lang="en-GB" altLang="hu-HU" sz="3200" dirty="0">
                <a:solidFill>
                  <a:schemeClr val="tx1"/>
                </a:solidFill>
                <a:latin typeface="Arial Rounded MT Bold" panose="020F0704030504030204" pitchFamily="34" charset="0"/>
              </a:rPr>
            </a:br>
            <a:r>
              <a:rPr lang="en-GB" altLang="hu-HU" sz="3200" dirty="0">
                <a:solidFill>
                  <a:schemeClr val="tx1"/>
                </a:solidFill>
                <a:latin typeface="Arial Rounded MT Bold" panose="020F0704030504030204" pitchFamily="34" charset="0"/>
              </a:rPr>
              <a:t>Word /Barra de </a:t>
            </a:r>
            <a:r>
              <a:rPr lang="en-GB" altLang="hu-HU" sz="3200" dirty="0" err="1">
                <a:solidFill>
                  <a:schemeClr val="tx1"/>
                </a:solidFill>
                <a:latin typeface="Arial Rounded MT Bold" panose="020F0704030504030204" pitchFamily="34" charset="0"/>
              </a:rPr>
              <a:t>herramientas</a:t>
            </a:r>
            <a:br>
              <a:rPr lang="en-GB" altLang="hu-HU" dirty="0">
                <a:latin typeface="Arial Rounded MT Bold" panose="020F0704030504030204" pitchFamily="34" charset="0"/>
              </a:rPr>
            </a:br>
            <a:r>
              <a:rPr lang="en-GB" altLang="hu-HU" dirty="0">
                <a:solidFill>
                  <a:schemeClr val="tx1"/>
                </a:solidFill>
                <a:latin typeface="Arial Rounded MT Bold" panose="020F0704030504030204" pitchFamily="34" charset="0"/>
              </a:rPr>
              <a:t>             </a:t>
            </a:r>
            <a:r>
              <a:rPr lang="en-GB" altLang="hu-HU" dirty="0" err="1">
                <a:solidFill>
                  <a:schemeClr val="tx1"/>
                </a:solidFill>
                <a:latin typeface="Arial Rounded MT Bold" panose="020F0704030504030204" pitchFamily="34" charset="0"/>
              </a:rPr>
              <a:t>Puedes</a:t>
            </a:r>
            <a:r>
              <a:rPr lang="en-GB" altLang="hu-HU" dirty="0">
                <a:solidFill>
                  <a:schemeClr val="tx1"/>
                </a:solidFill>
                <a:latin typeface="Arial Rounded MT Bold" panose="020F0704030504030204" pitchFamily="34" charset="0"/>
              </a:rPr>
              <a:t> </a:t>
            </a:r>
            <a:r>
              <a:rPr lang="en-GB" altLang="hu-HU" dirty="0" err="1">
                <a:solidFill>
                  <a:schemeClr val="tx1"/>
                </a:solidFill>
                <a:latin typeface="Arial Rounded MT Bold" panose="020F0704030504030204" pitchFamily="34" charset="0"/>
              </a:rPr>
              <a:t>seleccionar</a:t>
            </a:r>
            <a:r>
              <a:rPr lang="en-GB" altLang="hu-HU" dirty="0">
                <a:solidFill>
                  <a:schemeClr val="tx1"/>
                </a:solidFill>
                <a:latin typeface="Arial Rounded MT Bold" panose="020F0704030504030204" pitchFamily="34" charset="0"/>
              </a:rPr>
              <a:t> la Fuente, </a:t>
            </a:r>
            <a:r>
              <a:rPr lang="en-GB" altLang="hu-HU" dirty="0" err="1">
                <a:solidFill>
                  <a:schemeClr val="tx1"/>
                </a:solidFill>
                <a:latin typeface="Arial Rounded MT Bold" panose="020F0704030504030204" pitchFamily="34" charset="0"/>
              </a:rPr>
              <a:t>el</a:t>
            </a:r>
            <a:r>
              <a:rPr lang="en-GB" altLang="hu-HU" dirty="0">
                <a:solidFill>
                  <a:schemeClr val="tx1"/>
                </a:solidFill>
                <a:latin typeface="Arial Rounded MT Bold" panose="020F0704030504030204" pitchFamily="34" charset="0"/>
              </a:rPr>
              <a:t> </a:t>
            </a:r>
            <a:r>
              <a:rPr lang="en-GB" altLang="hu-HU" dirty="0" err="1">
                <a:solidFill>
                  <a:schemeClr val="tx1"/>
                </a:solidFill>
                <a:latin typeface="Arial Rounded MT Bold" panose="020F0704030504030204" pitchFamily="34" charset="0"/>
              </a:rPr>
              <a:t>tipo</a:t>
            </a:r>
            <a:r>
              <a:rPr lang="en-GB" altLang="hu-HU" dirty="0">
                <a:solidFill>
                  <a:schemeClr val="tx1"/>
                </a:solidFill>
                <a:latin typeface="Arial Rounded MT Bold" panose="020F0704030504030204" pitchFamily="34" charset="0"/>
              </a:rPr>
              <a:t> y </a:t>
            </a:r>
            <a:r>
              <a:rPr lang="en-GB" altLang="hu-HU" dirty="0" err="1">
                <a:solidFill>
                  <a:schemeClr val="tx1"/>
                </a:solidFill>
                <a:latin typeface="Arial Rounded MT Bold" panose="020F0704030504030204" pitchFamily="34" charset="0"/>
              </a:rPr>
              <a:t>el</a:t>
            </a:r>
            <a:r>
              <a:rPr lang="en-GB" altLang="hu-HU" dirty="0">
                <a:solidFill>
                  <a:schemeClr val="tx1"/>
                </a:solidFill>
                <a:latin typeface="Arial Rounded MT Bold" panose="020F0704030504030204" pitchFamily="34" charset="0"/>
              </a:rPr>
              <a:t> </a:t>
            </a:r>
            <a:r>
              <a:rPr lang="en-GB" altLang="hu-HU" dirty="0" err="1">
                <a:solidFill>
                  <a:schemeClr val="tx1"/>
                </a:solidFill>
                <a:latin typeface="Arial Rounded MT Bold" panose="020F0704030504030204" pitchFamily="34" charset="0"/>
              </a:rPr>
              <a:t>tamaño</a:t>
            </a:r>
            <a:r>
              <a:rPr lang="hu-HU" altLang="hu-HU" dirty="0">
                <a:latin typeface="Arial Rounded MT Bold" panose="020F0704030504030204" pitchFamily="34" charset="0"/>
              </a:rPr>
              <a:t>.</a:t>
            </a:r>
            <a:br>
              <a:rPr lang="hu-HU" altLang="hu-HU" dirty="0">
                <a:latin typeface="Arial Rounded MT Bold" panose="020F0704030504030204" pitchFamily="34" charset="0"/>
              </a:rPr>
            </a:br>
            <a:endParaRPr lang="en-IE" dirty="0"/>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576" y="1960474"/>
            <a:ext cx="5420563" cy="2541551"/>
          </a:xfrm>
          <a:prstGeom prst="rect">
            <a:avLst/>
          </a:prstGeom>
          <a:solidFill>
            <a:schemeClr val="tx1"/>
          </a:solidFill>
        </p:spPr>
      </p:pic>
      <p:sp>
        <p:nvSpPr>
          <p:cNvPr id="5" name="Line 1"/>
          <p:cNvSpPr>
            <a:spLocks noChangeShapeType="1"/>
          </p:cNvSpPr>
          <p:nvPr/>
        </p:nvSpPr>
        <p:spPr bwMode="auto">
          <a:xfrm flipH="1" flipV="1">
            <a:off x="3387694" y="2291172"/>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2946953" y="2249958"/>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12230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10" y="65837"/>
            <a:ext cx="8059840" cy="1189963"/>
          </a:xfrm>
        </p:spPr>
        <p:txBody>
          <a:bodyPr/>
          <a:lstStyle/>
          <a:p>
            <a:pPr algn="ctr"/>
            <a:r>
              <a:rPr lang="en-GB" sz="3600" dirty="0">
                <a:solidFill>
                  <a:schemeClr val="tx1"/>
                </a:solidFill>
                <a:latin typeface="Raleway" panose="020B0604020202020204" charset="0"/>
              </a:rPr>
              <a:t>Unidad 2</a:t>
            </a:r>
            <a:br>
              <a:rPr lang="en-GB" sz="3600" dirty="0">
                <a:solidFill>
                  <a:schemeClr val="tx1"/>
                </a:solidFill>
                <a:latin typeface="Raleway" panose="020B0604020202020204" charset="0"/>
              </a:rPr>
            </a:br>
            <a:r>
              <a:rPr lang="en-GB" sz="3600" dirty="0">
                <a:solidFill>
                  <a:schemeClr val="tx1"/>
                </a:solidFill>
                <a:latin typeface="Raleway" panose="020B0604020202020204" charset="0"/>
              </a:rPr>
              <a:t>Word /Barra de </a:t>
            </a:r>
            <a:r>
              <a:rPr lang="en-GB" sz="3600" dirty="0" err="1">
                <a:solidFill>
                  <a:schemeClr val="tx1"/>
                </a:solidFill>
                <a:latin typeface="Raleway" panose="020B0604020202020204" charset="0"/>
              </a:rPr>
              <a:t>herramientas</a:t>
            </a:r>
            <a:endParaRPr lang="en-IE" sz="3600" dirty="0">
              <a:solidFill>
                <a:schemeClr val="tx1"/>
              </a:solidFill>
              <a:latin typeface="Raleway" panose="020B0604020202020204" charset="0"/>
            </a:endParaRPr>
          </a:p>
        </p:txBody>
      </p:sp>
      <p:sp>
        <p:nvSpPr>
          <p:cNvPr id="3" name="Text Placeholder 2"/>
          <p:cNvSpPr>
            <a:spLocks noGrp="1"/>
          </p:cNvSpPr>
          <p:nvPr>
            <p:ph type="body" idx="1"/>
          </p:nvPr>
        </p:nvSpPr>
        <p:spPr>
          <a:xfrm>
            <a:off x="447738" y="1255800"/>
            <a:ext cx="7370700" cy="3572396"/>
          </a:xfrm>
        </p:spPr>
        <p:txBody>
          <a:bodyPr/>
          <a:lstStyle/>
          <a:p>
            <a:pPr marL="76200" indent="0" algn="ctr">
              <a:buNone/>
            </a:pPr>
            <a:r>
              <a:rPr lang="es-ES" altLang="hu-HU" sz="2000" dirty="0">
                <a:solidFill>
                  <a:schemeClr val="tx1"/>
                </a:solidFill>
                <a:latin typeface="Arial Rounded MT Bold" panose="020F0704030504030204" pitchFamily="34" charset="0"/>
              </a:rPr>
              <a:t>Puedes colocar el texto/imagen a la izquierda, al centro, a la derecha o en posición justificada</a:t>
            </a:r>
            <a:r>
              <a:rPr lang="hu-HU" altLang="hu-HU" sz="2000" dirty="0">
                <a:solidFill>
                  <a:schemeClr val="tx1"/>
                </a:solidFill>
                <a:latin typeface="Arial Rounded MT Bold" panose="020F0704030504030204" pitchFamily="34" charset="0"/>
              </a:rPr>
              <a:t>.</a:t>
            </a:r>
          </a:p>
          <a:p>
            <a:endParaRPr lang="en-IE" dirty="0"/>
          </a:p>
        </p:txBody>
      </p:sp>
      <p:pic>
        <p:nvPicPr>
          <p:cNvPr id="2050"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030" y="2113200"/>
            <a:ext cx="6378854" cy="2480746"/>
          </a:xfrm>
          <a:prstGeom prst="rect">
            <a:avLst/>
          </a:prstGeom>
          <a:solidFill>
            <a:schemeClr val="tx1"/>
          </a:solidFill>
        </p:spPr>
      </p:pic>
      <p:sp>
        <p:nvSpPr>
          <p:cNvPr id="5" name="Line 1"/>
          <p:cNvSpPr>
            <a:spLocks noChangeShapeType="1"/>
          </p:cNvSpPr>
          <p:nvPr/>
        </p:nvSpPr>
        <p:spPr bwMode="auto">
          <a:xfrm flipH="1" flipV="1">
            <a:off x="3276104" y="260219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3874296" y="2519167"/>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1"/>
          <p:cNvSpPr>
            <a:spLocks noChangeShapeType="1"/>
          </p:cNvSpPr>
          <p:nvPr/>
        </p:nvSpPr>
        <p:spPr bwMode="auto">
          <a:xfrm flipH="1" flipV="1">
            <a:off x="3495560" y="2519167"/>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9" name="Line 1"/>
          <p:cNvSpPr>
            <a:spLocks noChangeShapeType="1"/>
          </p:cNvSpPr>
          <p:nvPr/>
        </p:nvSpPr>
        <p:spPr bwMode="auto">
          <a:xfrm flipH="1" flipV="1">
            <a:off x="3702389" y="2519167"/>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230437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 y="339878"/>
            <a:ext cx="7913536" cy="1170898"/>
          </a:xfrm>
        </p:spPr>
        <p:txBody>
          <a:bodyPr/>
          <a:lstStyle/>
          <a:p>
            <a:pPr algn="ctr"/>
            <a:r>
              <a:rPr lang="en-GB" sz="3600" dirty="0">
                <a:solidFill>
                  <a:schemeClr val="tx1"/>
                </a:solidFill>
              </a:rPr>
              <a:t>Unidad 2</a:t>
            </a:r>
            <a:br>
              <a:rPr lang="en-GB" sz="3600" dirty="0">
                <a:solidFill>
                  <a:schemeClr val="tx1"/>
                </a:solidFill>
              </a:rPr>
            </a:br>
            <a:r>
              <a:rPr lang="en-GB" sz="3600" dirty="0">
                <a:solidFill>
                  <a:schemeClr val="tx1"/>
                </a:solidFill>
              </a:rPr>
              <a:t>Word /Barra de </a:t>
            </a:r>
            <a:r>
              <a:rPr lang="en-GB" sz="3600" dirty="0" err="1">
                <a:solidFill>
                  <a:schemeClr val="tx1"/>
                </a:solidFill>
              </a:rPr>
              <a:t>herramientas</a:t>
            </a:r>
            <a:endParaRPr lang="en-IE" sz="3600" dirty="0">
              <a:solidFill>
                <a:schemeClr val="tx1"/>
              </a:solidFill>
            </a:endParaRPr>
          </a:p>
        </p:txBody>
      </p:sp>
      <p:sp>
        <p:nvSpPr>
          <p:cNvPr id="3" name="Text Placeholder 2"/>
          <p:cNvSpPr>
            <a:spLocks noGrp="1"/>
          </p:cNvSpPr>
          <p:nvPr>
            <p:ph type="body" idx="1"/>
          </p:nvPr>
        </p:nvSpPr>
        <p:spPr>
          <a:xfrm>
            <a:off x="87782" y="1302106"/>
            <a:ext cx="8885233" cy="3513874"/>
          </a:xfrm>
        </p:spPr>
        <p:txBody>
          <a:bodyPr/>
          <a:lstStyle/>
          <a:p>
            <a:pPr marL="76200" indent="0">
              <a:buNone/>
            </a:pPr>
            <a:r>
              <a:rPr lang="en-GB" altLang="hu-HU" dirty="0">
                <a:latin typeface="Arial Rounded MT Bold" panose="020F0704030504030204" pitchFamily="34" charset="0"/>
              </a:rPr>
              <a:t>         </a:t>
            </a:r>
            <a:r>
              <a:rPr lang="es-ES" altLang="hu-HU" dirty="0">
                <a:latin typeface="Arial Rounded MT Bold" panose="020F0704030504030204" pitchFamily="34" charset="0"/>
              </a:rPr>
              <a:t>Puedes alinear el contenido en diferentes formas</a:t>
            </a:r>
            <a:r>
              <a:rPr lang="hu-HU" altLang="hu-HU" dirty="0">
                <a:latin typeface="Arial Rounded MT Bold" panose="020F0704030504030204" pitchFamily="34" charset="0"/>
              </a:rPr>
              <a:t>.</a:t>
            </a:r>
          </a:p>
          <a:p>
            <a:endParaRPr lang="en-IE" dirty="0"/>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664" y="1923005"/>
            <a:ext cx="6671462" cy="2480746"/>
          </a:xfrm>
          <a:prstGeom prst="rect">
            <a:avLst/>
          </a:prstGeom>
          <a:solidFill>
            <a:schemeClr val="tx1"/>
          </a:solidFill>
        </p:spPr>
      </p:pic>
      <p:sp>
        <p:nvSpPr>
          <p:cNvPr id="5" name="Line 1"/>
          <p:cNvSpPr>
            <a:spLocks noChangeShapeType="1"/>
          </p:cNvSpPr>
          <p:nvPr/>
        </p:nvSpPr>
        <p:spPr bwMode="auto">
          <a:xfrm flipH="1" flipV="1">
            <a:off x="3568712" y="2243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6" name="Line 1"/>
          <p:cNvSpPr>
            <a:spLocks noChangeShapeType="1"/>
          </p:cNvSpPr>
          <p:nvPr/>
        </p:nvSpPr>
        <p:spPr bwMode="auto">
          <a:xfrm flipH="1" flipV="1">
            <a:off x="3857285" y="2243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4145857" y="2243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00821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56384" y="1104595"/>
            <a:ext cx="9087616" cy="3478518"/>
          </a:xfrm>
          <a:prstGeom prst="rect">
            <a:avLst/>
          </a:prstGeom>
        </p:spPr>
        <p:txBody>
          <a:bodyPr spcFirstLastPara="1" wrap="square" lIns="91425" tIns="91425" rIns="91425" bIns="91425" anchor="t" anchorCtr="0">
            <a:noAutofit/>
          </a:bodyPr>
          <a:lstStyle/>
          <a:p>
            <a:pPr marL="76200" indent="0">
              <a:buNone/>
            </a:pPr>
            <a:r>
              <a:rPr lang="en-US" sz="3200" b="1" dirty="0">
                <a:solidFill>
                  <a:schemeClr val="tx1"/>
                </a:solidFill>
              </a:rPr>
              <a:t>Al final de </a:t>
            </a:r>
            <a:r>
              <a:rPr lang="en-US" sz="3200" b="1" dirty="0" err="1">
                <a:solidFill>
                  <a:schemeClr val="tx1"/>
                </a:solidFill>
              </a:rPr>
              <a:t>este</a:t>
            </a:r>
            <a:r>
              <a:rPr lang="en-US" sz="3200" b="1" dirty="0">
                <a:solidFill>
                  <a:schemeClr val="tx1"/>
                </a:solidFill>
              </a:rPr>
              <a:t> modulo </a:t>
            </a:r>
            <a:r>
              <a:rPr lang="en-US" sz="3200" b="1" dirty="0" err="1">
                <a:solidFill>
                  <a:schemeClr val="tx1"/>
                </a:solidFill>
              </a:rPr>
              <a:t>aprendes</a:t>
            </a:r>
            <a:r>
              <a:rPr lang="en-US" sz="3200" b="1" dirty="0">
                <a:solidFill>
                  <a:schemeClr val="tx1"/>
                </a:solidFill>
              </a:rPr>
              <a:t> </a:t>
            </a:r>
            <a:r>
              <a:rPr lang="en-US" sz="3200" b="1" dirty="0" err="1">
                <a:solidFill>
                  <a:schemeClr val="tx1"/>
                </a:solidFill>
              </a:rPr>
              <a:t>sobre</a:t>
            </a:r>
            <a:endParaRPr lang="en-US" sz="3200" b="1" dirty="0">
              <a:solidFill>
                <a:schemeClr val="tx1"/>
              </a:solidFill>
            </a:endParaRPr>
          </a:p>
          <a:p>
            <a:pPr marL="76200" lvl="0" indent="0" algn="l" rtl="0">
              <a:spcBef>
                <a:spcPts val="600"/>
              </a:spcBef>
              <a:spcAft>
                <a:spcPts val="0"/>
              </a:spcAft>
              <a:buSzPts val="2400"/>
              <a:buNone/>
            </a:pPr>
            <a:endParaRPr lang="en-US" sz="3200" dirty="0"/>
          </a:p>
          <a:p>
            <a:r>
              <a:rPr lang="es-ES" sz="3200" b="1" dirty="0">
                <a:solidFill>
                  <a:schemeClr val="tx1"/>
                </a:solidFill>
              </a:rPr>
              <a:t>Tecnología informática básica</a:t>
            </a:r>
          </a:p>
          <a:p>
            <a:r>
              <a:rPr lang="es-ES" sz="3200" b="1" dirty="0">
                <a:solidFill>
                  <a:schemeClr val="tx1"/>
                </a:solidFill>
              </a:rPr>
              <a:t> Microsoft Word y Excel</a:t>
            </a:r>
            <a:endParaRPr sz="3200" b="1" dirty="0">
              <a:solidFill>
                <a:schemeClr val="tx1"/>
              </a:solidFill>
            </a:endParaRPr>
          </a:p>
          <a:p>
            <a:pPr marL="76200" lvl="0" indent="0" algn="l" rtl="0">
              <a:spcBef>
                <a:spcPts val="0"/>
              </a:spcBef>
              <a:spcAft>
                <a:spcPts val="0"/>
              </a:spcAft>
              <a:buSzPts val="2400"/>
              <a:buNone/>
            </a:pPr>
            <a:endParaRPr dirty="0"/>
          </a:p>
          <a:p>
            <a:pPr marL="76200" lvl="0" indent="0" algn="l" rtl="0">
              <a:spcBef>
                <a:spcPts val="0"/>
              </a:spcBef>
              <a:spcAft>
                <a:spcPts val="0"/>
              </a:spcAft>
              <a:buSzPts val="2400"/>
              <a:buNone/>
            </a:pPr>
            <a:endParaRPr dirty="0"/>
          </a:p>
        </p:txBody>
      </p:sp>
      <p:sp>
        <p:nvSpPr>
          <p:cNvPr id="6" name="Google Shape;101;p12"/>
          <p:cNvSpPr txBox="1">
            <a:spLocks/>
          </p:cNvSpPr>
          <p:nvPr/>
        </p:nvSpPr>
        <p:spPr>
          <a:xfrm>
            <a:off x="56383" y="228807"/>
            <a:ext cx="7369175" cy="627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3600" dirty="0" err="1">
                <a:solidFill>
                  <a:schemeClr val="tx1"/>
                </a:solidFill>
              </a:rPr>
              <a:t>Objetivos</a:t>
            </a:r>
            <a:r>
              <a:rPr lang="en-GB" sz="3600" dirty="0">
                <a:solidFill>
                  <a:schemeClr val="tx1"/>
                </a:solidFill>
              </a:rPr>
              <a:t> y </a:t>
            </a:r>
            <a:r>
              <a:rPr lang="en-GB" sz="3600" dirty="0" err="1">
                <a:solidFill>
                  <a:schemeClr val="tx1"/>
                </a:solidFill>
              </a:rPr>
              <a:t>metas</a:t>
            </a:r>
            <a:endParaRPr lang="en-GB" sz="36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41" y="168250"/>
            <a:ext cx="8045209" cy="1353312"/>
          </a:xfrm>
        </p:spPr>
        <p:txBody>
          <a:bodyPr/>
          <a:lstStyle/>
          <a:p>
            <a:pPr algn="ctr"/>
            <a:r>
              <a:rPr lang="en-GB" sz="3600" dirty="0">
                <a:solidFill>
                  <a:schemeClr val="tx1"/>
                </a:solidFill>
              </a:rPr>
              <a:t>Unidad 2</a:t>
            </a:r>
            <a:br>
              <a:rPr lang="en-GB" sz="3600" dirty="0">
                <a:solidFill>
                  <a:schemeClr val="tx1"/>
                </a:solidFill>
              </a:rPr>
            </a:br>
            <a:r>
              <a:rPr lang="en-GB" sz="3600" dirty="0">
                <a:solidFill>
                  <a:schemeClr val="tx1"/>
                </a:solidFill>
              </a:rPr>
              <a:t>Word /Barra de </a:t>
            </a:r>
            <a:r>
              <a:rPr lang="en-GB" sz="3600" dirty="0" err="1">
                <a:solidFill>
                  <a:schemeClr val="tx1"/>
                </a:solidFill>
              </a:rPr>
              <a:t>herramientas</a:t>
            </a:r>
            <a:endParaRPr lang="en-IE" sz="3600" dirty="0">
              <a:solidFill>
                <a:schemeClr val="tx1"/>
              </a:solidFill>
            </a:endParaRPr>
          </a:p>
        </p:txBody>
      </p:sp>
      <p:sp>
        <p:nvSpPr>
          <p:cNvPr id="3" name="Text Placeholder 2"/>
          <p:cNvSpPr>
            <a:spLocks noGrp="1"/>
          </p:cNvSpPr>
          <p:nvPr>
            <p:ph type="body" idx="1"/>
          </p:nvPr>
        </p:nvSpPr>
        <p:spPr>
          <a:xfrm>
            <a:off x="548640" y="1360627"/>
            <a:ext cx="7922362" cy="3565081"/>
          </a:xfrm>
        </p:spPr>
        <p:txBody>
          <a:bodyPr/>
          <a:lstStyle/>
          <a:p>
            <a:pPr marL="76200" indent="0">
              <a:buNone/>
            </a:pPr>
            <a:r>
              <a:rPr lang="en-GB" altLang="hu-HU" dirty="0">
                <a:latin typeface="Arial Rounded MT Bold" panose="020F0704030504030204" pitchFamily="34" charset="0"/>
              </a:rPr>
              <a:t>              </a:t>
            </a:r>
            <a:r>
              <a:rPr lang="es-ES" altLang="hu-HU" sz="2800" dirty="0">
                <a:solidFill>
                  <a:schemeClr val="tx1"/>
                </a:solidFill>
                <a:latin typeface="Arial Rounded MT Bold" panose="020F0704030504030204" pitchFamily="34" charset="0"/>
              </a:rPr>
              <a:t>Puedes</a:t>
            </a:r>
            <a:r>
              <a:rPr lang="hu-HU" altLang="hu-HU" sz="2800" dirty="0">
                <a:solidFill>
                  <a:schemeClr val="tx1"/>
                </a:solidFill>
                <a:latin typeface="Arial Rounded MT Bold" panose="020F0704030504030204" pitchFamily="34" charset="0"/>
              </a:rPr>
              <a:t> defin</a:t>
            </a:r>
            <a:r>
              <a:rPr lang="es-ES" altLang="hu-HU" sz="2800" dirty="0">
                <a:solidFill>
                  <a:schemeClr val="tx1"/>
                </a:solidFill>
                <a:latin typeface="Arial Rounded MT Bold" panose="020F0704030504030204" pitchFamily="34" charset="0"/>
              </a:rPr>
              <a:t>ir</a:t>
            </a:r>
            <a:r>
              <a:rPr lang="hu-HU" altLang="hu-HU" sz="2800" dirty="0">
                <a:solidFill>
                  <a:schemeClr val="tx1"/>
                </a:solidFill>
                <a:latin typeface="Arial Rounded MT Bold" panose="020F0704030504030204" pitchFamily="34" charset="0"/>
              </a:rPr>
              <a:t> </a:t>
            </a:r>
            <a:r>
              <a:rPr lang="es-ES" altLang="hu-HU" sz="2800" dirty="0">
                <a:solidFill>
                  <a:schemeClr val="tx1"/>
                </a:solidFill>
                <a:latin typeface="Arial Rounded MT Bold" panose="020F0704030504030204" pitchFamily="34" charset="0"/>
              </a:rPr>
              <a:t>el espacio entre líneas</a:t>
            </a:r>
            <a:endParaRPr lang="en-IE" sz="2800" dirty="0">
              <a:solidFill>
                <a:schemeClr val="tx1"/>
              </a:solidFill>
            </a:endParaRPr>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871" y="2057257"/>
            <a:ext cx="6671462" cy="2480746"/>
          </a:xfrm>
          <a:prstGeom prst="rect">
            <a:avLst/>
          </a:prstGeom>
          <a:solidFill>
            <a:schemeClr val="tx1"/>
          </a:solidFill>
        </p:spPr>
      </p:pic>
      <p:sp>
        <p:nvSpPr>
          <p:cNvPr id="5" name="Line 1"/>
          <p:cNvSpPr>
            <a:spLocks noChangeShapeType="1"/>
          </p:cNvSpPr>
          <p:nvPr/>
        </p:nvSpPr>
        <p:spPr bwMode="auto">
          <a:xfrm flipH="1" flipV="1">
            <a:off x="4509821" y="245544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64048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89" y="1"/>
            <a:ext cx="8118361" cy="1360626"/>
          </a:xfrm>
        </p:spPr>
        <p:txBody>
          <a:bodyPr/>
          <a:lstStyle/>
          <a:p>
            <a:pPr algn="ctr"/>
            <a:r>
              <a:rPr lang="en-GB" sz="3600" dirty="0">
                <a:solidFill>
                  <a:schemeClr val="tx1"/>
                </a:solidFill>
              </a:rPr>
              <a:t>Unidad 2</a:t>
            </a:r>
            <a:br>
              <a:rPr lang="en-GB" sz="3600" dirty="0">
                <a:solidFill>
                  <a:schemeClr val="tx1"/>
                </a:solidFill>
              </a:rPr>
            </a:br>
            <a:r>
              <a:rPr lang="en-GB" sz="3600" dirty="0">
                <a:solidFill>
                  <a:schemeClr val="tx1"/>
                </a:solidFill>
              </a:rPr>
              <a:t>Word /Barra de </a:t>
            </a:r>
            <a:r>
              <a:rPr lang="en-GB" sz="3600" dirty="0" err="1">
                <a:solidFill>
                  <a:schemeClr val="tx1"/>
                </a:solidFill>
              </a:rPr>
              <a:t>herramientas</a:t>
            </a:r>
            <a:endParaRPr lang="en-IE" sz="3600" dirty="0">
              <a:solidFill>
                <a:schemeClr val="tx1"/>
              </a:solidFill>
            </a:endParaRPr>
          </a:p>
        </p:txBody>
      </p:sp>
      <p:sp>
        <p:nvSpPr>
          <p:cNvPr id="3" name="Text Placeholder 2"/>
          <p:cNvSpPr>
            <a:spLocks noGrp="1"/>
          </p:cNvSpPr>
          <p:nvPr>
            <p:ph type="body" idx="1"/>
          </p:nvPr>
        </p:nvSpPr>
        <p:spPr>
          <a:xfrm>
            <a:off x="886650" y="1163117"/>
            <a:ext cx="7370700" cy="3762591"/>
          </a:xfrm>
        </p:spPr>
        <p:txBody>
          <a:bodyPr/>
          <a:lstStyle/>
          <a:p>
            <a:pPr marL="76200" indent="0">
              <a:buNone/>
            </a:pPr>
            <a:r>
              <a:rPr lang="en-GB" altLang="hu-HU" dirty="0">
                <a:solidFill>
                  <a:schemeClr val="tx1"/>
                </a:solidFill>
                <a:latin typeface="Arial Rounded MT Bold" panose="020F0704030504030204" pitchFamily="34" charset="0"/>
              </a:rPr>
              <a:t>        </a:t>
            </a:r>
            <a:r>
              <a:rPr lang="en-GB" altLang="hu-HU" dirty="0" err="1">
                <a:solidFill>
                  <a:schemeClr val="tx1"/>
                </a:solidFill>
                <a:latin typeface="Arial Rounded MT Bold" panose="020F0704030504030204" pitchFamily="34" charset="0"/>
              </a:rPr>
              <a:t>Puedes</a:t>
            </a:r>
            <a:r>
              <a:rPr lang="en-GB" altLang="hu-HU" dirty="0">
                <a:solidFill>
                  <a:schemeClr val="tx1"/>
                </a:solidFill>
                <a:latin typeface="Arial Rounded MT Bold" panose="020F0704030504030204" pitchFamily="34" charset="0"/>
              </a:rPr>
              <a:t> </a:t>
            </a:r>
            <a:r>
              <a:rPr lang="en-GB" altLang="hu-HU" dirty="0" err="1">
                <a:solidFill>
                  <a:schemeClr val="tx1"/>
                </a:solidFill>
                <a:latin typeface="Arial Rounded MT Bold" panose="020F0704030504030204" pitchFamily="34" charset="0"/>
              </a:rPr>
              <a:t>subrayar</a:t>
            </a:r>
            <a:r>
              <a:rPr lang="en-GB" altLang="hu-HU" dirty="0">
                <a:solidFill>
                  <a:schemeClr val="tx1"/>
                </a:solidFill>
                <a:latin typeface="Arial Rounded MT Bold" panose="020F0704030504030204" pitchFamily="34" charset="0"/>
              </a:rPr>
              <a:t> </a:t>
            </a:r>
            <a:r>
              <a:rPr lang="en-GB" altLang="hu-HU" dirty="0" err="1">
                <a:solidFill>
                  <a:schemeClr val="tx1"/>
                </a:solidFill>
                <a:latin typeface="Arial Rounded MT Bold" panose="020F0704030504030204" pitchFamily="34" charset="0"/>
              </a:rPr>
              <a:t>el</a:t>
            </a:r>
            <a:r>
              <a:rPr lang="en-GB" altLang="hu-HU" dirty="0">
                <a:solidFill>
                  <a:schemeClr val="tx1"/>
                </a:solidFill>
                <a:latin typeface="Arial Rounded MT Bold" panose="020F0704030504030204" pitchFamily="34" charset="0"/>
              </a:rPr>
              <a:t> </a:t>
            </a:r>
            <a:r>
              <a:rPr lang="en-GB" altLang="hu-HU" dirty="0" err="1">
                <a:solidFill>
                  <a:schemeClr val="tx1"/>
                </a:solidFill>
                <a:latin typeface="Arial Rounded MT Bold" panose="020F0704030504030204" pitchFamily="34" charset="0"/>
              </a:rPr>
              <a:t>texto</a:t>
            </a:r>
            <a:r>
              <a:rPr lang="en-GB" altLang="hu-HU" dirty="0">
                <a:solidFill>
                  <a:schemeClr val="tx1"/>
                </a:solidFill>
                <a:latin typeface="Arial Rounded MT Bold" panose="020F0704030504030204" pitchFamily="34" charset="0"/>
              </a:rPr>
              <a:t> con </a:t>
            </a:r>
            <a:r>
              <a:rPr lang="en-GB" altLang="hu-HU" dirty="0" err="1">
                <a:solidFill>
                  <a:schemeClr val="tx1"/>
                </a:solidFill>
                <a:latin typeface="Arial Rounded MT Bold" panose="020F0704030504030204" pitchFamily="34" charset="0"/>
              </a:rPr>
              <a:t>colores</a:t>
            </a:r>
            <a:endParaRPr lang="en-IE" dirty="0">
              <a:solidFill>
                <a:schemeClr val="tx1"/>
              </a:solidFill>
            </a:endParaRPr>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584" y="1804039"/>
            <a:ext cx="6671462" cy="2480746"/>
          </a:xfrm>
          <a:prstGeom prst="rect">
            <a:avLst/>
          </a:prstGeom>
          <a:solidFill>
            <a:schemeClr val="tx1"/>
          </a:solidFill>
        </p:spPr>
      </p:pic>
      <p:sp>
        <p:nvSpPr>
          <p:cNvPr id="5" name="Line 1"/>
          <p:cNvSpPr>
            <a:spLocks noChangeShapeType="1"/>
          </p:cNvSpPr>
          <p:nvPr/>
        </p:nvSpPr>
        <p:spPr bwMode="auto">
          <a:xfrm flipH="1" flipV="1">
            <a:off x="2351837" y="2316455"/>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75550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 y="73151"/>
            <a:ext cx="8169568" cy="1419149"/>
          </a:xfrm>
        </p:spPr>
        <p:txBody>
          <a:bodyPr/>
          <a:lstStyle/>
          <a:p>
            <a:pPr algn="ctr"/>
            <a:r>
              <a:rPr lang="en-GB" sz="3600" dirty="0">
                <a:solidFill>
                  <a:schemeClr val="tx1"/>
                </a:solidFill>
              </a:rPr>
              <a:t>Unidad 2</a:t>
            </a:r>
            <a:br>
              <a:rPr lang="en-GB" sz="3600" dirty="0">
                <a:solidFill>
                  <a:schemeClr val="tx1"/>
                </a:solidFill>
              </a:rPr>
            </a:br>
            <a:r>
              <a:rPr lang="en-GB" sz="3600" dirty="0" err="1">
                <a:solidFill>
                  <a:schemeClr val="tx1"/>
                </a:solidFill>
              </a:rPr>
              <a:t>Guardar</a:t>
            </a:r>
            <a:r>
              <a:rPr lang="en-GB" sz="3600" dirty="0">
                <a:solidFill>
                  <a:schemeClr val="tx1"/>
                </a:solidFill>
              </a:rPr>
              <a:t> un </a:t>
            </a:r>
            <a:r>
              <a:rPr lang="en-GB" sz="3600" dirty="0" err="1">
                <a:solidFill>
                  <a:schemeClr val="tx1"/>
                </a:solidFill>
              </a:rPr>
              <a:t>Documento</a:t>
            </a:r>
            <a:endParaRPr lang="en-IE" sz="3600" dirty="0">
              <a:solidFill>
                <a:schemeClr val="tx1"/>
              </a:solidFill>
            </a:endParaRPr>
          </a:p>
        </p:txBody>
      </p:sp>
      <p:sp>
        <p:nvSpPr>
          <p:cNvPr id="3" name="Text Placeholder 2"/>
          <p:cNvSpPr>
            <a:spLocks noGrp="1"/>
          </p:cNvSpPr>
          <p:nvPr>
            <p:ph type="body" idx="1"/>
          </p:nvPr>
        </p:nvSpPr>
        <p:spPr>
          <a:xfrm>
            <a:off x="190195" y="1324051"/>
            <a:ext cx="8067155" cy="3601657"/>
          </a:xfrm>
        </p:spPr>
        <p:txBody>
          <a:bodyPr/>
          <a:lstStyle/>
          <a:p>
            <a:pPr marL="76200" indent="0">
              <a:buNone/>
            </a:pPr>
            <a:endParaRPr lang="en-GB" b="1" dirty="0">
              <a:solidFill>
                <a:schemeClr val="tx1"/>
              </a:solidFill>
            </a:endParaRPr>
          </a:p>
          <a:p>
            <a:pPr marL="76200" indent="0">
              <a:buNone/>
            </a:pPr>
            <a:r>
              <a:rPr lang="es-ES" sz="2000" b="1" dirty="0">
                <a:solidFill>
                  <a:schemeClr val="tx1"/>
                </a:solidFill>
              </a:rPr>
              <a:t>Haz clic en la pestaña de archivo y </a:t>
            </a:r>
          </a:p>
          <a:p>
            <a:pPr marL="76200" indent="0">
              <a:buNone/>
            </a:pPr>
            <a:r>
              <a:rPr lang="es-ES" sz="2000" b="1" dirty="0">
                <a:solidFill>
                  <a:schemeClr val="tx1"/>
                </a:solidFill>
              </a:rPr>
              <a:t>elige la opción de guardar</a:t>
            </a:r>
          </a:p>
          <a:p>
            <a:pPr marL="76200" indent="0">
              <a:buNone/>
            </a:pPr>
            <a:r>
              <a:rPr lang="es-ES" sz="2000" b="1" dirty="0">
                <a:solidFill>
                  <a:schemeClr val="tx1"/>
                </a:solidFill>
              </a:rPr>
              <a:t>En la ventana que aparece</a:t>
            </a:r>
          </a:p>
          <a:p>
            <a:pPr marL="76200" indent="0">
              <a:buNone/>
            </a:pPr>
            <a:r>
              <a:rPr lang="es-ES" sz="2000" b="1" dirty="0">
                <a:solidFill>
                  <a:schemeClr val="tx1"/>
                </a:solidFill>
              </a:rPr>
              <a:t>Elige dónde guardar el documento</a:t>
            </a:r>
            <a:endParaRPr lang="en-IE" sz="2000" dirty="0"/>
          </a:p>
        </p:txBody>
      </p:sp>
      <p:pic>
        <p:nvPicPr>
          <p:cNvPr id="4" name="Ké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761" y="1324051"/>
            <a:ext cx="2792413" cy="294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
          <p:cNvSpPr>
            <a:spLocks noChangeShapeType="1"/>
          </p:cNvSpPr>
          <p:nvPr/>
        </p:nvSpPr>
        <p:spPr bwMode="auto">
          <a:xfrm flipV="1">
            <a:off x="4854144" y="2693237"/>
            <a:ext cx="826617" cy="32918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4248082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21" y="217210"/>
            <a:ext cx="8154937" cy="976421"/>
          </a:xfrm>
        </p:spPr>
        <p:txBody>
          <a:bodyPr/>
          <a:lstStyle/>
          <a:p>
            <a:pPr algn="ctr"/>
            <a:r>
              <a:rPr lang="en-GB" sz="3600" dirty="0">
                <a:solidFill>
                  <a:schemeClr val="tx1"/>
                </a:solidFill>
              </a:rPr>
              <a:t>Unidad 2</a:t>
            </a:r>
            <a:br>
              <a:rPr lang="en-GB" sz="3600" dirty="0">
                <a:solidFill>
                  <a:schemeClr val="tx1"/>
                </a:solidFill>
              </a:rPr>
            </a:br>
            <a:r>
              <a:rPr lang="en-GB" sz="3600" dirty="0" err="1">
                <a:solidFill>
                  <a:schemeClr val="tx1"/>
                </a:solidFill>
              </a:rPr>
              <a:t>Cómo</a:t>
            </a:r>
            <a:r>
              <a:rPr lang="en-GB" sz="3600" dirty="0">
                <a:solidFill>
                  <a:schemeClr val="tx1"/>
                </a:solidFill>
              </a:rPr>
              <a:t> </a:t>
            </a:r>
            <a:r>
              <a:rPr lang="en-GB" sz="3600" dirty="0" err="1">
                <a:solidFill>
                  <a:schemeClr val="tx1"/>
                </a:solidFill>
              </a:rPr>
              <a:t>imprimir</a:t>
            </a:r>
            <a:endParaRPr lang="en-IE" sz="3600" dirty="0">
              <a:solidFill>
                <a:schemeClr val="tx1"/>
              </a:solidFill>
            </a:endParaRPr>
          </a:p>
        </p:txBody>
      </p:sp>
      <p:sp>
        <p:nvSpPr>
          <p:cNvPr id="3" name="Text Placeholder 2"/>
          <p:cNvSpPr>
            <a:spLocks noGrp="1"/>
          </p:cNvSpPr>
          <p:nvPr>
            <p:ph type="body" idx="1"/>
          </p:nvPr>
        </p:nvSpPr>
        <p:spPr>
          <a:xfrm>
            <a:off x="1026234" y="1255800"/>
            <a:ext cx="2988299" cy="2996532"/>
          </a:xfrm>
        </p:spPr>
        <p:txBody>
          <a:bodyPr/>
          <a:lstStyle/>
          <a:p>
            <a:pPr marL="76200" indent="0">
              <a:buNone/>
            </a:pPr>
            <a:endParaRPr lang="en-GB" altLang="hu-HU" dirty="0">
              <a:latin typeface="Arial Rounded MT Bold" panose="020F0704030504030204" pitchFamily="34" charset="0"/>
            </a:endParaRPr>
          </a:p>
          <a:p>
            <a:pPr marL="76200" indent="0" algn="ctr">
              <a:buNone/>
            </a:pPr>
            <a:r>
              <a:rPr lang="hu-HU" altLang="hu-HU" sz="2800" dirty="0">
                <a:solidFill>
                  <a:schemeClr val="tx1"/>
                </a:solidFill>
                <a:latin typeface="Arial Rounded MT Bold" panose="020F0704030504030204" pitchFamily="34" charset="0"/>
              </a:rPr>
              <a:t>Selec</a:t>
            </a:r>
            <a:r>
              <a:rPr lang="es-ES" altLang="hu-HU" sz="2800" dirty="0" err="1">
                <a:solidFill>
                  <a:schemeClr val="tx1"/>
                </a:solidFill>
                <a:latin typeface="Arial Rounded MT Bold" panose="020F0704030504030204" pitchFamily="34" charset="0"/>
              </a:rPr>
              <a:t>ciona</a:t>
            </a:r>
            <a:r>
              <a:rPr lang="es-ES" altLang="hu-HU" sz="2800" dirty="0">
                <a:solidFill>
                  <a:schemeClr val="tx1"/>
                </a:solidFill>
                <a:latin typeface="Arial Rounded MT Bold" panose="020F0704030504030204" pitchFamily="34" charset="0"/>
              </a:rPr>
              <a:t> Imprimir desde </a:t>
            </a:r>
            <a:r>
              <a:rPr lang="hu-HU" altLang="hu-HU" sz="2800" dirty="0">
                <a:solidFill>
                  <a:schemeClr val="tx1"/>
                </a:solidFill>
                <a:latin typeface="Arial Rounded MT Bold" panose="020F0704030504030204" pitchFamily="34" charset="0"/>
              </a:rPr>
              <a:t> </a:t>
            </a:r>
            <a:r>
              <a:rPr lang="en-GB" altLang="hu-HU" sz="2800" dirty="0">
                <a:solidFill>
                  <a:schemeClr val="tx1"/>
                </a:solidFill>
                <a:latin typeface="Arial Rounded MT Bold" panose="020F0704030504030204" pitchFamily="34" charset="0"/>
              </a:rPr>
              <a:t>la </a:t>
            </a:r>
            <a:r>
              <a:rPr lang="en-GB" altLang="hu-HU" sz="2800" dirty="0" err="1">
                <a:solidFill>
                  <a:schemeClr val="tx1"/>
                </a:solidFill>
                <a:latin typeface="Arial Rounded MT Bold" panose="020F0704030504030204" pitchFamily="34" charset="0"/>
              </a:rPr>
              <a:t>pestaña</a:t>
            </a:r>
            <a:r>
              <a:rPr lang="en-GB" altLang="hu-HU" sz="2800" dirty="0">
                <a:solidFill>
                  <a:schemeClr val="tx1"/>
                </a:solidFill>
                <a:latin typeface="Arial Rounded MT Bold" panose="020F0704030504030204" pitchFamily="34" charset="0"/>
              </a:rPr>
              <a:t> </a:t>
            </a:r>
            <a:r>
              <a:rPr lang="en-GB" altLang="hu-HU" sz="2800" dirty="0" err="1">
                <a:solidFill>
                  <a:schemeClr val="tx1"/>
                </a:solidFill>
                <a:latin typeface="Arial Rounded MT Bold" panose="020F0704030504030204" pitchFamily="34" charset="0"/>
              </a:rPr>
              <a:t>archivo</a:t>
            </a:r>
            <a:r>
              <a:rPr lang="en-GB" altLang="hu-HU" sz="2800" dirty="0">
                <a:solidFill>
                  <a:schemeClr val="tx1"/>
                </a:solidFill>
                <a:latin typeface="Arial Rounded MT Bold" panose="020F0704030504030204" pitchFamily="34" charset="0"/>
              </a:rPr>
              <a:t> para </a:t>
            </a:r>
            <a:r>
              <a:rPr lang="en-GB" altLang="hu-HU" sz="2800" dirty="0" err="1">
                <a:solidFill>
                  <a:schemeClr val="tx1"/>
                </a:solidFill>
                <a:latin typeface="Arial Rounded MT Bold" panose="020F0704030504030204" pitchFamily="34" charset="0"/>
              </a:rPr>
              <a:t>imprimir</a:t>
            </a:r>
            <a:r>
              <a:rPr lang="hu-HU" altLang="hu-HU" sz="2800" dirty="0">
                <a:solidFill>
                  <a:schemeClr val="tx1"/>
                </a:solidFill>
                <a:latin typeface="Arial Rounded MT Bold" panose="020F0704030504030204" pitchFamily="34" charset="0"/>
              </a:rPr>
              <a:t>.</a:t>
            </a:r>
          </a:p>
          <a:p>
            <a:endParaRPr lang="en-IE" dirty="0"/>
          </a:p>
        </p:txBody>
      </p:sp>
      <p:pic>
        <p:nvPicPr>
          <p:cNvPr id="1026" name="Picture 2" descr="How to print a document | Digital Un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489" y="1491864"/>
            <a:ext cx="3716122" cy="2914501"/>
          </a:xfrm>
          <a:prstGeom prst="rect">
            <a:avLst/>
          </a:prstGeom>
          <a:noFill/>
          <a:extLst>
            <a:ext uri="{909E8E84-426E-40DD-AFC4-6F175D3DCCD1}">
              <a14:hiddenFill xmlns:a14="http://schemas.microsoft.com/office/drawing/2010/main">
                <a:solidFill>
                  <a:srgbClr val="FFFFFF"/>
                </a:solidFill>
              </a14:hiddenFill>
            </a:ext>
          </a:extLst>
        </p:spPr>
      </p:pic>
      <p:sp>
        <p:nvSpPr>
          <p:cNvPr id="5" name="Line 1"/>
          <p:cNvSpPr>
            <a:spLocks noChangeShapeType="1"/>
          </p:cNvSpPr>
          <p:nvPr/>
        </p:nvSpPr>
        <p:spPr bwMode="auto">
          <a:xfrm flipV="1">
            <a:off x="4074568" y="1960473"/>
            <a:ext cx="1148486" cy="68031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164871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69" y="117043"/>
            <a:ext cx="8222285" cy="1138757"/>
          </a:xfrm>
        </p:spPr>
        <p:txBody>
          <a:bodyPr/>
          <a:lstStyle/>
          <a:p>
            <a:pPr algn="ctr"/>
            <a:r>
              <a:rPr lang="en-GB" sz="3200" dirty="0">
                <a:solidFill>
                  <a:schemeClr val="tx1"/>
                </a:solidFill>
              </a:rPr>
              <a:t>Unidad 2 </a:t>
            </a:r>
            <a:br>
              <a:rPr lang="en-GB" sz="3200" dirty="0">
                <a:solidFill>
                  <a:schemeClr val="tx1"/>
                </a:solidFill>
              </a:rPr>
            </a:br>
            <a:r>
              <a:rPr lang="en-GB" sz="3200" dirty="0" err="1">
                <a:solidFill>
                  <a:schemeClr val="tx1"/>
                </a:solidFill>
              </a:rPr>
              <a:t>Introducción</a:t>
            </a:r>
            <a:r>
              <a:rPr lang="en-GB" sz="3200" dirty="0">
                <a:solidFill>
                  <a:schemeClr val="tx1"/>
                </a:solidFill>
              </a:rPr>
              <a:t> a Excel</a:t>
            </a:r>
            <a:endParaRPr lang="en-IE" sz="3200" dirty="0">
              <a:solidFill>
                <a:schemeClr val="tx1"/>
              </a:solidFill>
            </a:endParaRPr>
          </a:p>
        </p:txBody>
      </p:sp>
      <p:sp>
        <p:nvSpPr>
          <p:cNvPr id="3" name="Text Placeholder 2"/>
          <p:cNvSpPr>
            <a:spLocks noGrp="1"/>
          </p:cNvSpPr>
          <p:nvPr>
            <p:ph type="body" idx="1"/>
          </p:nvPr>
        </p:nvSpPr>
        <p:spPr>
          <a:xfrm>
            <a:off x="248717" y="1255800"/>
            <a:ext cx="8624621" cy="3082114"/>
          </a:xfrm>
        </p:spPr>
        <p:txBody>
          <a:bodyPr/>
          <a:lstStyle/>
          <a:p>
            <a:pPr marL="76200" indent="0">
              <a:buNone/>
            </a:pPr>
            <a:endParaRPr lang="en-GB" dirty="0"/>
          </a:p>
          <a:p>
            <a:pPr marL="76200" indent="0">
              <a:buNone/>
            </a:pPr>
            <a:endParaRPr lang="en-GB" sz="2800" dirty="0">
              <a:solidFill>
                <a:schemeClr val="tx1"/>
              </a:solidFill>
            </a:endParaRPr>
          </a:p>
          <a:p>
            <a:pPr marL="76200" indent="0">
              <a:buNone/>
            </a:pPr>
            <a:r>
              <a:rPr lang="es-ES" sz="2800" dirty="0">
                <a:solidFill>
                  <a:schemeClr val="tx1"/>
                </a:solidFill>
              </a:rPr>
              <a:t>Excel se suele utilizar para organizar datos y realizar análisis financieros. Se utiliza en todas las funciones empresariales y en empresas de pequeño a gran tamaño.</a:t>
            </a:r>
            <a:endParaRPr lang="en-IE" sz="2800" dirty="0">
              <a:solidFill>
                <a:schemeClr val="tx1"/>
              </a:solidFill>
            </a:endParaRPr>
          </a:p>
        </p:txBody>
      </p:sp>
      <p:pic>
        <p:nvPicPr>
          <p:cNvPr id="4" name="Picture 2" descr="What Happened to Microsoft Excel? | by John Thuma | DataDrivenInve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923" y="1497075"/>
            <a:ext cx="2162175" cy="86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2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854"/>
            <a:ext cx="8206144" cy="1029029"/>
          </a:xfrm>
        </p:spPr>
        <p:txBody>
          <a:bodyPr/>
          <a:lstStyle/>
          <a:p>
            <a:pPr algn="ctr"/>
            <a:r>
              <a:rPr lang="en-GB" sz="3600" dirty="0">
                <a:solidFill>
                  <a:schemeClr val="tx1"/>
                </a:solidFill>
              </a:rPr>
              <a:t>Unidad 2</a:t>
            </a:r>
            <a:br>
              <a:rPr lang="en-GB" sz="3600" dirty="0">
                <a:solidFill>
                  <a:schemeClr val="tx1"/>
                </a:solidFill>
              </a:rPr>
            </a:br>
            <a:r>
              <a:rPr lang="en-GB" sz="3600" dirty="0" err="1">
                <a:solidFill>
                  <a:schemeClr val="tx1"/>
                </a:solidFill>
              </a:rPr>
              <a:t>Cómo</a:t>
            </a:r>
            <a:r>
              <a:rPr lang="en-GB" sz="3600" dirty="0">
                <a:solidFill>
                  <a:schemeClr val="tx1"/>
                </a:solidFill>
              </a:rPr>
              <a:t> </a:t>
            </a:r>
            <a:r>
              <a:rPr lang="en-GB" sz="3600" dirty="0" err="1">
                <a:solidFill>
                  <a:schemeClr val="tx1"/>
                </a:solidFill>
              </a:rPr>
              <a:t>abrir</a:t>
            </a:r>
            <a:r>
              <a:rPr lang="en-GB" sz="3600" dirty="0">
                <a:solidFill>
                  <a:schemeClr val="tx1"/>
                </a:solidFill>
              </a:rPr>
              <a:t> Excel</a:t>
            </a:r>
            <a:endParaRPr lang="en-IE" sz="3600" dirty="0">
              <a:solidFill>
                <a:schemeClr val="tx1"/>
              </a:solidFill>
            </a:endParaRPr>
          </a:p>
        </p:txBody>
      </p:sp>
      <p:sp>
        <p:nvSpPr>
          <p:cNvPr id="3" name="Text Placeholder 2"/>
          <p:cNvSpPr>
            <a:spLocks noGrp="1"/>
          </p:cNvSpPr>
          <p:nvPr>
            <p:ph type="body" idx="1"/>
          </p:nvPr>
        </p:nvSpPr>
        <p:spPr>
          <a:xfrm>
            <a:off x="743415" y="1122883"/>
            <a:ext cx="7575395" cy="155790"/>
          </a:xfrm>
        </p:spPr>
        <p:txBody>
          <a:bodyPr/>
          <a:lstStyle/>
          <a:p>
            <a:pPr marL="0" indent="0">
              <a:lnSpc>
                <a:spcPct val="150000"/>
              </a:lnSpc>
              <a:spcBef>
                <a:spcPct val="0"/>
              </a:spcBef>
              <a:buNone/>
              <a:defRPr/>
            </a:pPr>
            <a:endParaRPr lang="es-ES" altLang="hu-HU" sz="1600" dirty="0">
              <a:solidFill>
                <a:schemeClr val="tx1"/>
              </a:solidFill>
              <a:latin typeface="Arial Rounded MT Bold" panose="020F0704030504030204" pitchFamily="34" charset="0"/>
            </a:endParaRPr>
          </a:p>
          <a:p>
            <a:pPr marL="0" indent="0">
              <a:lnSpc>
                <a:spcPct val="150000"/>
              </a:lnSpc>
              <a:spcBef>
                <a:spcPct val="0"/>
              </a:spcBef>
              <a:buNone/>
              <a:defRPr/>
            </a:pPr>
            <a:r>
              <a:rPr lang="es-ES" altLang="hu-HU" sz="2200" dirty="0">
                <a:solidFill>
                  <a:schemeClr val="tx1"/>
                </a:solidFill>
                <a:latin typeface="Arial Rounded MT Bold" panose="020F0704030504030204" pitchFamily="34" charset="0"/>
              </a:rPr>
              <a:t>Haz clic en el botón Excel del menú Inicio </a:t>
            </a:r>
          </a:p>
          <a:p>
            <a:pPr marL="0" indent="0">
              <a:lnSpc>
                <a:spcPct val="150000"/>
              </a:lnSpc>
              <a:spcBef>
                <a:spcPct val="0"/>
              </a:spcBef>
              <a:buNone/>
              <a:defRPr/>
            </a:pPr>
            <a:r>
              <a:rPr lang="es-ES" altLang="hu-HU" sz="2200" dirty="0">
                <a:solidFill>
                  <a:schemeClr val="tx1"/>
                </a:solidFill>
                <a:latin typeface="Arial Rounded MT Bold" panose="020F0704030504030204" pitchFamily="34" charset="0"/>
              </a:rPr>
              <a:t>(esquina inferior izquierda).</a:t>
            </a:r>
          </a:p>
          <a:p>
            <a:pPr marL="0" indent="0">
              <a:lnSpc>
                <a:spcPct val="150000"/>
              </a:lnSpc>
              <a:spcBef>
                <a:spcPct val="0"/>
              </a:spcBef>
              <a:buNone/>
              <a:defRPr/>
            </a:pPr>
            <a:r>
              <a:rPr lang="es-ES" altLang="hu-HU" sz="2200" dirty="0">
                <a:solidFill>
                  <a:schemeClr val="tx1"/>
                </a:solidFill>
                <a:latin typeface="Arial Rounded MT Bold" panose="020F0704030504030204" pitchFamily="34" charset="0"/>
              </a:rPr>
              <a:t>Selecciona nueva hoja de cálculo en blanco. Aparece el cuadro de diálogo de la nueva hoja de cálculo.</a:t>
            </a:r>
          </a:p>
          <a:p>
            <a:pPr marL="0" indent="0">
              <a:lnSpc>
                <a:spcPct val="150000"/>
              </a:lnSpc>
              <a:spcBef>
                <a:spcPct val="0"/>
              </a:spcBef>
              <a:buNone/>
              <a:defRPr/>
            </a:pPr>
            <a:r>
              <a:rPr lang="es-ES" altLang="hu-HU" sz="2200" dirty="0">
                <a:solidFill>
                  <a:schemeClr val="tx1"/>
                </a:solidFill>
                <a:latin typeface="Arial Rounded MT Bold" panose="020F0704030504030204" pitchFamily="34" charset="0"/>
              </a:rPr>
              <a:t>Debes hacer clic/seleccionar la celda con la que deseas trabajar</a:t>
            </a:r>
            <a:r>
              <a:rPr lang="hu-HU" altLang="hu-HU" sz="2200" dirty="0">
                <a:solidFill>
                  <a:schemeClr val="tx1"/>
                </a:solidFill>
                <a:latin typeface="Arial Rounded MT Bold" panose="020F0704030504030204" pitchFamily="34" charset="0"/>
              </a:rPr>
              <a:t>.</a:t>
            </a:r>
            <a:endParaRPr lang="es-ES" altLang="hu-HU" sz="2200" dirty="0">
              <a:solidFill>
                <a:schemeClr val="tx1"/>
              </a:solidFill>
              <a:latin typeface="Arial Rounded MT Bold" panose="020F0704030504030204" pitchFamily="34" charset="0"/>
            </a:endParaRPr>
          </a:p>
          <a:p>
            <a:pPr marL="76200" indent="0">
              <a:buNone/>
            </a:pPr>
            <a:endParaRPr lang="en-IE" sz="1600" dirty="0"/>
          </a:p>
        </p:txBody>
      </p:sp>
      <p:pic>
        <p:nvPicPr>
          <p:cNvPr id="5" name="Picture 2" descr="What Happened to Microsoft Excel? | by John Thuma | DataDrivenInve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062" y="882862"/>
            <a:ext cx="2024748" cy="67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366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 y="175565"/>
            <a:ext cx="8206144" cy="1265529"/>
          </a:xfrm>
        </p:spPr>
        <p:txBody>
          <a:bodyPr/>
          <a:lstStyle/>
          <a:p>
            <a:pPr algn="ctr"/>
            <a:r>
              <a:rPr lang="en-GB" sz="3600" dirty="0">
                <a:solidFill>
                  <a:schemeClr val="tx1"/>
                </a:solidFill>
              </a:rPr>
              <a:t>Unidad 2</a:t>
            </a:r>
            <a:br>
              <a:rPr lang="en-GB" sz="3600" dirty="0">
                <a:solidFill>
                  <a:schemeClr val="tx1"/>
                </a:solidFill>
              </a:rPr>
            </a:br>
            <a:r>
              <a:rPr lang="en-GB" sz="3600" dirty="0" err="1">
                <a:solidFill>
                  <a:schemeClr val="tx1"/>
                </a:solidFill>
              </a:rPr>
              <a:t>Hoja</a:t>
            </a:r>
            <a:r>
              <a:rPr lang="en-GB" sz="3600" dirty="0">
                <a:solidFill>
                  <a:schemeClr val="tx1"/>
                </a:solidFill>
              </a:rPr>
              <a:t> de </a:t>
            </a:r>
            <a:r>
              <a:rPr lang="en-GB" sz="3600" dirty="0" err="1">
                <a:solidFill>
                  <a:schemeClr val="tx1"/>
                </a:solidFill>
              </a:rPr>
              <a:t>cálculo</a:t>
            </a:r>
            <a:r>
              <a:rPr lang="en-GB" sz="3600" dirty="0">
                <a:solidFill>
                  <a:schemeClr val="tx1"/>
                </a:solidFill>
              </a:rPr>
              <a:t> /</a:t>
            </a:r>
            <a:r>
              <a:rPr lang="en-GB" sz="3600" dirty="0" err="1">
                <a:solidFill>
                  <a:schemeClr val="tx1"/>
                </a:solidFill>
              </a:rPr>
              <a:t>Herramientas</a:t>
            </a:r>
            <a:endParaRPr lang="en-IE" sz="3600" dirty="0">
              <a:solidFill>
                <a:schemeClr val="tx1"/>
              </a:solidFill>
            </a:endParaRPr>
          </a:p>
        </p:txBody>
      </p:sp>
      <p:sp>
        <p:nvSpPr>
          <p:cNvPr id="3" name="Text Placeholder 2"/>
          <p:cNvSpPr>
            <a:spLocks noGrp="1"/>
          </p:cNvSpPr>
          <p:nvPr>
            <p:ph type="body" idx="1"/>
          </p:nvPr>
        </p:nvSpPr>
        <p:spPr>
          <a:xfrm>
            <a:off x="672998" y="1199693"/>
            <a:ext cx="7584352" cy="3726015"/>
          </a:xfrm>
        </p:spPr>
        <p:txBody>
          <a:bodyPr/>
          <a:lstStyle/>
          <a:p>
            <a:pPr marL="76200" indent="0" algn="ctr">
              <a:buNone/>
            </a:pPr>
            <a:r>
              <a:rPr lang="es-ES" altLang="hu-HU" sz="2000" dirty="0">
                <a:solidFill>
                  <a:schemeClr val="tx1"/>
                </a:solidFill>
                <a:latin typeface="Arial Rounded MT Bold" panose="020F0704030504030204" pitchFamily="34" charset="0"/>
              </a:rPr>
              <a:t>Antes o después de escribir, puedes dar forma a las letras en negrita, coloreadas, inclinadas o incluso subrayarlas</a:t>
            </a:r>
            <a:r>
              <a:rPr lang="es-ES" altLang="hu-HU" dirty="0">
                <a:solidFill>
                  <a:schemeClr val="tx1"/>
                </a:solidFill>
                <a:latin typeface="Arial Rounded MT Bold" panose="020F0704030504030204" pitchFamily="34" charset="0"/>
              </a:rPr>
              <a:t>.</a:t>
            </a:r>
            <a:endParaRPr lang="en-IE" dirty="0"/>
          </a:p>
        </p:txBody>
      </p:sp>
      <p:sp>
        <p:nvSpPr>
          <p:cNvPr id="7" name="Line 1"/>
          <p:cNvSpPr>
            <a:spLocks noChangeShapeType="1"/>
          </p:cNvSpPr>
          <p:nvPr/>
        </p:nvSpPr>
        <p:spPr bwMode="auto">
          <a:xfrm flipH="1" flipV="1">
            <a:off x="1594249" y="2659918"/>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1"/>
          <p:cNvSpPr>
            <a:spLocks noChangeShapeType="1"/>
          </p:cNvSpPr>
          <p:nvPr/>
        </p:nvSpPr>
        <p:spPr bwMode="auto">
          <a:xfrm flipH="1" flipV="1">
            <a:off x="1641798" y="223585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12" name="Picture 11"/>
          <p:cNvPicPr/>
          <p:nvPr/>
        </p:nvPicPr>
        <p:blipFill>
          <a:blip r:embed="rId2"/>
          <a:stretch>
            <a:fillRect/>
          </a:stretch>
        </p:blipFill>
        <p:spPr>
          <a:xfrm>
            <a:off x="1066129" y="2102357"/>
            <a:ext cx="6798089" cy="2423400"/>
          </a:xfrm>
          <a:prstGeom prst="rect">
            <a:avLst/>
          </a:prstGeom>
        </p:spPr>
      </p:pic>
      <p:sp>
        <p:nvSpPr>
          <p:cNvPr id="13" name="Line 1"/>
          <p:cNvSpPr>
            <a:spLocks noChangeShapeType="1"/>
          </p:cNvSpPr>
          <p:nvPr/>
        </p:nvSpPr>
        <p:spPr bwMode="auto">
          <a:xfrm flipH="1" flipV="1">
            <a:off x="1641798" y="2572280"/>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4" name="Line 1"/>
          <p:cNvSpPr>
            <a:spLocks noChangeShapeType="1"/>
          </p:cNvSpPr>
          <p:nvPr/>
        </p:nvSpPr>
        <p:spPr bwMode="auto">
          <a:xfrm flipH="1" flipV="1">
            <a:off x="2672022" y="2572280"/>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5" name="Line 1"/>
          <p:cNvSpPr>
            <a:spLocks noChangeShapeType="1"/>
          </p:cNvSpPr>
          <p:nvPr/>
        </p:nvSpPr>
        <p:spPr bwMode="auto">
          <a:xfrm flipH="1" flipV="1">
            <a:off x="1784445" y="2572280"/>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6" name="Line 1"/>
          <p:cNvSpPr>
            <a:spLocks noChangeShapeType="1"/>
          </p:cNvSpPr>
          <p:nvPr/>
        </p:nvSpPr>
        <p:spPr bwMode="auto">
          <a:xfrm flipH="1" flipV="1">
            <a:off x="1906365" y="2607078"/>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4153630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0757"/>
            <a:ext cx="8257350" cy="1668782"/>
          </a:xfrm>
        </p:spPr>
        <p:txBody>
          <a:bodyPr/>
          <a:lstStyle/>
          <a:p>
            <a:pPr algn="ctr"/>
            <a:r>
              <a:rPr lang="en-GB" sz="3600" dirty="0">
                <a:solidFill>
                  <a:schemeClr val="tx1"/>
                </a:solidFill>
              </a:rPr>
              <a:t>Unidad 2</a:t>
            </a:r>
            <a:br>
              <a:rPr lang="en-GB" sz="3600" dirty="0">
                <a:solidFill>
                  <a:schemeClr val="tx1"/>
                </a:solidFill>
              </a:rPr>
            </a:br>
            <a:r>
              <a:rPr lang="en-GB" sz="3600" dirty="0" err="1">
                <a:solidFill>
                  <a:schemeClr val="tx1"/>
                </a:solidFill>
              </a:rPr>
              <a:t>Hoja</a:t>
            </a:r>
            <a:r>
              <a:rPr lang="en-GB" sz="3600" dirty="0">
                <a:solidFill>
                  <a:schemeClr val="tx1"/>
                </a:solidFill>
              </a:rPr>
              <a:t> de </a:t>
            </a:r>
            <a:r>
              <a:rPr lang="en-GB" sz="3600" dirty="0" err="1">
                <a:solidFill>
                  <a:schemeClr val="tx1"/>
                </a:solidFill>
              </a:rPr>
              <a:t>cálculo</a:t>
            </a:r>
            <a:r>
              <a:rPr lang="en-GB" sz="3600" dirty="0">
                <a:solidFill>
                  <a:schemeClr val="tx1"/>
                </a:solidFill>
              </a:rPr>
              <a:t> /</a:t>
            </a:r>
            <a:r>
              <a:rPr lang="en-GB" sz="3600" dirty="0" err="1">
                <a:solidFill>
                  <a:schemeClr val="tx1"/>
                </a:solidFill>
              </a:rPr>
              <a:t>Herramientas</a:t>
            </a:r>
            <a:br>
              <a:rPr lang="en-GB" sz="3600" dirty="0">
                <a:solidFill>
                  <a:schemeClr val="tx1"/>
                </a:solidFill>
              </a:rPr>
            </a:br>
            <a:r>
              <a:rPr lang="hu-HU" altLang="hu-HU" dirty="0">
                <a:solidFill>
                  <a:schemeClr val="tx1"/>
                </a:solidFill>
                <a:latin typeface="Arial Rounded MT Bold" panose="020F0704030504030204" pitchFamily="34" charset="0"/>
              </a:rPr>
              <a:t>Sel</a:t>
            </a:r>
            <a:r>
              <a:rPr lang="es-ES" altLang="hu-HU" dirty="0" err="1">
                <a:solidFill>
                  <a:schemeClr val="tx1"/>
                </a:solidFill>
                <a:latin typeface="Arial Rounded MT Bold" panose="020F0704030504030204" pitchFamily="34" charset="0"/>
              </a:rPr>
              <a:t>ecciona</a:t>
            </a:r>
            <a:r>
              <a:rPr lang="es-ES" altLang="hu-HU" dirty="0">
                <a:solidFill>
                  <a:schemeClr val="tx1"/>
                </a:solidFill>
                <a:latin typeface="Arial Rounded MT Bold" panose="020F0704030504030204" pitchFamily="34" charset="0"/>
              </a:rPr>
              <a:t> el tipo y tamaño de letra</a:t>
            </a:r>
            <a:r>
              <a:rPr lang="hu-HU" altLang="hu-HU" dirty="0">
                <a:solidFill>
                  <a:schemeClr val="tx1"/>
                </a:solidFill>
                <a:latin typeface="Arial Rounded MT Bold" panose="020F0704030504030204" pitchFamily="34" charset="0"/>
              </a:rPr>
              <a:t>.</a:t>
            </a:r>
            <a:br>
              <a:rPr lang="hu-HU" altLang="hu-HU" dirty="0">
                <a:latin typeface="Arial Rounded MT Bold" panose="020F0704030504030204" pitchFamily="34" charset="0"/>
              </a:rPr>
            </a:br>
            <a:br>
              <a:rPr lang="hu-HU" altLang="hu-HU" dirty="0"/>
            </a:br>
            <a:endParaRPr lang="en-IE" dirty="0"/>
          </a:p>
        </p:txBody>
      </p:sp>
      <p:sp>
        <p:nvSpPr>
          <p:cNvPr id="3" name="Text Placeholder 2"/>
          <p:cNvSpPr>
            <a:spLocks noGrp="1"/>
          </p:cNvSpPr>
          <p:nvPr>
            <p:ph type="body" idx="1"/>
          </p:nvPr>
        </p:nvSpPr>
        <p:spPr>
          <a:xfrm>
            <a:off x="-1727660" y="5488540"/>
            <a:ext cx="3309037" cy="143228"/>
          </a:xfrm>
        </p:spPr>
        <p:txBody>
          <a:bodyPr/>
          <a:lstStyle/>
          <a:p>
            <a:endParaRPr lang="en-IE" dirty="0"/>
          </a:p>
        </p:txBody>
      </p:sp>
      <p:sp>
        <p:nvSpPr>
          <p:cNvPr id="8" name="Line 1"/>
          <p:cNvSpPr>
            <a:spLocks noChangeShapeType="1"/>
          </p:cNvSpPr>
          <p:nvPr/>
        </p:nvSpPr>
        <p:spPr bwMode="auto">
          <a:xfrm flipH="1" flipV="1">
            <a:off x="1771182" y="214796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9" name="Picture 8"/>
          <p:cNvPicPr/>
          <p:nvPr/>
        </p:nvPicPr>
        <p:blipFill>
          <a:blip r:embed="rId2"/>
          <a:stretch>
            <a:fillRect/>
          </a:stretch>
        </p:blipFill>
        <p:spPr>
          <a:xfrm>
            <a:off x="651054" y="1930967"/>
            <a:ext cx="7759916" cy="2592511"/>
          </a:xfrm>
          <a:prstGeom prst="rect">
            <a:avLst/>
          </a:prstGeom>
        </p:spPr>
      </p:pic>
      <p:sp>
        <p:nvSpPr>
          <p:cNvPr id="10" name="Line 1"/>
          <p:cNvSpPr>
            <a:spLocks noChangeShapeType="1"/>
          </p:cNvSpPr>
          <p:nvPr/>
        </p:nvSpPr>
        <p:spPr bwMode="auto">
          <a:xfrm flipH="1" flipV="1">
            <a:off x="1923209" y="228346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1" name="Line 1"/>
          <p:cNvSpPr>
            <a:spLocks noChangeShapeType="1"/>
          </p:cNvSpPr>
          <p:nvPr/>
        </p:nvSpPr>
        <p:spPr bwMode="auto">
          <a:xfrm flipH="1" flipV="1">
            <a:off x="2193183" y="228346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106040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109727"/>
            <a:ext cx="8154937" cy="1250899"/>
          </a:xfrm>
        </p:spPr>
        <p:txBody>
          <a:bodyPr/>
          <a:lstStyle/>
          <a:p>
            <a:pPr algn="ctr"/>
            <a:r>
              <a:rPr lang="en-GB" sz="3600" dirty="0">
                <a:solidFill>
                  <a:schemeClr val="tx1"/>
                </a:solidFill>
              </a:rPr>
              <a:t>Unidad 2</a:t>
            </a:r>
            <a:br>
              <a:rPr lang="en-GB" sz="3600" dirty="0">
                <a:solidFill>
                  <a:schemeClr val="tx1"/>
                </a:solidFill>
              </a:rPr>
            </a:br>
            <a:r>
              <a:rPr lang="en-GB" sz="3600" dirty="0" err="1">
                <a:solidFill>
                  <a:schemeClr val="tx1"/>
                </a:solidFill>
              </a:rPr>
              <a:t>Hoja</a:t>
            </a:r>
            <a:r>
              <a:rPr lang="en-GB" sz="3600" dirty="0">
                <a:solidFill>
                  <a:schemeClr val="tx1"/>
                </a:solidFill>
              </a:rPr>
              <a:t> de </a:t>
            </a:r>
            <a:r>
              <a:rPr lang="en-GB" sz="3600" dirty="0" err="1">
                <a:solidFill>
                  <a:schemeClr val="tx1"/>
                </a:solidFill>
              </a:rPr>
              <a:t>cálculo</a:t>
            </a:r>
            <a:r>
              <a:rPr lang="en-GB" sz="3600" dirty="0">
                <a:solidFill>
                  <a:schemeClr val="tx1"/>
                </a:solidFill>
              </a:rPr>
              <a:t> /</a:t>
            </a:r>
            <a:r>
              <a:rPr lang="en-GB" sz="3600" dirty="0" err="1">
                <a:solidFill>
                  <a:schemeClr val="tx1"/>
                </a:solidFill>
              </a:rPr>
              <a:t>Herramientas</a:t>
            </a:r>
            <a:endParaRPr lang="en-IE" sz="3600" dirty="0">
              <a:solidFill>
                <a:schemeClr val="tx1"/>
              </a:solidFill>
            </a:endParaRPr>
          </a:p>
        </p:txBody>
      </p:sp>
      <p:sp>
        <p:nvSpPr>
          <p:cNvPr id="3" name="Text Placeholder 2"/>
          <p:cNvSpPr>
            <a:spLocks noGrp="1"/>
          </p:cNvSpPr>
          <p:nvPr>
            <p:ph type="body" idx="1"/>
          </p:nvPr>
        </p:nvSpPr>
        <p:spPr>
          <a:xfrm>
            <a:off x="886650" y="1126541"/>
            <a:ext cx="7370700" cy="3799167"/>
          </a:xfrm>
        </p:spPr>
        <p:txBody>
          <a:bodyPr/>
          <a:lstStyle/>
          <a:p>
            <a:pPr marL="76200" indent="0">
              <a:buNone/>
            </a:pPr>
            <a:r>
              <a:rPr lang="en-GB" altLang="hu-HU" dirty="0">
                <a:latin typeface="Arial Rounded MT Bold" panose="020F0704030504030204" pitchFamily="34" charset="0"/>
              </a:rPr>
              <a:t>           </a:t>
            </a:r>
            <a:r>
              <a:rPr lang="en-GB" altLang="hu-HU" dirty="0" err="1">
                <a:latin typeface="Arial Rounded MT Bold" panose="020F0704030504030204" pitchFamily="34" charset="0"/>
              </a:rPr>
              <a:t>Puedes</a:t>
            </a:r>
            <a:r>
              <a:rPr lang="en-GB" altLang="hu-HU" dirty="0">
                <a:latin typeface="Arial Rounded MT Bold" panose="020F0704030504030204" pitchFamily="34" charset="0"/>
              </a:rPr>
              <a:t> </a:t>
            </a:r>
            <a:r>
              <a:rPr lang="en-GB" altLang="hu-HU" dirty="0" err="1">
                <a:latin typeface="Arial Rounded MT Bold" panose="020F0704030504030204" pitchFamily="34" charset="0"/>
              </a:rPr>
              <a:t>colorear</a:t>
            </a:r>
            <a:r>
              <a:rPr lang="en-GB" altLang="hu-HU" dirty="0">
                <a:latin typeface="Arial Rounded MT Bold" panose="020F0704030504030204" pitchFamily="34" charset="0"/>
              </a:rPr>
              <a:t> las </a:t>
            </a:r>
            <a:r>
              <a:rPr lang="en-GB" altLang="hu-HU" dirty="0" err="1">
                <a:latin typeface="Arial Rounded MT Bold" panose="020F0704030504030204" pitchFamily="34" charset="0"/>
              </a:rPr>
              <a:t>celdas</a:t>
            </a:r>
            <a:r>
              <a:rPr lang="en-GB" altLang="hu-HU" dirty="0">
                <a:latin typeface="Arial Rounded MT Bold" panose="020F0704030504030204" pitchFamily="34" charset="0"/>
              </a:rPr>
              <a:t> </a:t>
            </a:r>
            <a:r>
              <a:rPr lang="en-GB" altLang="hu-HU" dirty="0" err="1">
                <a:latin typeface="Arial Rounded MT Bold" panose="020F0704030504030204" pitchFamily="34" charset="0"/>
              </a:rPr>
              <a:t>también</a:t>
            </a:r>
            <a:r>
              <a:rPr lang="hu-HU" altLang="hu-HU" sz="2800" dirty="0">
                <a:solidFill>
                  <a:schemeClr val="tx1"/>
                </a:solidFill>
                <a:latin typeface="Arial Rounded MT Bold" panose="020F0704030504030204" pitchFamily="34" charset="0"/>
              </a:rPr>
              <a:t>.</a:t>
            </a:r>
          </a:p>
          <a:p>
            <a:endParaRPr lang="en-IE" dirty="0"/>
          </a:p>
        </p:txBody>
      </p:sp>
      <p:sp>
        <p:nvSpPr>
          <p:cNvPr id="5" name="Line 1"/>
          <p:cNvSpPr>
            <a:spLocks noChangeShapeType="1"/>
          </p:cNvSpPr>
          <p:nvPr/>
        </p:nvSpPr>
        <p:spPr bwMode="auto">
          <a:xfrm flipH="1" flipV="1">
            <a:off x="6515868" y="236236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6" name="Picture 5"/>
          <p:cNvPicPr/>
          <p:nvPr/>
        </p:nvPicPr>
        <p:blipFill>
          <a:blip r:embed="rId2"/>
          <a:stretch>
            <a:fillRect/>
          </a:stretch>
        </p:blipFill>
        <p:spPr>
          <a:xfrm>
            <a:off x="873702" y="1879054"/>
            <a:ext cx="7359091" cy="2423400"/>
          </a:xfrm>
          <a:prstGeom prst="rect">
            <a:avLst/>
          </a:prstGeom>
        </p:spPr>
      </p:pic>
      <p:sp>
        <p:nvSpPr>
          <p:cNvPr id="7" name="Line 1"/>
          <p:cNvSpPr>
            <a:spLocks noChangeShapeType="1"/>
          </p:cNvSpPr>
          <p:nvPr/>
        </p:nvSpPr>
        <p:spPr bwMode="auto">
          <a:xfrm flipH="1" flipV="1">
            <a:off x="2388413" y="236236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864272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4" y="109728"/>
            <a:ext cx="8427110" cy="2143354"/>
          </a:xfrm>
        </p:spPr>
        <p:txBody>
          <a:bodyPr/>
          <a:lstStyle/>
          <a:p>
            <a:pPr algn="ctr"/>
            <a:r>
              <a:rPr lang="en-GB" sz="3200" dirty="0">
                <a:solidFill>
                  <a:schemeClr val="tx1"/>
                </a:solidFill>
              </a:rPr>
              <a:t>Unidad 2</a:t>
            </a:r>
            <a:br>
              <a:rPr lang="en-GB" sz="3200" dirty="0">
                <a:solidFill>
                  <a:schemeClr val="tx1"/>
                </a:solidFill>
              </a:rPr>
            </a:br>
            <a:r>
              <a:rPr lang="en-GB" sz="3200" dirty="0" err="1">
                <a:solidFill>
                  <a:schemeClr val="tx1"/>
                </a:solidFill>
              </a:rPr>
              <a:t>Hojas</a:t>
            </a:r>
            <a:r>
              <a:rPr lang="en-GB" sz="3200" dirty="0">
                <a:solidFill>
                  <a:schemeClr val="tx1"/>
                </a:solidFill>
              </a:rPr>
              <a:t> de </a:t>
            </a:r>
            <a:r>
              <a:rPr lang="en-GB" sz="3200" dirty="0" err="1">
                <a:solidFill>
                  <a:schemeClr val="tx1"/>
                </a:solidFill>
              </a:rPr>
              <a:t>cálculo</a:t>
            </a:r>
            <a:r>
              <a:rPr lang="en-GB" sz="3200" dirty="0">
                <a:solidFill>
                  <a:schemeClr val="tx1"/>
                </a:solidFill>
              </a:rPr>
              <a:t> /</a:t>
            </a:r>
            <a:r>
              <a:rPr lang="en-GB" sz="3200" dirty="0" err="1">
                <a:solidFill>
                  <a:schemeClr val="tx1"/>
                </a:solidFill>
              </a:rPr>
              <a:t>Herramientas</a:t>
            </a:r>
            <a:br>
              <a:rPr lang="en-GB" dirty="0">
                <a:solidFill>
                  <a:schemeClr val="tx1"/>
                </a:solidFill>
              </a:rPr>
            </a:br>
            <a:br>
              <a:rPr lang="en-GB" dirty="0">
                <a:solidFill>
                  <a:schemeClr val="tx1"/>
                </a:solidFill>
              </a:rPr>
            </a:br>
            <a:r>
              <a:rPr lang="en-GB" sz="2800" dirty="0" err="1">
                <a:solidFill>
                  <a:schemeClr val="tx1"/>
                </a:solidFill>
              </a:rPr>
              <a:t>Puedes</a:t>
            </a:r>
            <a:r>
              <a:rPr lang="en-GB" sz="2800" dirty="0">
                <a:solidFill>
                  <a:schemeClr val="tx1"/>
                </a:solidFill>
              </a:rPr>
              <a:t> </a:t>
            </a:r>
            <a:r>
              <a:rPr lang="en-GB" sz="2800" dirty="0" err="1">
                <a:solidFill>
                  <a:schemeClr val="tx1"/>
                </a:solidFill>
              </a:rPr>
              <a:t>elegir</a:t>
            </a:r>
            <a:r>
              <a:rPr lang="en-GB" sz="2800" dirty="0">
                <a:solidFill>
                  <a:schemeClr val="tx1"/>
                </a:solidFill>
              </a:rPr>
              <a:t> </a:t>
            </a:r>
            <a:r>
              <a:rPr lang="en-GB" sz="2800" dirty="0" err="1">
                <a:solidFill>
                  <a:schemeClr val="tx1"/>
                </a:solidFill>
              </a:rPr>
              <a:t>bordes</a:t>
            </a:r>
            <a:endParaRPr lang="en-IE" sz="2800" dirty="0">
              <a:solidFill>
                <a:schemeClr val="tx1"/>
              </a:solidFill>
            </a:endParaRPr>
          </a:p>
        </p:txBody>
      </p:sp>
      <p:pic>
        <p:nvPicPr>
          <p:cNvPr id="3" name="Picture 2"/>
          <p:cNvPicPr>
            <a:picLocks noChangeAspect="1"/>
          </p:cNvPicPr>
          <p:nvPr/>
        </p:nvPicPr>
        <p:blipFill>
          <a:blip r:embed="rId2"/>
          <a:stretch>
            <a:fillRect/>
          </a:stretch>
        </p:blipFill>
        <p:spPr>
          <a:xfrm>
            <a:off x="722058" y="2094198"/>
            <a:ext cx="7246342" cy="2420322"/>
          </a:xfrm>
          <a:prstGeom prst="rect">
            <a:avLst/>
          </a:prstGeom>
        </p:spPr>
      </p:pic>
      <p:sp>
        <p:nvSpPr>
          <p:cNvPr id="8" name="Line 1"/>
          <p:cNvSpPr>
            <a:spLocks noChangeShapeType="1"/>
          </p:cNvSpPr>
          <p:nvPr/>
        </p:nvSpPr>
        <p:spPr bwMode="auto">
          <a:xfrm flipH="1" flipV="1">
            <a:off x="1860731" y="2534452"/>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38611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58" y="0"/>
            <a:ext cx="7855014" cy="1126541"/>
          </a:xfrm>
        </p:spPr>
        <p:txBody>
          <a:bodyPr/>
          <a:lstStyle/>
          <a:p>
            <a:pPr algn="ctr"/>
            <a:r>
              <a:rPr lang="en-GB" sz="3600" dirty="0">
                <a:solidFill>
                  <a:schemeClr val="tx1"/>
                </a:solidFill>
              </a:rPr>
              <a:t>Unidad 1</a:t>
            </a:r>
            <a:br>
              <a:rPr lang="en-GB" sz="3600" dirty="0">
                <a:solidFill>
                  <a:schemeClr val="tx1"/>
                </a:solidFill>
              </a:rPr>
            </a:br>
            <a:r>
              <a:rPr lang="en-GB" sz="3600" dirty="0" err="1">
                <a:solidFill>
                  <a:schemeClr val="tx1"/>
                </a:solidFill>
              </a:rPr>
              <a:t>Dispositivos</a:t>
            </a:r>
            <a:r>
              <a:rPr lang="en-GB" sz="3600" dirty="0">
                <a:solidFill>
                  <a:schemeClr val="tx1"/>
                </a:solidFill>
              </a:rPr>
              <a:t> </a:t>
            </a:r>
            <a:r>
              <a:rPr lang="en-GB" sz="3600" dirty="0" err="1">
                <a:solidFill>
                  <a:schemeClr val="tx1"/>
                </a:solidFill>
              </a:rPr>
              <a:t>informáticos</a:t>
            </a:r>
            <a:br>
              <a:rPr lang="en-IE" dirty="0">
                <a:solidFill>
                  <a:schemeClr val="tx1"/>
                </a:solidFill>
              </a:rPr>
            </a:br>
            <a:endParaRPr lang="en-IE" dirty="0"/>
          </a:p>
        </p:txBody>
      </p:sp>
      <p:sp>
        <p:nvSpPr>
          <p:cNvPr id="3" name="Text Placeholder 2"/>
          <p:cNvSpPr>
            <a:spLocks noGrp="1"/>
          </p:cNvSpPr>
          <p:nvPr>
            <p:ph type="body" idx="1"/>
          </p:nvPr>
        </p:nvSpPr>
        <p:spPr>
          <a:xfrm>
            <a:off x="75139" y="646771"/>
            <a:ext cx="9070848" cy="3940097"/>
          </a:xfrm>
        </p:spPr>
        <p:txBody>
          <a:bodyPr/>
          <a:lstStyle/>
          <a:p>
            <a:pPr marL="76200" indent="0">
              <a:buNone/>
            </a:pPr>
            <a:endParaRPr lang="en-IE" b="1" dirty="0">
              <a:solidFill>
                <a:schemeClr val="tx1"/>
              </a:solidFill>
            </a:endParaRPr>
          </a:p>
          <a:p>
            <a:pPr marL="76200" indent="0">
              <a:buNone/>
            </a:pPr>
            <a:r>
              <a:rPr lang="es-ES" sz="2200" b="1" dirty="0">
                <a:solidFill>
                  <a:schemeClr val="tx1"/>
                </a:solidFill>
              </a:rPr>
              <a:t>En el pasado reciente, la gran mayoría de la gente utilizaba un ordenador personal (PC) para acceder a Internet. Sin embargo, en los últimos tiempos el número de personas que utilizan sólo un PC para navegar por Internet ha disminuido rápidamente. </a:t>
            </a:r>
          </a:p>
          <a:p>
            <a:pPr marL="76200" indent="0">
              <a:buNone/>
            </a:pPr>
            <a:endParaRPr lang="es-ES" sz="2200" b="1" dirty="0">
              <a:solidFill>
                <a:schemeClr val="tx1"/>
              </a:solidFill>
            </a:endParaRPr>
          </a:p>
          <a:p>
            <a:pPr marL="76200" indent="0">
              <a:buNone/>
            </a:pPr>
            <a:r>
              <a:rPr lang="es-ES" sz="2200" b="1" dirty="0">
                <a:solidFill>
                  <a:schemeClr val="tx1"/>
                </a:solidFill>
              </a:rPr>
              <a:t>Ahora se utiliza un número cada vez mayor de dispositivos para conectarse y utilizar Internet. En las siguientes diapositivas se describen algunos de los dispositivos informáticos más populares.</a:t>
            </a:r>
            <a:endParaRPr lang="en-IE" sz="2200" dirty="0"/>
          </a:p>
        </p:txBody>
      </p:sp>
    </p:spTree>
    <p:extLst>
      <p:ext uri="{BB962C8B-B14F-4D97-AF65-F5344CB8AC3E}">
        <p14:creationId xmlns:p14="http://schemas.microsoft.com/office/powerpoint/2010/main" val="3376744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398399"/>
            <a:ext cx="8478317" cy="1445029"/>
          </a:xfrm>
        </p:spPr>
        <p:txBody>
          <a:bodyPr/>
          <a:lstStyle/>
          <a:p>
            <a:pPr algn="ctr"/>
            <a:r>
              <a:rPr lang="en-GB" altLang="hu-HU" sz="3200" dirty="0">
                <a:solidFill>
                  <a:schemeClr val="tx1"/>
                </a:solidFill>
                <a:latin typeface="Arial Rounded MT Bold" panose="020F0704030504030204" pitchFamily="34" charset="0"/>
              </a:rPr>
              <a:t>Unidad 2</a:t>
            </a:r>
            <a:br>
              <a:rPr lang="en-GB" altLang="hu-HU" sz="3200" dirty="0">
                <a:solidFill>
                  <a:schemeClr val="tx1"/>
                </a:solidFill>
                <a:latin typeface="Arial Rounded MT Bold" panose="020F0704030504030204" pitchFamily="34" charset="0"/>
              </a:rPr>
            </a:br>
            <a:r>
              <a:rPr lang="en-GB" altLang="hu-HU" sz="3200" dirty="0" err="1">
                <a:solidFill>
                  <a:schemeClr val="tx1"/>
                </a:solidFill>
                <a:latin typeface="Arial Rounded MT Bold" panose="020F0704030504030204" pitchFamily="34" charset="0"/>
              </a:rPr>
              <a:t>Hojas</a:t>
            </a:r>
            <a:r>
              <a:rPr lang="en-GB" altLang="hu-HU" sz="3200" dirty="0">
                <a:solidFill>
                  <a:schemeClr val="tx1"/>
                </a:solidFill>
                <a:latin typeface="Arial Rounded MT Bold" panose="020F0704030504030204" pitchFamily="34" charset="0"/>
              </a:rPr>
              <a:t> de </a:t>
            </a:r>
            <a:r>
              <a:rPr lang="en-GB" altLang="hu-HU" sz="3200" dirty="0" err="1">
                <a:solidFill>
                  <a:schemeClr val="tx1"/>
                </a:solidFill>
                <a:latin typeface="Arial Rounded MT Bold" panose="020F0704030504030204" pitchFamily="34" charset="0"/>
              </a:rPr>
              <a:t>cálculo</a:t>
            </a:r>
            <a:r>
              <a:rPr lang="en-GB" altLang="hu-HU" sz="3200" dirty="0">
                <a:solidFill>
                  <a:schemeClr val="tx1"/>
                </a:solidFill>
                <a:latin typeface="Arial Rounded MT Bold" panose="020F0704030504030204" pitchFamily="34" charset="0"/>
              </a:rPr>
              <a:t> /</a:t>
            </a:r>
            <a:r>
              <a:rPr lang="en-GB" altLang="hu-HU" sz="3200" dirty="0" err="1">
                <a:solidFill>
                  <a:schemeClr val="tx1"/>
                </a:solidFill>
                <a:latin typeface="Arial Rounded MT Bold" panose="020F0704030504030204" pitchFamily="34" charset="0"/>
              </a:rPr>
              <a:t>Herramientas</a:t>
            </a:r>
            <a:br>
              <a:rPr lang="en-GB" altLang="hu-HU" dirty="0">
                <a:solidFill>
                  <a:schemeClr val="tx1"/>
                </a:solidFill>
                <a:latin typeface="Arial Rounded MT Bold" panose="020F0704030504030204" pitchFamily="34" charset="0"/>
              </a:rPr>
            </a:br>
            <a:br>
              <a:rPr lang="en-GB" altLang="hu-HU" dirty="0">
                <a:solidFill>
                  <a:schemeClr val="tx1"/>
                </a:solidFill>
                <a:latin typeface="Arial Rounded MT Bold" panose="020F0704030504030204" pitchFamily="34" charset="0"/>
              </a:rPr>
            </a:br>
            <a:r>
              <a:rPr lang="en-GB" altLang="hu-HU" dirty="0">
                <a:solidFill>
                  <a:schemeClr val="tx1"/>
                </a:solidFill>
                <a:latin typeface="Arial Rounded MT Bold" panose="020F0704030504030204" pitchFamily="34" charset="0"/>
              </a:rPr>
              <a:t>                      T</a:t>
            </a:r>
            <a:r>
              <a:rPr lang="hu-HU" altLang="hu-HU" dirty="0">
                <a:solidFill>
                  <a:schemeClr val="tx1"/>
                </a:solidFill>
                <a:latin typeface="Arial Rounded MT Bold" panose="020F0704030504030204" pitchFamily="34" charset="0"/>
              </a:rPr>
              <a:t>ext </a:t>
            </a:r>
            <a:r>
              <a:rPr lang="en-GB" altLang="hu-HU" dirty="0">
                <a:solidFill>
                  <a:schemeClr val="tx1"/>
                </a:solidFill>
                <a:latin typeface="Arial Rounded MT Bold" panose="020F0704030504030204" pitchFamily="34" charset="0"/>
              </a:rPr>
              <a:t>can be put </a:t>
            </a:r>
            <a:r>
              <a:rPr lang="hu-HU" altLang="hu-HU" dirty="0">
                <a:solidFill>
                  <a:schemeClr val="tx1"/>
                </a:solidFill>
                <a:latin typeface="Arial Rounded MT Bold" panose="020F0704030504030204" pitchFamily="34" charset="0"/>
              </a:rPr>
              <a:t>in alphabetical order.</a:t>
            </a:r>
            <a:br>
              <a:rPr lang="hu-HU" altLang="hu-HU" dirty="0">
                <a:solidFill>
                  <a:schemeClr val="tx1"/>
                </a:solidFill>
                <a:latin typeface="Arial Rounded MT Bold" panose="020F0704030504030204" pitchFamily="34" charset="0"/>
              </a:rPr>
            </a:br>
            <a:endParaRPr lang="en-IE" dirty="0"/>
          </a:p>
        </p:txBody>
      </p:sp>
      <p:pic>
        <p:nvPicPr>
          <p:cNvPr id="5" name="Picture 4"/>
          <p:cNvPicPr>
            <a:picLocks noChangeAspect="1"/>
          </p:cNvPicPr>
          <p:nvPr/>
        </p:nvPicPr>
        <p:blipFill>
          <a:blip r:embed="rId2"/>
          <a:stretch>
            <a:fillRect/>
          </a:stretch>
        </p:blipFill>
        <p:spPr>
          <a:xfrm>
            <a:off x="782726" y="1910982"/>
            <a:ext cx="7474624" cy="2420322"/>
          </a:xfrm>
          <a:prstGeom prst="rect">
            <a:avLst/>
          </a:prstGeom>
        </p:spPr>
      </p:pic>
      <p:sp>
        <p:nvSpPr>
          <p:cNvPr id="7" name="Line 1"/>
          <p:cNvSpPr>
            <a:spLocks noChangeShapeType="1"/>
          </p:cNvSpPr>
          <p:nvPr/>
        </p:nvSpPr>
        <p:spPr bwMode="auto">
          <a:xfrm flipH="1" flipV="1">
            <a:off x="7447973" y="227676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2543979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782" y="175565"/>
            <a:ext cx="8968436" cy="1792226"/>
          </a:xfrm>
        </p:spPr>
        <p:txBody>
          <a:bodyPr/>
          <a:lstStyle/>
          <a:p>
            <a:pPr algn="ctr"/>
            <a:r>
              <a:rPr lang="en-GB" altLang="hu-HU" sz="3200" dirty="0">
                <a:solidFill>
                  <a:schemeClr val="tx1"/>
                </a:solidFill>
                <a:latin typeface="Arial Rounded MT Bold" panose="020F0704030504030204" pitchFamily="34" charset="0"/>
              </a:rPr>
              <a:t>Unidad 2</a:t>
            </a:r>
            <a:br>
              <a:rPr lang="en-GB" altLang="hu-HU" sz="3200" dirty="0">
                <a:solidFill>
                  <a:schemeClr val="tx1"/>
                </a:solidFill>
                <a:latin typeface="Arial Rounded MT Bold" panose="020F0704030504030204" pitchFamily="34" charset="0"/>
              </a:rPr>
            </a:br>
            <a:r>
              <a:rPr lang="en-GB" altLang="hu-HU" sz="3200" dirty="0" err="1">
                <a:solidFill>
                  <a:schemeClr val="tx1"/>
                </a:solidFill>
                <a:latin typeface="Arial Rounded MT Bold" panose="020F0704030504030204" pitchFamily="34" charset="0"/>
              </a:rPr>
              <a:t>Hojas</a:t>
            </a:r>
            <a:r>
              <a:rPr lang="en-GB" altLang="hu-HU" sz="3200" dirty="0">
                <a:solidFill>
                  <a:schemeClr val="tx1"/>
                </a:solidFill>
                <a:latin typeface="Arial Rounded MT Bold" panose="020F0704030504030204" pitchFamily="34" charset="0"/>
              </a:rPr>
              <a:t> de </a:t>
            </a:r>
            <a:r>
              <a:rPr lang="en-GB" altLang="hu-HU" sz="3200" dirty="0" err="1">
                <a:solidFill>
                  <a:schemeClr val="tx1"/>
                </a:solidFill>
                <a:latin typeface="Arial Rounded MT Bold" panose="020F0704030504030204" pitchFamily="34" charset="0"/>
              </a:rPr>
              <a:t>cálculo</a:t>
            </a:r>
            <a:r>
              <a:rPr lang="en-GB" altLang="hu-HU" sz="3200" dirty="0">
                <a:solidFill>
                  <a:schemeClr val="tx1"/>
                </a:solidFill>
                <a:latin typeface="Arial Rounded MT Bold" panose="020F0704030504030204" pitchFamily="34" charset="0"/>
              </a:rPr>
              <a:t> /</a:t>
            </a:r>
            <a:r>
              <a:rPr lang="en-GB" altLang="hu-HU" sz="3200" dirty="0" err="1">
                <a:solidFill>
                  <a:schemeClr val="tx1"/>
                </a:solidFill>
                <a:latin typeface="Arial Rounded MT Bold" panose="020F0704030504030204" pitchFamily="34" charset="0"/>
              </a:rPr>
              <a:t>Herramientas</a:t>
            </a:r>
            <a:br>
              <a:rPr lang="en-GB" altLang="hu-HU" dirty="0">
                <a:solidFill>
                  <a:schemeClr val="tx1"/>
                </a:solidFill>
                <a:latin typeface="Arial Rounded MT Bold" panose="020F0704030504030204" pitchFamily="34" charset="0"/>
              </a:rPr>
            </a:br>
            <a:r>
              <a:rPr lang="en-GB" altLang="hu-HU" dirty="0">
                <a:solidFill>
                  <a:schemeClr val="tx1"/>
                </a:solidFill>
                <a:latin typeface="Arial Rounded MT Bold" panose="020F0704030504030204" pitchFamily="34" charset="0"/>
              </a:rPr>
              <a:t>         </a:t>
            </a:r>
            <a:r>
              <a:rPr lang="es-ES" altLang="hu-HU" dirty="0">
                <a:solidFill>
                  <a:schemeClr val="tx1"/>
                </a:solidFill>
                <a:latin typeface="Arial Rounded MT Bold" panose="020F0704030504030204" pitchFamily="34" charset="0"/>
              </a:rPr>
              <a:t>Puedes sumar los números insertados en las celdas seleccionadas</a:t>
            </a:r>
            <a:r>
              <a:rPr lang="hu-HU" altLang="hu-HU" dirty="0">
                <a:solidFill>
                  <a:schemeClr val="tx1"/>
                </a:solidFill>
                <a:latin typeface="Arial Rounded MT Bold" panose="020F0704030504030204" pitchFamily="34" charset="0"/>
              </a:rPr>
              <a:t>.</a:t>
            </a:r>
            <a:br>
              <a:rPr lang="hu-HU" altLang="hu-HU" dirty="0">
                <a:latin typeface="Arial Rounded MT Bold" panose="020F0704030504030204" pitchFamily="34" charset="0"/>
              </a:rPr>
            </a:br>
            <a:endParaRPr lang="en-IE" dirty="0"/>
          </a:p>
        </p:txBody>
      </p:sp>
      <p:pic>
        <p:nvPicPr>
          <p:cNvPr id="7" name="Picture 6"/>
          <p:cNvPicPr>
            <a:picLocks noChangeAspect="1"/>
          </p:cNvPicPr>
          <p:nvPr/>
        </p:nvPicPr>
        <p:blipFill>
          <a:blip r:embed="rId2"/>
          <a:stretch>
            <a:fillRect/>
          </a:stretch>
        </p:blipFill>
        <p:spPr>
          <a:xfrm>
            <a:off x="512064" y="1989786"/>
            <a:ext cx="7999520" cy="2590286"/>
          </a:xfrm>
          <a:prstGeom prst="rect">
            <a:avLst/>
          </a:prstGeom>
        </p:spPr>
      </p:pic>
      <p:sp>
        <p:nvSpPr>
          <p:cNvPr id="8" name="Line 1"/>
          <p:cNvSpPr>
            <a:spLocks noChangeShapeType="1"/>
          </p:cNvSpPr>
          <p:nvPr/>
        </p:nvSpPr>
        <p:spPr bwMode="auto">
          <a:xfrm flipH="1" flipV="1">
            <a:off x="7458309" y="2297022"/>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468722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06" y="237466"/>
            <a:ext cx="7370700" cy="1371878"/>
          </a:xfrm>
        </p:spPr>
        <p:txBody>
          <a:bodyPr/>
          <a:lstStyle/>
          <a:p>
            <a:pPr algn="ctr"/>
            <a:r>
              <a:rPr lang="en-GB" sz="3600" dirty="0">
                <a:solidFill>
                  <a:schemeClr val="tx1"/>
                </a:solidFill>
              </a:rPr>
              <a:t>Unidad 2</a:t>
            </a:r>
            <a:br>
              <a:rPr lang="en-GB" sz="3600" dirty="0">
                <a:solidFill>
                  <a:schemeClr val="tx1"/>
                </a:solidFill>
              </a:rPr>
            </a:br>
            <a:r>
              <a:rPr lang="en-GB" sz="3600" dirty="0" err="1">
                <a:solidFill>
                  <a:schemeClr val="tx1"/>
                </a:solidFill>
              </a:rPr>
              <a:t>Cómo</a:t>
            </a:r>
            <a:r>
              <a:rPr lang="en-GB" sz="3600" dirty="0">
                <a:solidFill>
                  <a:schemeClr val="tx1"/>
                </a:solidFill>
              </a:rPr>
              <a:t> </a:t>
            </a:r>
            <a:r>
              <a:rPr lang="en-GB" sz="3600" dirty="0" err="1">
                <a:solidFill>
                  <a:schemeClr val="tx1"/>
                </a:solidFill>
              </a:rPr>
              <a:t>guardar</a:t>
            </a:r>
            <a:r>
              <a:rPr lang="en-GB" sz="3600" dirty="0">
                <a:solidFill>
                  <a:schemeClr val="tx1"/>
                </a:solidFill>
              </a:rPr>
              <a:t> </a:t>
            </a:r>
            <a:r>
              <a:rPr lang="en-GB" sz="3600" dirty="0" err="1">
                <a:solidFill>
                  <a:schemeClr val="tx1"/>
                </a:solidFill>
              </a:rPr>
              <a:t>tu</a:t>
            </a:r>
            <a:r>
              <a:rPr lang="en-GB" sz="3600" dirty="0">
                <a:solidFill>
                  <a:schemeClr val="tx1"/>
                </a:solidFill>
              </a:rPr>
              <a:t> </a:t>
            </a:r>
            <a:r>
              <a:rPr lang="en-GB" sz="3600" dirty="0" err="1">
                <a:solidFill>
                  <a:schemeClr val="tx1"/>
                </a:solidFill>
              </a:rPr>
              <a:t>hoja</a:t>
            </a:r>
            <a:r>
              <a:rPr lang="en-GB" sz="3600" dirty="0">
                <a:solidFill>
                  <a:schemeClr val="tx1"/>
                </a:solidFill>
              </a:rPr>
              <a:t> de </a:t>
            </a:r>
            <a:r>
              <a:rPr lang="en-GB" sz="3600" dirty="0" err="1">
                <a:solidFill>
                  <a:schemeClr val="tx1"/>
                </a:solidFill>
              </a:rPr>
              <a:t>cálculo</a:t>
            </a:r>
            <a:endParaRPr lang="en-IE" sz="3600" dirty="0">
              <a:solidFill>
                <a:schemeClr val="tx1"/>
              </a:solidFill>
            </a:endParaRPr>
          </a:p>
        </p:txBody>
      </p:sp>
      <p:sp>
        <p:nvSpPr>
          <p:cNvPr id="5" name="AutoShape 4" descr="Save your workbook"/>
          <p:cNvSpPr>
            <a:spLocks noGrp="1" noChangeAspect="1" noChangeArrowheads="1"/>
          </p:cNvSpPr>
          <p:nvPr>
            <p:ph type="body" idx="1"/>
          </p:nvPr>
        </p:nvSpPr>
        <p:spPr bwMode="auto">
          <a:xfrm>
            <a:off x="127698" y="1741018"/>
            <a:ext cx="5224887" cy="31846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76200" indent="0">
              <a:buNone/>
            </a:pPr>
            <a:r>
              <a:rPr lang="es-ES" dirty="0"/>
              <a:t>Haga clic en el archivo en la parte superior de la barra y elige la opción de guardar.</a:t>
            </a:r>
          </a:p>
          <a:p>
            <a:pPr marL="76200" indent="0">
              <a:buNone/>
            </a:pPr>
            <a:r>
              <a:rPr lang="es-ES" dirty="0"/>
              <a:t>En la ventana que aparece </a:t>
            </a:r>
          </a:p>
          <a:p>
            <a:pPr marL="76200" indent="0">
              <a:buNone/>
            </a:pPr>
            <a:r>
              <a:rPr lang="es-ES" dirty="0"/>
              <a:t>puedes elegir dónde </a:t>
            </a:r>
          </a:p>
          <a:p>
            <a:pPr marL="76200" indent="0">
              <a:buNone/>
            </a:pPr>
            <a:r>
              <a:rPr lang="es-ES" dirty="0"/>
              <a:t>guardar el documento.</a:t>
            </a:r>
            <a:endParaRPr lang="en-IE" dirty="0"/>
          </a:p>
        </p:txBody>
      </p:sp>
      <p:pic>
        <p:nvPicPr>
          <p:cNvPr id="6" name="Picture 5"/>
          <p:cNvPicPr/>
          <p:nvPr/>
        </p:nvPicPr>
        <p:blipFill>
          <a:blip r:embed="rId2"/>
          <a:stretch>
            <a:fillRect/>
          </a:stretch>
        </p:blipFill>
        <p:spPr>
          <a:xfrm>
            <a:off x="5576074" y="1741907"/>
            <a:ext cx="3385045" cy="2240230"/>
          </a:xfrm>
          <a:prstGeom prst="rect">
            <a:avLst/>
          </a:prstGeom>
        </p:spPr>
      </p:pic>
      <p:sp>
        <p:nvSpPr>
          <p:cNvPr id="7" name="Line 1"/>
          <p:cNvSpPr>
            <a:spLocks noChangeShapeType="1"/>
          </p:cNvSpPr>
          <p:nvPr/>
        </p:nvSpPr>
        <p:spPr bwMode="auto">
          <a:xfrm flipV="1">
            <a:off x="4192524" y="2414905"/>
            <a:ext cx="1294790" cy="62910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2071848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Gracias!</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¿Alguna pregunta?</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62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8" name="Google Shape;198;p22"/>
          <p:cNvSpPr/>
          <p:nvPr/>
        </p:nvSpPr>
        <p:spPr>
          <a:xfrm>
            <a:off x="351130" y="1594715"/>
            <a:ext cx="3533241" cy="175564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004C52"/>
                </a:solidFill>
                <a:latin typeface="Karla"/>
                <a:ea typeface="Karla"/>
                <a:cs typeface="Karla"/>
                <a:sym typeface="Karla"/>
              </a:rPr>
              <a:t>Unidad 1</a:t>
            </a:r>
          </a:p>
          <a:p>
            <a:pPr marL="0" lvl="0" indent="0" algn="ctr" rtl="0">
              <a:spcBef>
                <a:spcPts val="0"/>
              </a:spcBef>
              <a:spcAft>
                <a:spcPts val="0"/>
              </a:spcAft>
              <a:buNone/>
            </a:pPr>
            <a:r>
              <a:rPr lang="en" sz="2000" b="1" dirty="0">
                <a:solidFill>
                  <a:srgbClr val="004C52"/>
                </a:solidFill>
                <a:latin typeface="Karla"/>
                <a:ea typeface="Karla"/>
                <a:cs typeface="Karla"/>
                <a:sym typeface="Karla"/>
              </a:rPr>
              <a:t>Introducción a la informática básica</a:t>
            </a:r>
            <a:endParaRPr sz="2000" b="1" dirty="0">
              <a:solidFill>
                <a:srgbClr val="004C52"/>
              </a:solidFill>
              <a:latin typeface="Karla"/>
              <a:ea typeface="Karla"/>
              <a:cs typeface="Karla"/>
              <a:sym typeface="Karla"/>
            </a:endParaRPr>
          </a:p>
        </p:txBody>
      </p:sp>
      <p:sp>
        <p:nvSpPr>
          <p:cNvPr id="199" name="Google Shape;199;p22"/>
          <p:cNvSpPr/>
          <p:nvPr/>
        </p:nvSpPr>
        <p:spPr>
          <a:xfrm>
            <a:off x="4498848" y="1594715"/>
            <a:ext cx="3935578" cy="175564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004C52"/>
                </a:solidFill>
                <a:latin typeface="Karla"/>
                <a:ea typeface="Karla"/>
                <a:cs typeface="Karla"/>
                <a:sym typeface="Karla"/>
              </a:rPr>
              <a:t>Unidad 2</a:t>
            </a:r>
          </a:p>
          <a:p>
            <a:pPr marL="0" lvl="0" indent="0" algn="ctr" rtl="0">
              <a:spcBef>
                <a:spcPts val="0"/>
              </a:spcBef>
              <a:spcAft>
                <a:spcPts val="0"/>
              </a:spcAft>
              <a:buNone/>
            </a:pPr>
            <a:r>
              <a:rPr lang="en" sz="2000" b="1" dirty="0">
                <a:solidFill>
                  <a:srgbClr val="004C52"/>
                </a:solidFill>
                <a:latin typeface="Karla"/>
                <a:ea typeface="Karla"/>
                <a:cs typeface="Karla"/>
                <a:sym typeface="Karla"/>
              </a:rPr>
              <a:t>Introducción</a:t>
            </a:r>
          </a:p>
          <a:p>
            <a:pPr marL="0" lvl="0" indent="0" algn="ctr" rtl="0">
              <a:spcBef>
                <a:spcPts val="0"/>
              </a:spcBef>
              <a:spcAft>
                <a:spcPts val="0"/>
              </a:spcAft>
              <a:buNone/>
            </a:pPr>
            <a:r>
              <a:rPr lang="en-IE" sz="2000" b="1" dirty="0">
                <a:solidFill>
                  <a:srgbClr val="004C52"/>
                </a:solidFill>
                <a:latin typeface="Karla"/>
                <a:ea typeface="Karla"/>
                <a:cs typeface="Karla"/>
                <a:sym typeface="Karla"/>
              </a:rPr>
              <a:t>al</a:t>
            </a:r>
            <a:r>
              <a:rPr lang="en" sz="2000" b="1" dirty="0">
                <a:solidFill>
                  <a:srgbClr val="004C52"/>
                </a:solidFill>
                <a:latin typeface="Karla"/>
                <a:ea typeface="Karla"/>
                <a:cs typeface="Karla"/>
                <a:sym typeface="Karla"/>
              </a:rPr>
              <a:t> Software,</a:t>
            </a:r>
          </a:p>
          <a:p>
            <a:pPr marL="0" lvl="0" indent="0" algn="ctr" rtl="0">
              <a:spcBef>
                <a:spcPts val="0"/>
              </a:spcBef>
              <a:spcAft>
                <a:spcPts val="0"/>
              </a:spcAft>
              <a:buNone/>
            </a:pPr>
            <a:r>
              <a:rPr lang="en" sz="2000" b="1" dirty="0">
                <a:solidFill>
                  <a:srgbClr val="004C52"/>
                </a:solidFill>
                <a:latin typeface="Karla"/>
                <a:ea typeface="Karla"/>
                <a:cs typeface="Karla"/>
                <a:sym typeface="Karla"/>
              </a:rPr>
              <a:t>Microsoft Word </a:t>
            </a:r>
            <a:r>
              <a:rPr lang="en" sz="2000" b="1" u="sng" dirty="0">
                <a:solidFill>
                  <a:srgbClr val="004C52"/>
                </a:solidFill>
                <a:latin typeface="Karla"/>
                <a:ea typeface="Karla"/>
                <a:cs typeface="Karla"/>
                <a:sym typeface="Karla"/>
              </a:rPr>
              <a:t>y Exce</a:t>
            </a:r>
            <a:r>
              <a:rPr lang="en" sz="2000" b="1" dirty="0">
                <a:solidFill>
                  <a:srgbClr val="004C52"/>
                </a:solidFill>
                <a:latin typeface="Karla"/>
                <a:ea typeface="Karla"/>
                <a:cs typeface="Karla"/>
                <a:sym typeface="Karla"/>
              </a:rPr>
              <a:t>l</a:t>
            </a:r>
            <a:endParaRPr sz="2000" b="1" dirty="0">
              <a:solidFill>
                <a:srgbClr val="004C52"/>
              </a:solidFill>
              <a:latin typeface="Karla"/>
              <a:ea typeface="Karla"/>
              <a:cs typeface="Karla"/>
              <a:sym typeface="Karla"/>
            </a:endParaRPr>
          </a:p>
        </p:txBody>
      </p:sp>
      <p:sp>
        <p:nvSpPr>
          <p:cNvPr id="7" name="Google Shape;101;p12"/>
          <p:cNvSpPr txBox="1">
            <a:spLocks/>
          </p:cNvSpPr>
          <p:nvPr/>
        </p:nvSpPr>
        <p:spPr>
          <a:xfrm>
            <a:off x="27122" y="82502"/>
            <a:ext cx="7369175" cy="10952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dirty="0">
                <a:solidFill>
                  <a:schemeClr val="tx1"/>
                </a:solidFill>
              </a:rPr>
              <a:t> </a:t>
            </a:r>
          </a:p>
        </p:txBody>
      </p:sp>
    </p:spTree>
    <p:extLst>
      <p:ext uri="{BB962C8B-B14F-4D97-AF65-F5344CB8AC3E}">
        <p14:creationId xmlns:p14="http://schemas.microsoft.com/office/powerpoint/2010/main" val="207906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58" y="58522"/>
            <a:ext cx="8132992" cy="1338681"/>
          </a:xfrm>
        </p:spPr>
        <p:txBody>
          <a:bodyPr/>
          <a:lstStyle/>
          <a:p>
            <a:pPr algn="ctr"/>
            <a:r>
              <a:rPr lang="es-ES" sz="4000" dirty="0">
                <a:solidFill>
                  <a:schemeClr val="tx1"/>
                </a:solidFill>
              </a:rPr>
              <a:t>Unidad 1</a:t>
            </a:r>
            <a:br>
              <a:rPr lang="es-ES" sz="4000" dirty="0">
                <a:solidFill>
                  <a:schemeClr val="tx1"/>
                </a:solidFill>
              </a:rPr>
            </a:br>
            <a:r>
              <a:rPr lang="es-ES" sz="3000" dirty="0">
                <a:solidFill>
                  <a:schemeClr val="tx1"/>
                </a:solidFill>
              </a:rPr>
              <a:t>Ordenador de sobremesa con altavoces</a:t>
            </a:r>
            <a:endParaRPr lang="en-IE" sz="3000" dirty="0">
              <a:solidFill>
                <a:schemeClr val="tx1"/>
              </a:solidFill>
            </a:endParaRPr>
          </a:p>
        </p:txBody>
      </p:sp>
      <p:pic>
        <p:nvPicPr>
          <p:cNvPr id="1025" name="Picture 1" descr="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922" y="1663809"/>
            <a:ext cx="3599078" cy="265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4358" y="1324051"/>
            <a:ext cx="5340095" cy="2862322"/>
          </a:xfrm>
          <a:prstGeom prst="rect">
            <a:avLst/>
          </a:prstGeom>
        </p:spPr>
        <p:txBody>
          <a:bodyPr wrap="square">
            <a:spAutoFit/>
          </a:bodyPr>
          <a:lstStyle/>
          <a:p>
            <a:r>
              <a:rPr lang="es-ES" sz="2000" b="1" dirty="0"/>
              <a:t>Ordenador personal</a:t>
            </a:r>
          </a:p>
          <a:p>
            <a:r>
              <a:rPr lang="es-ES" sz="2000" b="1" dirty="0"/>
              <a:t> </a:t>
            </a:r>
          </a:p>
          <a:p>
            <a:r>
              <a:rPr lang="es-ES" sz="2000" b="1" dirty="0"/>
              <a:t>Tradicionalmente, el PC era el método más utilizado para navegar por Internet. </a:t>
            </a:r>
          </a:p>
          <a:p>
            <a:r>
              <a:rPr lang="es-ES" sz="2000" b="1" dirty="0"/>
              <a:t> </a:t>
            </a:r>
          </a:p>
          <a:p>
            <a:r>
              <a:rPr lang="es-ES" sz="2000" b="1" dirty="0"/>
              <a:t>La versión de escritorio de un PC es un dispositivo relativamente grande y suele tener un monitor, un ratón y un teclado conectados.</a:t>
            </a:r>
            <a:endParaRPr lang="en-IE" sz="2000" b="1" dirty="0"/>
          </a:p>
        </p:txBody>
      </p:sp>
    </p:spTree>
    <p:extLst>
      <p:ext uri="{BB962C8B-B14F-4D97-AF65-F5344CB8AC3E}">
        <p14:creationId xmlns:p14="http://schemas.microsoft.com/office/powerpoint/2010/main" val="110329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91" y="58523"/>
            <a:ext cx="7866859" cy="1265528"/>
          </a:xfrm>
        </p:spPr>
        <p:txBody>
          <a:bodyPr/>
          <a:lstStyle/>
          <a:p>
            <a:pPr algn="ctr"/>
            <a:r>
              <a:rPr lang="en-GB" sz="3600" dirty="0">
                <a:solidFill>
                  <a:schemeClr val="tx1"/>
                </a:solidFill>
              </a:rPr>
              <a:t>Unidad 1</a:t>
            </a:r>
            <a:br>
              <a:rPr lang="en-GB" sz="3600" dirty="0">
                <a:solidFill>
                  <a:schemeClr val="tx1"/>
                </a:solidFill>
              </a:rPr>
            </a:br>
            <a:r>
              <a:rPr lang="en-GB" sz="3600" dirty="0" err="1">
                <a:solidFill>
                  <a:schemeClr val="tx1"/>
                </a:solidFill>
              </a:rPr>
              <a:t>Ordenador</a:t>
            </a:r>
            <a:r>
              <a:rPr lang="en-GB" sz="3600" dirty="0">
                <a:solidFill>
                  <a:schemeClr val="tx1"/>
                </a:solidFill>
              </a:rPr>
              <a:t> </a:t>
            </a:r>
            <a:r>
              <a:rPr lang="en-GB" sz="3600" dirty="0" err="1">
                <a:solidFill>
                  <a:schemeClr val="tx1"/>
                </a:solidFill>
              </a:rPr>
              <a:t>portátil</a:t>
            </a:r>
            <a:endParaRPr lang="en-IE" sz="3600" dirty="0">
              <a:solidFill>
                <a:schemeClr val="tx1"/>
              </a:solidFill>
            </a:endParaRPr>
          </a:p>
        </p:txBody>
      </p:sp>
      <p:sp>
        <p:nvSpPr>
          <p:cNvPr id="4" name="Text Placeholder 3"/>
          <p:cNvSpPr>
            <a:spLocks noGrp="1"/>
          </p:cNvSpPr>
          <p:nvPr>
            <p:ph type="body" idx="1"/>
          </p:nvPr>
        </p:nvSpPr>
        <p:spPr>
          <a:xfrm>
            <a:off x="73152" y="1097280"/>
            <a:ext cx="8814816" cy="3828427"/>
          </a:xfrm>
        </p:spPr>
        <p:txBody>
          <a:bodyPr/>
          <a:lstStyle/>
          <a:p>
            <a:pPr marL="76200" indent="0">
              <a:buNone/>
            </a:pPr>
            <a:r>
              <a:rPr lang="es-ES" sz="2200" b="1" dirty="0">
                <a:solidFill>
                  <a:schemeClr val="tx1"/>
                </a:solidFill>
              </a:rPr>
              <a:t>Un portátil es simplemente una versión más pequeña de un ordenador personal y tiene un monitor, un teclado y un ratón integrados. Un portátil también puede tener altavoces y micrófono incorporados.</a:t>
            </a:r>
          </a:p>
          <a:p>
            <a:pPr marL="76200" indent="0">
              <a:buNone/>
            </a:pPr>
            <a:endParaRPr lang="es-ES" sz="2200" b="1" dirty="0">
              <a:solidFill>
                <a:schemeClr val="tx1"/>
              </a:solidFill>
            </a:endParaRPr>
          </a:p>
          <a:p>
            <a:pPr marL="76200" indent="0">
              <a:buNone/>
            </a:pPr>
            <a:r>
              <a:rPr lang="es-ES" sz="2200" b="1" dirty="0">
                <a:solidFill>
                  <a:schemeClr val="tx1"/>
                </a:solidFill>
              </a:rPr>
              <a:t>Es mucho más fácil transportar un portátil que un ordenador de sobremesa, por lo que los portátiles son más populares que los PC.</a:t>
            </a:r>
            <a:endParaRPr lang="en-IE" sz="2200" b="1" dirty="0">
              <a:solidFill>
                <a:schemeClr val="tx1"/>
              </a:solidFill>
            </a:endParaRPr>
          </a:p>
        </p:txBody>
      </p:sp>
      <p:sp>
        <p:nvSpPr>
          <p:cNvPr id="8" name="Text Placeholder 2"/>
          <p:cNvSpPr txBox="1">
            <a:spLocks/>
          </p:cNvSpPr>
          <p:nvPr/>
        </p:nvSpPr>
        <p:spPr>
          <a:xfrm>
            <a:off x="390491" y="938898"/>
            <a:ext cx="5385895" cy="5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76200" indent="0">
              <a:buFont typeface="Karla"/>
              <a:buNone/>
            </a:pPr>
            <a:endParaRPr lang="en-IE" sz="1600" dirty="0"/>
          </a:p>
        </p:txBody>
      </p:sp>
      <p:pic>
        <p:nvPicPr>
          <p:cNvPr id="11" name="Picture 2" descr="laptop"/>
          <p:cNvPicPr>
            <a:picLocks noChangeAspect="1" noChangeArrowheads="1"/>
          </p:cNvPicPr>
          <p:nvPr/>
        </p:nvPicPr>
        <p:blipFill>
          <a:blip r:embed="rId2">
            <a:extLst>
              <a:ext uri="{28A0092B-C50C-407E-A947-70E740481C1C}">
                <a14:useLocalDpi xmlns:a14="http://schemas.microsoft.com/office/drawing/2010/main" val="0"/>
              </a:ext>
            </a:extLst>
          </a:blip>
          <a:srcRect l="27124" r="20796"/>
          <a:stretch>
            <a:fillRect/>
          </a:stretch>
        </p:blipFill>
        <p:spPr bwMode="auto">
          <a:xfrm>
            <a:off x="4323920" y="3806194"/>
            <a:ext cx="3650286" cy="79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98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11" y="117043"/>
            <a:ext cx="8059840" cy="1138757"/>
          </a:xfrm>
        </p:spPr>
        <p:txBody>
          <a:bodyPr/>
          <a:lstStyle/>
          <a:p>
            <a:pPr algn="ctr"/>
            <a:r>
              <a:rPr lang="en-GB" sz="3600" dirty="0">
                <a:solidFill>
                  <a:schemeClr val="tx1"/>
                </a:solidFill>
              </a:rPr>
              <a:t>Unidad 1</a:t>
            </a:r>
            <a:br>
              <a:rPr lang="en-GB" sz="3600" dirty="0">
                <a:solidFill>
                  <a:schemeClr val="tx1"/>
                </a:solidFill>
              </a:rPr>
            </a:br>
            <a:r>
              <a:rPr lang="en-GB" sz="3600" dirty="0">
                <a:solidFill>
                  <a:schemeClr val="tx1"/>
                </a:solidFill>
              </a:rPr>
              <a:t>Tablet/iPad</a:t>
            </a:r>
            <a:endParaRPr lang="en-IE" sz="3600" dirty="0">
              <a:solidFill>
                <a:schemeClr val="tx1"/>
              </a:solidFill>
            </a:endParaRPr>
          </a:p>
        </p:txBody>
      </p:sp>
      <p:sp>
        <p:nvSpPr>
          <p:cNvPr id="4" name="Text Placeholder 3"/>
          <p:cNvSpPr>
            <a:spLocks noGrp="1"/>
          </p:cNvSpPr>
          <p:nvPr>
            <p:ph type="body" idx="1"/>
          </p:nvPr>
        </p:nvSpPr>
        <p:spPr>
          <a:xfrm>
            <a:off x="117043" y="987553"/>
            <a:ext cx="9026957" cy="3938156"/>
          </a:xfrm>
        </p:spPr>
        <p:txBody>
          <a:bodyPr/>
          <a:lstStyle/>
          <a:p>
            <a:pPr marL="76200" indent="0">
              <a:buNone/>
            </a:pPr>
            <a:endParaRPr lang="en-GB" b="1" dirty="0">
              <a:solidFill>
                <a:schemeClr val="tx1"/>
              </a:solidFill>
            </a:endParaRPr>
          </a:p>
          <a:p>
            <a:pPr marL="76200" indent="0">
              <a:buNone/>
            </a:pPr>
            <a:r>
              <a:rPr lang="es-ES" sz="1900" b="1" dirty="0">
                <a:solidFill>
                  <a:schemeClr val="tx1"/>
                </a:solidFill>
              </a:rPr>
              <a:t>Una </a:t>
            </a:r>
            <a:r>
              <a:rPr lang="es-ES" sz="1900" b="1" dirty="0" err="1">
                <a:solidFill>
                  <a:schemeClr val="tx1"/>
                </a:solidFill>
              </a:rPr>
              <a:t>tablet</a:t>
            </a:r>
            <a:r>
              <a:rPr lang="es-ES" sz="1900" b="1" dirty="0">
                <a:solidFill>
                  <a:schemeClr val="tx1"/>
                </a:solidFill>
              </a:rPr>
              <a:t> es un ordenador personal pequeño, delgado y plano del tamaño de una tableta que tiene muchas de las características de un ordenador de tamaño completo. </a:t>
            </a:r>
          </a:p>
          <a:p>
            <a:pPr marL="76200" indent="0">
              <a:buNone/>
            </a:pPr>
            <a:endParaRPr lang="es-ES" sz="1900" b="1" dirty="0">
              <a:solidFill>
                <a:schemeClr val="tx1"/>
              </a:solidFill>
            </a:endParaRPr>
          </a:p>
          <a:p>
            <a:pPr marL="76200" indent="0">
              <a:buNone/>
            </a:pPr>
            <a:r>
              <a:rPr lang="es-ES" sz="1900" b="1" dirty="0">
                <a:solidFill>
                  <a:schemeClr val="tx1"/>
                </a:solidFill>
              </a:rPr>
              <a:t>Aunque las </a:t>
            </a:r>
            <a:r>
              <a:rPr lang="es-ES" sz="1900" b="1" dirty="0" err="1">
                <a:solidFill>
                  <a:schemeClr val="tx1"/>
                </a:solidFill>
              </a:rPr>
              <a:t>tablets</a:t>
            </a:r>
            <a:r>
              <a:rPr lang="es-ES" sz="1900" b="1" dirty="0">
                <a:solidFill>
                  <a:schemeClr val="tx1"/>
                </a:solidFill>
              </a:rPr>
              <a:t> existen desde hace tiempo, su uso no está muy extendido en las empresas ni en los hogares. Sin embargo, el lanzamiento del </a:t>
            </a:r>
            <a:r>
              <a:rPr lang="es-ES" sz="1900" b="1" dirty="0" err="1">
                <a:solidFill>
                  <a:schemeClr val="tx1"/>
                </a:solidFill>
              </a:rPr>
              <a:t>Ipad</a:t>
            </a:r>
            <a:r>
              <a:rPr lang="es-ES" sz="1900" b="1" dirty="0">
                <a:solidFill>
                  <a:schemeClr val="tx1"/>
                </a:solidFill>
              </a:rPr>
              <a:t> ha hecho que las tabletas se conviertan en un nombre familiar</a:t>
            </a:r>
            <a:r>
              <a:rPr lang="en-GB" sz="1900" b="1" dirty="0">
                <a:solidFill>
                  <a:schemeClr val="tx1"/>
                </a:solidFill>
              </a:rPr>
              <a:t>. </a:t>
            </a:r>
            <a:endParaRPr lang="en-IE" sz="1900" b="1" dirty="0">
              <a:solidFill>
                <a:schemeClr val="tx1"/>
              </a:solidFill>
            </a:endParaRPr>
          </a:p>
          <a:p>
            <a:pPr marL="76200" indent="0">
              <a:buNone/>
            </a:pPr>
            <a:r>
              <a:rPr lang="en-GB" dirty="0"/>
              <a:t> </a:t>
            </a:r>
            <a:endParaRPr lang="en-IE" dirty="0"/>
          </a:p>
          <a:p>
            <a:pPr marL="76200" indent="0">
              <a:buNone/>
            </a:pPr>
            <a:endParaRPr lang="en-IE" dirty="0"/>
          </a:p>
          <a:p>
            <a:pPr marL="76200" indent="0">
              <a:buNone/>
            </a:pPr>
            <a:endParaRPr lang="en-IE" dirty="0"/>
          </a:p>
        </p:txBody>
      </p:sp>
      <p:pic>
        <p:nvPicPr>
          <p:cNvPr id="5" name="Picture 2" descr="C:\Users\wexma\AppData\Local\Microsoft\Windows\INetCache\IE\ULEGX7A0\297062-apple-ipad-mini-rumors-schematics-and-cases-showcase-likely-features-s[1].jpg"/>
          <p:cNvPicPr>
            <a:picLocks noChangeAspect="1" noChangeArrowheads="1"/>
          </p:cNvPicPr>
          <p:nvPr/>
        </p:nvPicPr>
        <p:blipFill>
          <a:blip r:embed="rId2"/>
          <a:srcRect/>
          <a:stretch>
            <a:fillRect/>
          </a:stretch>
        </p:blipFill>
        <p:spPr bwMode="auto">
          <a:xfrm>
            <a:off x="5073208" y="3899140"/>
            <a:ext cx="3042890" cy="929926"/>
          </a:xfrm>
          <a:prstGeom prst="rect">
            <a:avLst/>
          </a:prstGeom>
          <a:noFill/>
        </p:spPr>
      </p:pic>
    </p:spTree>
    <p:extLst>
      <p:ext uri="{BB962C8B-B14F-4D97-AF65-F5344CB8AC3E}">
        <p14:creationId xmlns:p14="http://schemas.microsoft.com/office/powerpoint/2010/main" val="410642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62" y="398400"/>
            <a:ext cx="7986688" cy="1115846"/>
          </a:xfrm>
        </p:spPr>
        <p:txBody>
          <a:bodyPr/>
          <a:lstStyle/>
          <a:p>
            <a:pPr algn="ctr"/>
            <a:r>
              <a:rPr lang="en-GB" sz="3600" dirty="0">
                <a:solidFill>
                  <a:schemeClr val="tx1"/>
                </a:solidFill>
              </a:rPr>
              <a:t>Unidad 1</a:t>
            </a:r>
            <a:br>
              <a:rPr lang="en-GB" sz="3600" dirty="0">
                <a:solidFill>
                  <a:schemeClr val="tx1"/>
                </a:solidFill>
              </a:rPr>
            </a:br>
            <a:r>
              <a:rPr lang="en-GB" sz="3600" dirty="0" err="1">
                <a:solidFill>
                  <a:schemeClr val="tx1"/>
                </a:solidFill>
              </a:rPr>
              <a:t>el</a:t>
            </a:r>
            <a:r>
              <a:rPr lang="en-GB" sz="3600" dirty="0">
                <a:solidFill>
                  <a:schemeClr val="tx1"/>
                </a:solidFill>
              </a:rPr>
              <a:t> Monitor</a:t>
            </a:r>
            <a:endParaRPr lang="en-IE" sz="3600" dirty="0">
              <a:solidFill>
                <a:schemeClr val="tx1"/>
              </a:solidFill>
            </a:endParaRPr>
          </a:p>
        </p:txBody>
      </p:sp>
      <p:sp>
        <p:nvSpPr>
          <p:cNvPr id="3" name="Text Placeholder 2"/>
          <p:cNvSpPr>
            <a:spLocks noGrp="1"/>
          </p:cNvSpPr>
          <p:nvPr>
            <p:ph type="body" idx="1"/>
          </p:nvPr>
        </p:nvSpPr>
        <p:spPr>
          <a:xfrm>
            <a:off x="104931" y="1046075"/>
            <a:ext cx="9039069" cy="3872318"/>
          </a:xfrm>
        </p:spPr>
        <p:txBody>
          <a:bodyPr/>
          <a:lstStyle/>
          <a:p>
            <a:pPr marL="76200" indent="0">
              <a:buNone/>
            </a:pPr>
            <a:endParaRPr lang="en-IE" sz="2000" dirty="0">
              <a:solidFill>
                <a:schemeClr val="tx1"/>
              </a:solidFill>
            </a:endParaRPr>
          </a:p>
          <a:p>
            <a:pPr marL="76200" indent="0">
              <a:buNone/>
            </a:pPr>
            <a:r>
              <a:rPr lang="es-ES" sz="2000" b="1" dirty="0">
                <a:solidFill>
                  <a:schemeClr val="tx1"/>
                </a:solidFill>
              </a:rPr>
              <a:t>El monitor está unido a la unidad de sistemas, pero no está conectado de forma permanente, sino que puede trasladarse de un ordenador a otro con bastante facilidad. </a:t>
            </a:r>
          </a:p>
          <a:p>
            <a:pPr marL="76200" indent="0">
              <a:buNone/>
            </a:pPr>
            <a:r>
              <a:rPr lang="es-ES" sz="2000" b="1" dirty="0">
                <a:solidFill>
                  <a:schemeClr val="tx1"/>
                </a:solidFill>
              </a:rPr>
              <a:t> </a:t>
            </a:r>
          </a:p>
          <a:p>
            <a:pPr marL="76200" indent="0">
              <a:buNone/>
            </a:pPr>
            <a:r>
              <a:rPr lang="es-ES" sz="2000" b="1" dirty="0">
                <a:solidFill>
                  <a:schemeClr val="tx1"/>
                </a:solidFill>
              </a:rPr>
              <a:t>Los monitores de pantalla plana vienen de serie y su función es mostrar la actividad del ordenador.</a:t>
            </a:r>
            <a:endParaRPr lang="en-IE" dirty="0"/>
          </a:p>
        </p:txBody>
      </p:sp>
      <p:pic>
        <p:nvPicPr>
          <p:cNvPr id="5121" name="Picture 1" descr="computer hp"/>
          <p:cNvPicPr>
            <a:picLocks noChangeAspect="1" noChangeArrowheads="1"/>
          </p:cNvPicPr>
          <p:nvPr/>
        </p:nvPicPr>
        <p:blipFill>
          <a:blip r:embed="rId2">
            <a:extLst>
              <a:ext uri="{28A0092B-C50C-407E-A947-70E740481C1C}">
                <a14:useLocalDpi xmlns:a14="http://schemas.microsoft.com/office/drawing/2010/main" val="0"/>
              </a:ext>
            </a:extLst>
          </a:blip>
          <a:srcRect l="30429" r="13588" b="20454"/>
          <a:stretch>
            <a:fillRect/>
          </a:stretch>
        </p:blipFill>
        <p:spPr bwMode="auto">
          <a:xfrm>
            <a:off x="3797898" y="3272774"/>
            <a:ext cx="3494146" cy="134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00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8" y="190195"/>
            <a:ext cx="8573414" cy="1089965"/>
          </a:xfrm>
        </p:spPr>
        <p:txBody>
          <a:bodyPr/>
          <a:lstStyle/>
          <a:p>
            <a:pPr algn="ctr"/>
            <a:r>
              <a:rPr lang="en-IE" sz="3600" dirty="0">
                <a:solidFill>
                  <a:schemeClr val="tx1"/>
                </a:solidFill>
              </a:rPr>
              <a:t>Unidad 1</a:t>
            </a:r>
            <a:br>
              <a:rPr lang="en-IE" sz="3600" dirty="0">
                <a:solidFill>
                  <a:schemeClr val="tx1"/>
                </a:solidFill>
              </a:rPr>
            </a:br>
            <a:r>
              <a:rPr lang="en-IE" sz="3600" dirty="0" err="1">
                <a:solidFill>
                  <a:schemeClr val="tx1"/>
                </a:solidFill>
              </a:rPr>
              <a:t>Ratón</a:t>
            </a:r>
            <a:r>
              <a:rPr lang="en-IE" sz="3600" dirty="0">
                <a:solidFill>
                  <a:schemeClr val="tx1"/>
                </a:solidFill>
              </a:rPr>
              <a:t> y </a:t>
            </a:r>
            <a:r>
              <a:rPr lang="en-IE" sz="3600" dirty="0" err="1">
                <a:solidFill>
                  <a:schemeClr val="tx1"/>
                </a:solidFill>
              </a:rPr>
              <a:t>teclado</a:t>
            </a:r>
            <a:r>
              <a:rPr lang="en-IE" sz="3600" dirty="0">
                <a:solidFill>
                  <a:schemeClr val="tx1"/>
                </a:solidFill>
              </a:rPr>
              <a:t> </a:t>
            </a:r>
            <a:br>
              <a:rPr lang="en-IE" dirty="0"/>
            </a:br>
            <a:endParaRPr lang="en-IE" dirty="0"/>
          </a:p>
        </p:txBody>
      </p:sp>
      <p:sp>
        <p:nvSpPr>
          <p:cNvPr id="3" name="Text Placeholder 2"/>
          <p:cNvSpPr>
            <a:spLocks noGrp="1"/>
          </p:cNvSpPr>
          <p:nvPr>
            <p:ph type="body" idx="1"/>
          </p:nvPr>
        </p:nvSpPr>
        <p:spPr>
          <a:xfrm>
            <a:off x="0" y="1280160"/>
            <a:ext cx="9144000" cy="4067735"/>
          </a:xfrm>
        </p:spPr>
        <p:txBody>
          <a:bodyPr/>
          <a:lstStyle/>
          <a:p>
            <a:pPr marL="76200" indent="0">
              <a:buNone/>
            </a:pPr>
            <a:r>
              <a:rPr lang="es-ES" sz="2200" b="1" dirty="0">
                <a:solidFill>
                  <a:schemeClr val="tx1"/>
                </a:solidFill>
              </a:rPr>
              <a:t>Otro hardware necesario es el ratón y el teclado. </a:t>
            </a:r>
          </a:p>
          <a:p>
            <a:pPr marL="76200" indent="0">
              <a:buNone/>
            </a:pPr>
            <a:endParaRPr lang="es-ES" sz="2200" b="1" dirty="0">
              <a:solidFill>
                <a:schemeClr val="tx1"/>
              </a:solidFill>
            </a:endParaRPr>
          </a:p>
          <a:p>
            <a:pPr marL="76200" indent="0">
              <a:buNone/>
            </a:pPr>
            <a:r>
              <a:rPr lang="es-ES" sz="2200" b="1" dirty="0">
                <a:solidFill>
                  <a:schemeClr val="tx1"/>
                </a:solidFill>
              </a:rPr>
              <a:t>El ratón se utiliza para introducir comandos en el ordenador y el teclado se utiliza para escribir información y comandos en el ordenador.</a:t>
            </a:r>
            <a:endParaRPr lang="en-IE" sz="2200" dirty="0"/>
          </a:p>
          <a:p>
            <a:pPr marL="76200" indent="0">
              <a:buNone/>
            </a:pPr>
            <a:endParaRPr lang="en-IE" dirty="0"/>
          </a:p>
        </p:txBody>
      </p:sp>
      <p:pic>
        <p:nvPicPr>
          <p:cNvPr id="6146" name="Picture 2" descr="keyboard and mouse"/>
          <p:cNvPicPr>
            <a:picLocks noChangeAspect="1" noChangeArrowheads="1"/>
          </p:cNvPicPr>
          <p:nvPr/>
        </p:nvPicPr>
        <p:blipFill>
          <a:blip r:embed="rId2">
            <a:extLst>
              <a:ext uri="{28A0092B-C50C-407E-A947-70E740481C1C}">
                <a14:useLocalDpi xmlns:a14="http://schemas.microsoft.com/office/drawing/2010/main" val="0"/>
              </a:ext>
            </a:extLst>
          </a:blip>
          <a:srcRect b="3609"/>
          <a:stretch>
            <a:fillRect/>
          </a:stretch>
        </p:blipFill>
        <p:spPr bwMode="auto">
          <a:xfrm>
            <a:off x="4018190" y="3089582"/>
            <a:ext cx="2472728" cy="127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957106"/>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1259</Words>
  <Application>Microsoft Office PowerPoint</Application>
  <PresentationFormat>Presentación en pantalla (16:9)</PresentationFormat>
  <Paragraphs>121</Paragraphs>
  <Slides>33</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 Rounded MT Bold</vt:lpstr>
      <vt:lpstr>Arial</vt:lpstr>
      <vt:lpstr>Karla</vt:lpstr>
      <vt:lpstr>Raleway</vt:lpstr>
      <vt:lpstr>Escalus template</vt:lpstr>
      <vt:lpstr>Presentación de PowerPoint</vt:lpstr>
      <vt:lpstr>Presentación de PowerPoint</vt:lpstr>
      <vt:lpstr>Unidad 1 Dispositivos informáticos </vt:lpstr>
      <vt:lpstr>Presentación de PowerPoint</vt:lpstr>
      <vt:lpstr>Unidad 1 Ordenador de sobremesa con altavoces</vt:lpstr>
      <vt:lpstr>Unidad 1 Ordenador portátil</vt:lpstr>
      <vt:lpstr>Unidad 1 Tablet/iPad</vt:lpstr>
      <vt:lpstr>Unidad 1 el Monitor</vt:lpstr>
      <vt:lpstr>Unidad 1 Ratón y teclado  </vt:lpstr>
      <vt:lpstr>Unidad 2 Software </vt:lpstr>
      <vt:lpstr>Unidad 2 Software </vt:lpstr>
      <vt:lpstr>Unidad 2 Sistema Operativo </vt:lpstr>
      <vt:lpstr>Unidad 2  Sistema Operativo </vt:lpstr>
      <vt:lpstr>Unidad 2  Qué es Microsoft Word</vt:lpstr>
      <vt:lpstr>Unidad 2 Abrir un Documento Word</vt:lpstr>
      <vt:lpstr>Unidad 2 Word /Barra de herramientas</vt:lpstr>
      <vt:lpstr>Unidad 2 Word /Barra de herramientas              Puedes seleccionar la Fuente, el tipo y el tamaño. </vt:lpstr>
      <vt:lpstr>Unidad 2 Word /Barra de herramientas</vt:lpstr>
      <vt:lpstr>Unidad 2 Word /Barra de herramientas</vt:lpstr>
      <vt:lpstr>Unidad 2 Word /Barra de herramientas</vt:lpstr>
      <vt:lpstr>Unidad 2 Word /Barra de herramientas</vt:lpstr>
      <vt:lpstr>Unidad 2 Guardar un Documento</vt:lpstr>
      <vt:lpstr>Unidad 2 Cómo imprimir</vt:lpstr>
      <vt:lpstr>Unidad 2  Introducción a Excel</vt:lpstr>
      <vt:lpstr>Unidad 2 Cómo abrir Excel</vt:lpstr>
      <vt:lpstr>Unidad 2 Hoja de cálculo /Herramientas</vt:lpstr>
      <vt:lpstr>Unidad 2 Hoja de cálculo /Herramientas Selecciona el tipo y tamaño de letra.  </vt:lpstr>
      <vt:lpstr>Unidad 2 Hoja de cálculo /Herramientas</vt:lpstr>
      <vt:lpstr>Unidad 2 Hojas de cálculo /Herramientas  Puedes elegir bordes</vt:lpstr>
      <vt:lpstr>Unidad 2 Hojas de cálculo /Herramientas                        Text can be put in alphabetical order. </vt:lpstr>
      <vt:lpstr>Unidad 2 Hojas de cálculo /Herramientas          Puedes sumar los números insertados en las celdas seleccionadas. </vt:lpstr>
      <vt:lpstr>Unidad 2 Cómo guardar tu hoja de cálculo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María del  Mar Castillo</cp:lastModifiedBy>
  <cp:revision>94</cp:revision>
  <cp:lastPrinted>2021-11-22T09:38:20Z</cp:lastPrinted>
  <dcterms:modified xsi:type="dcterms:W3CDTF">2022-02-15T12:01:03Z</dcterms:modified>
</cp:coreProperties>
</file>