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handoutMasterIdLst>
    <p:handoutMasterId r:id="rId26"/>
  </p:handoutMasterIdLst>
  <p:sldIdLst>
    <p:sldId id="288" r:id="rId2"/>
    <p:sldId id="257" r:id="rId3"/>
    <p:sldId id="310" r:id="rId4"/>
    <p:sldId id="313" r:id="rId5"/>
    <p:sldId id="314" r:id="rId6"/>
    <p:sldId id="315" r:id="rId7"/>
    <p:sldId id="316" r:id="rId8"/>
    <p:sldId id="318" r:id="rId9"/>
    <p:sldId id="317" r:id="rId10"/>
    <p:sldId id="319" r:id="rId11"/>
    <p:sldId id="320" r:id="rId12"/>
    <p:sldId id="321" r:id="rId13"/>
    <p:sldId id="322" r:id="rId14"/>
    <p:sldId id="323" r:id="rId15"/>
    <p:sldId id="324" r:id="rId16"/>
    <p:sldId id="325" r:id="rId17"/>
    <p:sldId id="326" r:id="rId18"/>
    <p:sldId id="328" r:id="rId19"/>
    <p:sldId id="329" r:id="rId20"/>
    <p:sldId id="330" r:id="rId21"/>
    <p:sldId id="331" r:id="rId22"/>
    <p:sldId id="327" r:id="rId23"/>
    <p:sldId id="279"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Karla" pitchFamily="2" charset="0"/>
      <p:regular r:id="rId31"/>
      <p:bold r:id="rId32"/>
      <p:italic r:id="rId33"/>
      <p:boldItalic r:id="rId34"/>
    </p:embeddedFont>
    <p:embeddedFont>
      <p:font typeface="Raleway"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FFFFFF"/>
    <a:srgbClr val="BBE863"/>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5033" autoAdjust="0"/>
  </p:normalViewPr>
  <p:slideViewPr>
    <p:cSldViewPr snapToGrid="0">
      <p:cViewPr>
        <p:scale>
          <a:sx n="112" d="100"/>
          <a:sy n="112" d="100"/>
        </p:scale>
        <p:origin x="43" y="-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33BBF-4606-42C1-8710-448E03655412}" type="doc">
      <dgm:prSet loTypeId="urn:microsoft.com/office/officeart/2005/8/layout/pyramid2" loCatId="pyramid" qsTypeId="urn:microsoft.com/office/officeart/2005/8/quickstyle/simple1" qsCatId="simple" csTypeId="urn:microsoft.com/office/officeart/2005/8/colors/accent1_2" csCatId="accent1" phldr="1"/>
      <dgm:spPr/>
    </dgm:pt>
    <dgm:pt modelId="{65A2BE63-2A1A-4535-BC1D-BAF505C4335F}">
      <dgm:prSet phldrT="[Testo]"/>
      <dgm:spPr/>
      <dgm:t>
        <a:bodyPr/>
        <a:lstStyle/>
        <a:p>
          <a:r>
            <a:rPr lang="it-IT" dirty="0" err="1"/>
            <a:t>Regulaciones</a:t>
          </a:r>
          <a:endParaRPr lang="it-IT" dirty="0"/>
        </a:p>
      </dgm:t>
    </dgm:pt>
    <dgm:pt modelId="{7DA951F4-8495-4B20-B32D-293EDDC3C9BE}" type="parTrans" cxnId="{1C811702-5E83-43BA-BAEE-E4D06E5C0770}">
      <dgm:prSet/>
      <dgm:spPr/>
      <dgm:t>
        <a:bodyPr/>
        <a:lstStyle/>
        <a:p>
          <a:endParaRPr lang="it-IT"/>
        </a:p>
      </dgm:t>
    </dgm:pt>
    <dgm:pt modelId="{23FED24B-F166-4A38-BADF-81CBB9063CF4}" type="sibTrans" cxnId="{1C811702-5E83-43BA-BAEE-E4D06E5C0770}">
      <dgm:prSet/>
      <dgm:spPr/>
      <dgm:t>
        <a:bodyPr/>
        <a:lstStyle/>
        <a:p>
          <a:endParaRPr lang="it-IT"/>
        </a:p>
      </dgm:t>
    </dgm:pt>
    <dgm:pt modelId="{AD52A18B-E390-406B-A05C-BB6509037CEF}">
      <dgm:prSet phldrT="[Testo]"/>
      <dgm:spPr/>
      <dgm:t>
        <a:bodyPr/>
        <a:lstStyle/>
        <a:p>
          <a:r>
            <a:rPr lang="en-US" noProof="0" dirty="0"/>
            <a:t>Directrices</a:t>
          </a:r>
        </a:p>
      </dgm:t>
    </dgm:pt>
    <dgm:pt modelId="{A2B9664B-83AD-4789-A2B6-918B0A994304}" type="parTrans" cxnId="{79342341-EF42-42A6-AB72-8A027BC2DBC7}">
      <dgm:prSet/>
      <dgm:spPr/>
      <dgm:t>
        <a:bodyPr/>
        <a:lstStyle/>
        <a:p>
          <a:endParaRPr lang="it-IT"/>
        </a:p>
      </dgm:t>
    </dgm:pt>
    <dgm:pt modelId="{F37BB2C0-A339-4CA9-8769-EFAD6D5BA97E}" type="sibTrans" cxnId="{79342341-EF42-42A6-AB72-8A027BC2DBC7}">
      <dgm:prSet/>
      <dgm:spPr/>
      <dgm:t>
        <a:bodyPr/>
        <a:lstStyle/>
        <a:p>
          <a:endParaRPr lang="it-IT"/>
        </a:p>
      </dgm:t>
    </dgm:pt>
    <dgm:pt modelId="{161CD7E1-0541-40A5-9970-94D205927EA4}">
      <dgm:prSet phldrT="[Testo]"/>
      <dgm:spPr/>
      <dgm:t>
        <a:bodyPr/>
        <a:lstStyle/>
        <a:p>
          <a:r>
            <a:rPr lang="en-US" noProof="0" dirty="0" err="1"/>
            <a:t>Decisiones</a:t>
          </a:r>
          <a:endParaRPr lang="en-US" noProof="0" dirty="0"/>
        </a:p>
      </dgm:t>
    </dgm:pt>
    <dgm:pt modelId="{5E1C852C-121C-434D-99FB-73F46F79CDB7}" type="parTrans" cxnId="{EB0217FD-0756-4214-979A-A4E3E22304A2}">
      <dgm:prSet/>
      <dgm:spPr/>
      <dgm:t>
        <a:bodyPr/>
        <a:lstStyle/>
        <a:p>
          <a:endParaRPr lang="it-IT"/>
        </a:p>
      </dgm:t>
    </dgm:pt>
    <dgm:pt modelId="{6C3E5636-22E4-46EB-8E5A-718166834AD5}" type="sibTrans" cxnId="{EB0217FD-0756-4214-979A-A4E3E22304A2}">
      <dgm:prSet/>
      <dgm:spPr/>
      <dgm:t>
        <a:bodyPr/>
        <a:lstStyle/>
        <a:p>
          <a:endParaRPr lang="it-IT"/>
        </a:p>
      </dgm:t>
    </dgm:pt>
    <dgm:pt modelId="{3A972DE8-9020-4F04-BDFF-FE2541CBB659}">
      <dgm:prSet phldrT="[Testo]"/>
      <dgm:spPr/>
      <dgm:t>
        <a:bodyPr/>
        <a:lstStyle/>
        <a:p>
          <a:r>
            <a:rPr lang="en-US" noProof="0" dirty="0" err="1"/>
            <a:t>Recomendaciones</a:t>
          </a:r>
          <a:r>
            <a:rPr lang="it-IT" dirty="0"/>
            <a:t> </a:t>
          </a:r>
        </a:p>
      </dgm:t>
    </dgm:pt>
    <dgm:pt modelId="{76A37B84-A43B-4F31-83CC-195E73D5BEA8}" type="parTrans" cxnId="{7F48C828-9DC7-4E37-BDCD-65D5B0D645FB}">
      <dgm:prSet/>
      <dgm:spPr/>
      <dgm:t>
        <a:bodyPr/>
        <a:lstStyle/>
        <a:p>
          <a:endParaRPr lang="it-IT"/>
        </a:p>
      </dgm:t>
    </dgm:pt>
    <dgm:pt modelId="{4641D6BA-4446-4D2C-85E1-F6DD5B0420A7}" type="sibTrans" cxnId="{7F48C828-9DC7-4E37-BDCD-65D5B0D645FB}">
      <dgm:prSet/>
      <dgm:spPr/>
      <dgm:t>
        <a:bodyPr/>
        <a:lstStyle/>
        <a:p>
          <a:endParaRPr lang="it-IT"/>
        </a:p>
      </dgm:t>
    </dgm:pt>
    <dgm:pt modelId="{53E12379-1FFA-4E54-99DE-437BFE060FE8}">
      <dgm:prSet phldrT="[Testo]"/>
      <dgm:spPr/>
      <dgm:t>
        <a:bodyPr/>
        <a:lstStyle/>
        <a:p>
          <a:r>
            <a:rPr lang="en-US" noProof="0" dirty="0" err="1"/>
            <a:t>Opiniones</a:t>
          </a:r>
          <a:endParaRPr lang="en-US" noProof="0" dirty="0"/>
        </a:p>
      </dgm:t>
    </dgm:pt>
    <dgm:pt modelId="{6B6B47FF-3F3F-4E96-A25D-9923B5F3BA11}" type="parTrans" cxnId="{65F9DBBD-C451-4B29-B03A-B259A13AE909}">
      <dgm:prSet/>
      <dgm:spPr/>
      <dgm:t>
        <a:bodyPr/>
        <a:lstStyle/>
        <a:p>
          <a:endParaRPr lang="it-IT"/>
        </a:p>
      </dgm:t>
    </dgm:pt>
    <dgm:pt modelId="{DFE2F38A-30E7-4C1D-AC95-55EAF061CD57}" type="sibTrans" cxnId="{65F9DBBD-C451-4B29-B03A-B259A13AE909}">
      <dgm:prSet/>
      <dgm:spPr/>
      <dgm:t>
        <a:bodyPr/>
        <a:lstStyle/>
        <a:p>
          <a:endParaRPr lang="it-IT"/>
        </a:p>
      </dgm:t>
    </dgm:pt>
    <dgm:pt modelId="{8A3732F4-AF97-45D9-9BD2-563323D19A99}" type="pres">
      <dgm:prSet presAssocID="{05633BBF-4606-42C1-8710-448E03655412}" presName="compositeShape" presStyleCnt="0">
        <dgm:presLayoutVars>
          <dgm:dir/>
          <dgm:resizeHandles/>
        </dgm:presLayoutVars>
      </dgm:prSet>
      <dgm:spPr/>
    </dgm:pt>
    <dgm:pt modelId="{0CCD34CE-D66C-41DB-AE7B-212F4CDEBEDA}" type="pres">
      <dgm:prSet presAssocID="{05633BBF-4606-42C1-8710-448E03655412}" presName="pyramid" presStyleLbl="node1" presStyleIdx="0" presStyleCnt="1"/>
      <dgm:spPr/>
    </dgm:pt>
    <dgm:pt modelId="{691ECB07-D110-49D9-846C-4B818FD93CE4}" type="pres">
      <dgm:prSet presAssocID="{05633BBF-4606-42C1-8710-448E03655412}" presName="theList" presStyleCnt="0"/>
      <dgm:spPr/>
    </dgm:pt>
    <dgm:pt modelId="{45D2C6AE-1EAB-4EE6-9CD2-09326ACBB588}" type="pres">
      <dgm:prSet presAssocID="{65A2BE63-2A1A-4535-BC1D-BAF505C4335F}" presName="aNode" presStyleLbl="fgAcc1" presStyleIdx="0" presStyleCnt="5">
        <dgm:presLayoutVars>
          <dgm:bulletEnabled val="1"/>
        </dgm:presLayoutVars>
      </dgm:prSet>
      <dgm:spPr/>
    </dgm:pt>
    <dgm:pt modelId="{928E4BAE-3A8C-4A2D-8193-D3E303534C45}" type="pres">
      <dgm:prSet presAssocID="{65A2BE63-2A1A-4535-BC1D-BAF505C4335F}" presName="aSpace" presStyleCnt="0"/>
      <dgm:spPr/>
    </dgm:pt>
    <dgm:pt modelId="{9004C968-6F1F-4B7E-8CEC-2E708F832CE4}" type="pres">
      <dgm:prSet presAssocID="{AD52A18B-E390-406B-A05C-BB6509037CEF}" presName="aNode" presStyleLbl="fgAcc1" presStyleIdx="1" presStyleCnt="5">
        <dgm:presLayoutVars>
          <dgm:bulletEnabled val="1"/>
        </dgm:presLayoutVars>
      </dgm:prSet>
      <dgm:spPr/>
    </dgm:pt>
    <dgm:pt modelId="{549DF020-3A3B-4D32-9964-B19564C82A73}" type="pres">
      <dgm:prSet presAssocID="{AD52A18B-E390-406B-A05C-BB6509037CEF}" presName="aSpace" presStyleCnt="0"/>
      <dgm:spPr/>
    </dgm:pt>
    <dgm:pt modelId="{B491AFAD-8899-4597-A761-7BB70DD1B8F7}" type="pres">
      <dgm:prSet presAssocID="{161CD7E1-0541-40A5-9970-94D205927EA4}" presName="aNode" presStyleLbl="fgAcc1" presStyleIdx="2" presStyleCnt="5">
        <dgm:presLayoutVars>
          <dgm:bulletEnabled val="1"/>
        </dgm:presLayoutVars>
      </dgm:prSet>
      <dgm:spPr/>
    </dgm:pt>
    <dgm:pt modelId="{31C46235-CCED-42AC-A1D8-364EE8EE171E}" type="pres">
      <dgm:prSet presAssocID="{161CD7E1-0541-40A5-9970-94D205927EA4}" presName="aSpace" presStyleCnt="0"/>
      <dgm:spPr/>
    </dgm:pt>
    <dgm:pt modelId="{B440D452-2B2C-4B96-A056-19F1B5AC0A2E}" type="pres">
      <dgm:prSet presAssocID="{3A972DE8-9020-4F04-BDFF-FE2541CBB659}" presName="aNode" presStyleLbl="fgAcc1" presStyleIdx="3" presStyleCnt="5">
        <dgm:presLayoutVars>
          <dgm:bulletEnabled val="1"/>
        </dgm:presLayoutVars>
      </dgm:prSet>
      <dgm:spPr/>
    </dgm:pt>
    <dgm:pt modelId="{2C4542CE-B56D-476C-AD4F-B0F277DE08B9}" type="pres">
      <dgm:prSet presAssocID="{3A972DE8-9020-4F04-BDFF-FE2541CBB659}" presName="aSpace" presStyleCnt="0"/>
      <dgm:spPr/>
    </dgm:pt>
    <dgm:pt modelId="{C674E3E6-93F9-48B3-A8D7-3C30FEA5468B}" type="pres">
      <dgm:prSet presAssocID="{53E12379-1FFA-4E54-99DE-437BFE060FE8}" presName="aNode" presStyleLbl="fgAcc1" presStyleIdx="4" presStyleCnt="5">
        <dgm:presLayoutVars>
          <dgm:bulletEnabled val="1"/>
        </dgm:presLayoutVars>
      </dgm:prSet>
      <dgm:spPr/>
    </dgm:pt>
    <dgm:pt modelId="{58BCC905-FF77-41A0-9518-1440F2CC4F34}" type="pres">
      <dgm:prSet presAssocID="{53E12379-1FFA-4E54-99DE-437BFE060FE8}" presName="aSpace" presStyleCnt="0"/>
      <dgm:spPr/>
    </dgm:pt>
  </dgm:ptLst>
  <dgm:cxnLst>
    <dgm:cxn modelId="{1C811702-5E83-43BA-BAEE-E4D06E5C0770}" srcId="{05633BBF-4606-42C1-8710-448E03655412}" destId="{65A2BE63-2A1A-4535-BC1D-BAF505C4335F}" srcOrd="0" destOrd="0" parTransId="{7DA951F4-8495-4B20-B32D-293EDDC3C9BE}" sibTransId="{23FED24B-F166-4A38-BADF-81CBB9063CF4}"/>
    <dgm:cxn modelId="{32D65217-7ECA-43CA-8673-769FC9E7AAF6}" type="presOf" srcId="{AD52A18B-E390-406B-A05C-BB6509037CEF}" destId="{9004C968-6F1F-4B7E-8CEC-2E708F832CE4}" srcOrd="0" destOrd="0" presId="urn:microsoft.com/office/officeart/2005/8/layout/pyramid2"/>
    <dgm:cxn modelId="{7F48C828-9DC7-4E37-BDCD-65D5B0D645FB}" srcId="{05633BBF-4606-42C1-8710-448E03655412}" destId="{3A972DE8-9020-4F04-BDFF-FE2541CBB659}" srcOrd="3" destOrd="0" parTransId="{76A37B84-A43B-4F31-83CC-195E73D5BEA8}" sibTransId="{4641D6BA-4446-4D2C-85E1-F6DD5B0420A7}"/>
    <dgm:cxn modelId="{9F74D63C-7B3F-4DA4-A401-5D1CC906B425}" type="presOf" srcId="{65A2BE63-2A1A-4535-BC1D-BAF505C4335F}" destId="{45D2C6AE-1EAB-4EE6-9CD2-09326ACBB588}" srcOrd="0" destOrd="0" presId="urn:microsoft.com/office/officeart/2005/8/layout/pyramid2"/>
    <dgm:cxn modelId="{72FF733D-3E9B-4635-87DA-266461A6D1DE}" type="presOf" srcId="{3A972DE8-9020-4F04-BDFF-FE2541CBB659}" destId="{B440D452-2B2C-4B96-A056-19F1B5AC0A2E}" srcOrd="0" destOrd="0" presId="urn:microsoft.com/office/officeart/2005/8/layout/pyramid2"/>
    <dgm:cxn modelId="{79342341-EF42-42A6-AB72-8A027BC2DBC7}" srcId="{05633BBF-4606-42C1-8710-448E03655412}" destId="{AD52A18B-E390-406B-A05C-BB6509037CEF}" srcOrd="1" destOrd="0" parTransId="{A2B9664B-83AD-4789-A2B6-918B0A994304}" sibTransId="{F37BB2C0-A339-4CA9-8769-EFAD6D5BA97E}"/>
    <dgm:cxn modelId="{B5BD8D83-2CD3-437B-A143-E17914FC6EE3}" type="presOf" srcId="{161CD7E1-0541-40A5-9970-94D205927EA4}" destId="{B491AFAD-8899-4597-A761-7BB70DD1B8F7}" srcOrd="0" destOrd="0" presId="urn:microsoft.com/office/officeart/2005/8/layout/pyramid2"/>
    <dgm:cxn modelId="{7056CF92-9FD2-42BF-9DD9-343E5978165A}" type="presOf" srcId="{05633BBF-4606-42C1-8710-448E03655412}" destId="{8A3732F4-AF97-45D9-9BD2-563323D19A99}" srcOrd="0" destOrd="0" presId="urn:microsoft.com/office/officeart/2005/8/layout/pyramid2"/>
    <dgm:cxn modelId="{1CF394B3-0C45-45DA-8829-CE3147CC6AB6}" type="presOf" srcId="{53E12379-1FFA-4E54-99DE-437BFE060FE8}" destId="{C674E3E6-93F9-48B3-A8D7-3C30FEA5468B}" srcOrd="0" destOrd="0" presId="urn:microsoft.com/office/officeart/2005/8/layout/pyramid2"/>
    <dgm:cxn modelId="{65F9DBBD-C451-4B29-B03A-B259A13AE909}" srcId="{05633BBF-4606-42C1-8710-448E03655412}" destId="{53E12379-1FFA-4E54-99DE-437BFE060FE8}" srcOrd="4" destOrd="0" parTransId="{6B6B47FF-3F3F-4E96-A25D-9923B5F3BA11}" sibTransId="{DFE2F38A-30E7-4C1D-AC95-55EAF061CD57}"/>
    <dgm:cxn modelId="{EB0217FD-0756-4214-979A-A4E3E22304A2}" srcId="{05633BBF-4606-42C1-8710-448E03655412}" destId="{161CD7E1-0541-40A5-9970-94D205927EA4}" srcOrd="2" destOrd="0" parTransId="{5E1C852C-121C-434D-99FB-73F46F79CDB7}" sibTransId="{6C3E5636-22E4-46EB-8E5A-718166834AD5}"/>
    <dgm:cxn modelId="{947D373B-C85A-4570-BB1C-B420E330D5DA}" type="presParOf" srcId="{8A3732F4-AF97-45D9-9BD2-563323D19A99}" destId="{0CCD34CE-D66C-41DB-AE7B-212F4CDEBEDA}" srcOrd="0" destOrd="0" presId="urn:microsoft.com/office/officeart/2005/8/layout/pyramid2"/>
    <dgm:cxn modelId="{77DAC554-14B1-4188-B2FB-15464E3750E7}" type="presParOf" srcId="{8A3732F4-AF97-45D9-9BD2-563323D19A99}" destId="{691ECB07-D110-49D9-846C-4B818FD93CE4}" srcOrd="1" destOrd="0" presId="urn:microsoft.com/office/officeart/2005/8/layout/pyramid2"/>
    <dgm:cxn modelId="{E01CE6E8-79EF-484E-9552-E3F201D251C5}" type="presParOf" srcId="{691ECB07-D110-49D9-846C-4B818FD93CE4}" destId="{45D2C6AE-1EAB-4EE6-9CD2-09326ACBB588}" srcOrd="0" destOrd="0" presId="urn:microsoft.com/office/officeart/2005/8/layout/pyramid2"/>
    <dgm:cxn modelId="{21D9E520-E928-4153-8299-65382FBC75C1}" type="presParOf" srcId="{691ECB07-D110-49D9-846C-4B818FD93CE4}" destId="{928E4BAE-3A8C-4A2D-8193-D3E303534C45}" srcOrd="1" destOrd="0" presId="urn:microsoft.com/office/officeart/2005/8/layout/pyramid2"/>
    <dgm:cxn modelId="{4F6DBB01-A15D-4AA7-8F0A-EFBF1C626580}" type="presParOf" srcId="{691ECB07-D110-49D9-846C-4B818FD93CE4}" destId="{9004C968-6F1F-4B7E-8CEC-2E708F832CE4}" srcOrd="2" destOrd="0" presId="urn:microsoft.com/office/officeart/2005/8/layout/pyramid2"/>
    <dgm:cxn modelId="{EB76D48D-7AF6-4BE4-88E6-4BDC56CC8434}" type="presParOf" srcId="{691ECB07-D110-49D9-846C-4B818FD93CE4}" destId="{549DF020-3A3B-4D32-9964-B19564C82A73}" srcOrd="3" destOrd="0" presId="urn:microsoft.com/office/officeart/2005/8/layout/pyramid2"/>
    <dgm:cxn modelId="{1D00863F-28FC-49DF-9FEE-0F532E7198E5}" type="presParOf" srcId="{691ECB07-D110-49D9-846C-4B818FD93CE4}" destId="{B491AFAD-8899-4597-A761-7BB70DD1B8F7}" srcOrd="4" destOrd="0" presId="urn:microsoft.com/office/officeart/2005/8/layout/pyramid2"/>
    <dgm:cxn modelId="{9176C1E3-2EFE-41EB-B98B-0D24E8B610D3}" type="presParOf" srcId="{691ECB07-D110-49D9-846C-4B818FD93CE4}" destId="{31C46235-CCED-42AC-A1D8-364EE8EE171E}" srcOrd="5" destOrd="0" presId="urn:microsoft.com/office/officeart/2005/8/layout/pyramid2"/>
    <dgm:cxn modelId="{A49209C3-F764-4B3E-93E7-469C00C076AD}" type="presParOf" srcId="{691ECB07-D110-49D9-846C-4B818FD93CE4}" destId="{B440D452-2B2C-4B96-A056-19F1B5AC0A2E}" srcOrd="6" destOrd="0" presId="urn:microsoft.com/office/officeart/2005/8/layout/pyramid2"/>
    <dgm:cxn modelId="{17FF86B7-D145-4153-9316-C40B9FEEF1BA}" type="presParOf" srcId="{691ECB07-D110-49D9-846C-4B818FD93CE4}" destId="{2C4542CE-B56D-476C-AD4F-B0F277DE08B9}" srcOrd="7" destOrd="0" presId="urn:microsoft.com/office/officeart/2005/8/layout/pyramid2"/>
    <dgm:cxn modelId="{4A3BD5CB-6D89-45B9-AC7A-88C1976B0D7E}" type="presParOf" srcId="{691ECB07-D110-49D9-846C-4B818FD93CE4}" destId="{C674E3E6-93F9-48B3-A8D7-3C30FEA5468B}" srcOrd="8" destOrd="0" presId="urn:microsoft.com/office/officeart/2005/8/layout/pyramid2"/>
    <dgm:cxn modelId="{1895BF42-9553-4A5B-8424-92B9828CDB84}" type="presParOf" srcId="{691ECB07-D110-49D9-846C-4B818FD93CE4}" destId="{58BCC905-FF77-41A0-9518-1440F2CC4F3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D34CE-D66C-41DB-AE7B-212F4CDEBEDA}">
      <dsp:nvSpPr>
        <dsp:cNvPr id="0" name=""/>
        <dsp:cNvSpPr/>
      </dsp:nvSpPr>
      <dsp:spPr>
        <a:xfrm>
          <a:off x="544285" y="0"/>
          <a:ext cx="1890587" cy="189058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D2C6AE-1EAB-4EE6-9CD2-09326ACBB588}">
      <dsp:nvSpPr>
        <dsp:cNvPr id="0" name=""/>
        <dsp:cNvSpPr/>
      </dsp:nvSpPr>
      <dsp:spPr>
        <a:xfrm>
          <a:off x="1489578" y="18924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err="1"/>
            <a:t>Regulaciones</a:t>
          </a:r>
          <a:endParaRPr lang="it-IT" sz="900" kern="1200" dirty="0"/>
        </a:p>
      </dsp:txBody>
      <dsp:txXfrm>
        <a:off x="1502701" y="202366"/>
        <a:ext cx="1202635" cy="242571"/>
      </dsp:txXfrm>
    </dsp:sp>
    <dsp:sp modelId="{9004C968-6F1F-4B7E-8CEC-2E708F832CE4}">
      <dsp:nvSpPr>
        <dsp:cNvPr id="0" name=""/>
        <dsp:cNvSpPr/>
      </dsp:nvSpPr>
      <dsp:spPr>
        <a:xfrm>
          <a:off x="1489578" y="49166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a:t>Directrices</a:t>
          </a:r>
        </a:p>
      </dsp:txBody>
      <dsp:txXfrm>
        <a:off x="1502701" y="504786"/>
        <a:ext cx="1202635" cy="242571"/>
      </dsp:txXfrm>
    </dsp:sp>
    <dsp:sp modelId="{B491AFAD-8899-4597-A761-7BB70DD1B8F7}">
      <dsp:nvSpPr>
        <dsp:cNvPr id="0" name=""/>
        <dsp:cNvSpPr/>
      </dsp:nvSpPr>
      <dsp:spPr>
        <a:xfrm>
          <a:off x="1489578" y="79408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err="1"/>
            <a:t>Decisiones</a:t>
          </a:r>
          <a:endParaRPr lang="en-US" sz="900" kern="1200" noProof="0" dirty="0"/>
        </a:p>
      </dsp:txBody>
      <dsp:txXfrm>
        <a:off x="1502701" y="807206"/>
        <a:ext cx="1202635" cy="242571"/>
      </dsp:txXfrm>
    </dsp:sp>
    <dsp:sp modelId="{B440D452-2B2C-4B96-A056-19F1B5AC0A2E}">
      <dsp:nvSpPr>
        <dsp:cNvPr id="0" name=""/>
        <dsp:cNvSpPr/>
      </dsp:nvSpPr>
      <dsp:spPr>
        <a:xfrm>
          <a:off x="1489578" y="109650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err="1"/>
            <a:t>Recomendaciones</a:t>
          </a:r>
          <a:r>
            <a:rPr lang="it-IT" sz="900" kern="1200" dirty="0"/>
            <a:t> </a:t>
          </a:r>
        </a:p>
      </dsp:txBody>
      <dsp:txXfrm>
        <a:off x="1502701" y="1109626"/>
        <a:ext cx="1202635" cy="242571"/>
      </dsp:txXfrm>
    </dsp:sp>
    <dsp:sp modelId="{C674E3E6-93F9-48B3-A8D7-3C30FEA5468B}">
      <dsp:nvSpPr>
        <dsp:cNvPr id="0" name=""/>
        <dsp:cNvSpPr/>
      </dsp:nvSpPr>
      <dsp:spPr>
        <a:xfrm>
          <a:off x="1489578" y="139892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err="1"/>
            <a:t>Opiniones</a:t>
          </a:r>
          <a:endParaRPr lang="en-US" sz="900" kern="1200" noProof="0" dirty="0"/>
        </a:p>
      </dsp:txBody>
      <dsp:txXfrm>
        <a:off x="1502701" y="1412046"/>
        <a:ext cx="1202635" cy="2425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15/02/2022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48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17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8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574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33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30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1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34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8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5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561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50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1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41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6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00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59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40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762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eur-lex.europa.eu/legal-content/EN/TXT/?uri=CELEX%3A02016R0679-20160504"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dirty="0">
                <a:solidFill>
                  <a:schemeClr val="tx1"/>
                </a:solidFill>
                <a:latin typeface="Calibri" panose="020F0502020204030204" pitchFamily="34" charset="0"/>
                <a:cs typeface="Calibri" panose="020F0502020204030204" pitchFamily="34" charset="0"/>
              </a:rPr>
              <a:t>Emprendimiento Digital para estudiantes adultos</a:t>
            </a:r>
            <a:endParaRPr lang="en-GB" sz="3200" b="0" dirty="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470"/>
            <a:ext cx="2685293" cy="1336551"/>
          </a:xfrm>
          <a:prstGeom prst="rect">
            <a:avLst/>
          </a:prstGeom>
        </p:spPr>
      </p:pic>
      <p:sp>
        <p:nvSpPr>
          <p:cNvPr id="4" name="Rectángulo 3"/>
          <p:cNvSpPr/>
          <p:nvPr/>
        </p:nvSpPr>
        <p:spPr>
          <a:xfrm>
            <a:off x="119268" y="3556919"/>
            <a:ext cx="8380569" cy="984885"/>
          </a:xfrm>
          <a:prstGeom prst="rect">
            <a:avLst/>
          </a:prstGeom>
        </p:spPr>
        <p:txBody>
          <a:bodyPr wrap="square">
            <a:spAutoFit/>
          </a:bodyPr>
          <a:lstStyle/>
          <a:p>
            <a:pPr algn="just"/>
            <a:r>
              <a:rPr lang="es-ES" sz="1600" b="1" dirty="0">
                <a:latin typeface="Calibri" panose="020F0502020204030204" pitchFamily="34" charset="0"/>
                <a:cs typeface="Calibri" panose="020F0502020204030204" pitchFamily="34" charset="0"/>
              </a:rPr>
              <a:t>Título del módulo de formación</a:t>
            </a:r>
            <a:r>
              <a:rPr lang="es-ES" sz="1600"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a:t>
            </a:r>
          </a:p>
          <a:p>
            <a:pPr algn="just"/>
            <a:r>
              <a:rPr lang="en-GB" dirty="0">
                <a:latin typeface="Calibri" panose="020F0502020204030204" pitchFamily="34" charset="0"/>
                <a:cs typeface="Calibri" panose="020F0502020204030204" pitchFamily="34" charset="0"/>
              </a:rPr>
              <a:t>Una </a:t>
            </a:r>
            <a:r>
              <a:rPr lang="en-GB" dirty="0" err="1">
                <a:latin typeface="Calibri" panose="020F0502020204030204" pitchFamily="34" charset="0"/>
                <a:cs typeface="Calibri" panose="020F0502020204030204" pitchFamily="34" charset="0"/>
              </a:rPr>
              <a:t>introducción</a:t>
            </a:r>
            <a:r>
              <a:rPr lang="en-GB" dirty="0">
                <a:latin typeface="Calibri" panose="020F0502020204030204" pitchFamily="34" charset="0"/>
                <a:cs typeface="Calibri" panose="020F0502020204030204" pitchFamily="34" charset="0"/>
              </a:rPr>
              <a:t> al </a:t>
            </a:r>
            <a:r>
              <a:rPr lang="en-GB" dirty="0" err="1">
                <a:latin typeface="Calibri" panose="020F0502020204030204" pitchFamily="34" charset="0"/>
                <a:cs typeface="Calibri" panose="020F0502020204030204" pitchFamily="34" charset="0"/>
              </a:rPr>
              <a:t>Reglamento</a:t>
            </a:r>
            <a:r>
              <a:rPr lang="en-GB" dirty="0">
                <a:latin typeface="Calibri" panose="020F0502020204030204" pitchFamily="34" charset="0"/>
                <a:cs typeface="Calibri" panose="020F0502020204030204" pitchFamily="34" charset="0"/>
              </a:rPr>
              <a:t> General de la </a:t>
            </a:r>
            <a:r>
              <a:rPr lang="en-GB" dirty="0" err="1">
                <a:latin typeface="Calibri" panose="020F0502020204030204" pitchFamily="34" charset="0"/>
                <a:cs typeface="Calibri" panose="020F0502020204030204" pitchFamily="34" charset="0"/>
              </a:rPr>
              <a:t>Protección</a:t>
            </a:r>
            <a:r>
              <a:rPr lang="en-GB" dirty="0">
                <a:latin typeface="Calibri" panose="020F0502020204030204" pitchFamily="34" charset="0"/>
                <a:cs typeface="Calibri" panose="020F0502020204030204" pitchFamily="34" charset="0"/>
              </a:rPr>
              <a:t> de </a:t>
            </a:r>
            <a:r>
              <a:rPr lang="en-GB" dirty="0" err="1">
                <a:latin typeface="Calibri" panose="020F0502020204030204" pitchFamily="34" charset="0"/>
                <a:cs typeface="Calibri" panose="020F0502020204030204" pitchFamily="34" charset="0"/>
              </a:rPr>
              <a:t>Datos</a:t>
            </a:r>
            <a:r>
              <a:rPr lang="en-GB" dirty="0">
                <a:latin typeface="Calibri" panose="020F0502020204030204" pitchFamily="34" charset="0"/>
                <a:cs typeface="Calibri" panose="020F0502020204030204" pitchFamily="34" charset="0"/>
              </a:rPr>
              <a:t> (GDPR)</a:t>
            </a:r>
          </a:p>
          <a:p>
            <a:pPr algn="just"/>
            <a:endParaRPr lang="en-GB" dirty="0">
              <a:latin typeface="Calibri" panose="020F0502020204030204" pitchFamily="34" charset="0"/>
              <a:cs typeface="Calibri" panose="020F0502020204030204" pitchFamily="34" charset="0"/>
            </a:endParaRPr>
          </a:p>
          <a:p>
            <a:pPr algn="just"/>
            <a:r>
              <a:rPr lang="es-ES" b="1" dirty="0">
                <a:latin typeface="Calibri" panose="020F0502020204030204" pitchFamily="34" charset="0"/>
                <a:cs typeface="Calibri" panose="020F0502020204030204" pitchFamily="34" charset="0"/>
              </a:rPr>
              <a:t>Por</a:t>
            </a:r>
            <a:r>
              <a:rPr lang="es-ES" dirty="0">
                <a:latin typeface="Calibri" panose="020F0502020204030204" pitchFamily="34" charset="0"/>
                <a:cs typeface="Calibri" panose="020F0502020204030204" pitchFamily="34" charset="0"/>
              </a:rPr>
              <a:t> IHF asbl</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1 –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glosario</a:t>
            </a:r>
            <a:r>
              <a:rPr lang="en-US" sz="2200" dirty="0">
                <a:latin typeface="Raleway" panose="020B0003030101060003" pitchFamily="34" charset="0"/>
              </a:rPr>
              <a:t> del GDPR </a:t>
            </a:r>
            <a:br>
              <a:rPr lang="en-US" sz="2200" dirty="0">
                <a:latin typeface="Raleway" panose="020B0003030101060003" pitchFamily="34" charset="0"/>
              </a:rPr>
            </a:br>
            <a:r>
              <a:rPr lang="en-US" sz="2200" dirty="0" err="1">
                <a:latin typeface="Raleway" panose="020B0003030101060003" pitchFamily="34" charset="0"/>
              </a:rPr>
              <a:t>Artículo</a:t>
            </a:r>
            <a:r>
              <a:rPr lang="en-US" sz="2200" dirty="0">
                <a:latin typeface="Raleway" panose="020B0003030101060003" pitchFamily="34" charset="0"/>
              </a:rPr>
              <a:t> nº. 4 </a:t>
            </a:r>
          </a:p>
        </p:txBody>
      </p:sp>
      <p:sp>
        <p:nvSpPr>
          <p:cNvPr id="4" name="Rectángulo 3"/>
          <p:cNvSpPr/>
          <p:nvPr/>
        </p:nvSpPr>
        <p:spPr>
          <a:xfrm>
            <a:off x="127191" y="1641213"/>
            <a:ext cx="8455700" cy="2800767"/>
          </a:xfrm>
          <a:prstGeom prst="rect">
            <a:avLst/>
          </a:prstGeom>
        </p:spPr>
        <p:txBody>
          <a:bodyPr wrap="square">
            <a:spAutoFit/>
          </a:bodyPr>
          <a:lstStyle/>
          <a:p>
            <a:pPr algn="just">
              <a:defRPr/>
            </a:pPr>
            <a:r>
              <a:rPr lang="en-GB" sz="1800" dirty="0" err="1">
                <a:latin typeface="Calibri" panose="020F0502020204030204" pitchFamily="34" charset="0"/>
                <a:cs typeface="Calibri" panose="020F0502020204030204" pitchFamily="34" charset="0"/>
              </a:rPr>
              <a:t>Cualquier</a:t>
            </a:r>
            <a:r>
              <a:rPr lang="en-GB" sz="1800" dirty="0">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operación</a:t>
            </a:r>
            <a:r>
              <a:rPr lang="en-GB" sz="1800" dirty="0">
                <a:solidFill>
                  <a:srgbClr val="00B050"/>
                </a:solidFill>
                <a:latin typeface="Calibri" panose="020F0502020204030204" pitchFamily="34" charset="0"/>
                <a:cs typeface="Calibri" panose="020F0502020204030204" pitchFamily="34" charset="0"/>
              </a:rPr>
              <a:t> o conjunto de </a:t>
            </a:r>
            <a:r>
              <a:rPr lang="en-GB" sz="1800" dirty="0" err="1">
                <a:solidFill>
                  <a:srgbClr val="00B050"/>
                </a:solidFill>
                <a:latin typeface="Calibri" panose="020F0502020204030204" pitchFamily="34" charset="0"/>
                <a:cs typeface="Calibri" panose="020F0502020204030204" pitchFamily="34" charset="0"/>
              </a:rPr>
              <a:t>operaciones</a:t>
            </a:r>
            <a:r>
              <a:rPr lang="en-GB" sz="1800" dirty="0">
                <a:solidFill>
                  <a:srgbClr val="00B050"/>
                </a:solidFill>
                <a:latin typeface="Calibri" panose="020F0502020204030204" pitchFamily="34" charset="0"/>
                <a:cs typeface="Calibri" panose="020F0502020204030204" pitchFamily="34" charset="0"/>
              </a:rPr>
              <a:t> que se </a:t>
            </a:r>
            <a:r>
              <a:rPr lang="en-GB" sz="1800" dirty="0" err="1">
                <a:solidFill>
                  <a:srgbClr val="00B050"/>
                </a:solidFill>
                <a:latin typeface="Calibri" panose="020F0502020204030204" pitchFamily="34" charset="0"/>
                <a:cs typeface="Calibri" panose="020F0502020204030204" pitchFamily="34" charset="0"/>
              </a:rPr>
              <a:t>realicen</a:t>
            </a:r>
            <a:r>
              <a:rPr lang="en-GB" sz="1800" dirty="0">
                <a:solidFill>
                  <a:srgbClr val="00B050"/>
                </a:solidFill>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sobre</a:t>
            </a:r>
            <a:r>
              <a:rPr lang="en-GB" sz="1800" dirty="0">
                <a:solidFill>
                  <a:srgbClr val="00B050"/>
                </a:solidFill>
                <a:latin typeface="Calibri" panose="020F0502020204030204" pitchFamily="34" charset="0"/>
                <a:cs typeface="Calibri" panose="020F0502020204030204" pitchFamily="34" charset="0"/>
              </a:rPr>
              <a:t> los </a:t>
            </a:r>
            <a:r>
              <a:rPr lang="en-GB" sz="1800" dirty="0" err="1">
                <a:solidFill>
                  <a:srgbClr val="00B050"/>
                </a:solidFill>
                <a:latin typeface="Calibri" panose="020F0502020204030204" pitchFamily="34" charset="0"/>
                <a:cs typeface="Calibri" panose="020F0502020204030204" pitchFamily="34" charset="0"/>
              </a:rPr>
              <a:t>datos</a:t>
            </a:r>
            <a:r>
              <a:rPr lang="en-GB" sz="1800" dirty="0">
                <a:solidFill>
                  <a:srgbClr val="00B050"/>
                </a:solidFill>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personales</a:t>
            </a:r>
            <a:r>
              <a:rPr lang="en-GB" sz="1800" dirty="0">
                <a:solidFill>
                  <a:srgbClr val="00B050"/>
                </a:solidFill>
                <a:latin typeface="Calibri" panose="020F0502020204030204" pitchFamily="34" charset="0"/>
                <a:cs typeface="Calibri" panose="020F0502020204030204" pitchFamily="34" charset="0"/>
              </a:rPr>
              <a:t> o conjunto de los </a:t>
            </a:r>
            <a:r>
              <a:rPr lang="en-GB" sz="1800" dirty="0" err="1">
                <a:solidFill>
                  <a:srgbClr val="00B050"/>
                </a:solidFill>
                <a:latin typeface="Calibri" panose="020F0502020204030204" pitchFamily="34" charset="0"/>
                <a:cs typeface="Calibri" panose="020F0502020204030204" pitchFamily="34" charset="0"/>
              </a:rPr>
              <a:t>datos</a:t>
            </a:r>
            <a:r>
              <a:rPr lang="en-GB" sz="1800" dirty="0">
                <a:solidFill>
                  <a:srgbClr val="00B050"/>
                </a:solidFill>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personales</a:t>
            </a:r>
            <a:r>
              <a:rPr lang="en-GB" sz="1800" dirty="0">
                <a:latin typeface="Calibri" panose="020F0502020204030204" pitchFamily="34" charset="0"/>
                <a:cs typeface="Calibri" panose="020F0502020204030204" pitchFamily="34" charset="0"/>
              </a:rPr>
              <a:t>, por </a:t>
            </a:r>
            <a:r>
              <a:rPr lang="en-GB" sz="1800" dirty="0" err="1">
                <a:latin typeface="Calibri" panose="020F0502020204030204" pitchFamily="34" charset="0"/>
                <a:cs typeface="Calibri" panose="020F0502020204030204" pitchFamily="34" charset="0"/>
              </a:rPr>
              <a:t>medios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automatizados</a:t>
            </a:r>
            <a:r>
              <a:rPr lang="en-GB" sz="1800" dirty="0">
                <a:latin typeface="Calibri" panose="020F0502020204030204" pitchFamily="34" charset="0"/>
                <a:cs typeface="Calibri" panose="020F0502020204030204" pitchFamily="34" charset="0"/>
              </a:rPr>
              <a:t> o no, tales </a:t>
            </a:r>
            <a:r>
              <a:rPr lang="en-GB" sz="1800" dirty="0" err="1">
                <a:latin typeface="Calibri" panose="020F0502020204030204" pitchFamily="34" charset="0"/>
                <a:cs typeface="Calibri" panose="020F0502020204030204" pitchFamily="34" charset="0"/>
              </a:rPr>
              <a:t>como</a:t>
            </a:r>
            <a:r>
              <a:rPr lang="en-GB" sz="1800" dirty="0">
                <a:latin typeface="Calibri" panose="020F0502020204030204" pitchFamily="34" charset="0"/>
                <a:cs typeface="Calibri" panose="020F0502020204030204" pitchFamily="34" charset="0"/>
              </a:rPr>
              <a:t>: </a:t>
            </a:r>
            <a:r>
              <a:rPr lang="es-ES" sz="1800" dirty="0">
                <a:latin typeface="Calibri" panose="020F0502020204030204" pitchFamily="34" charset="0"/>
                <a:cs typeface="Calibri" panose="020F0502020204030204" pitchFamily="34" charset="0"/>
              </a:rPr>
              <a:t>recogida, registro, organización, estructuración, conservación, adaptación o modificación, extracción, consulta, utilización, comunicación por transmisión, difusión o cualquier otra forma de puesta a disposición, cotejo o interconexión, limitación, supresión o destrucción.</a:t>
            </a:r>
            <a:endParaRPr lang="en-GB" sz="1800" dirty="0">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err="1">
                <a:solidFill>
                  <a:schemeClr val="tx1"/>
                </a:solidFill>
                <a:latin typeface="Calibri" panose="020F0502020204030204" pitchFamily="34" charset="0"/>
                <a:cs typeface="Calibri" panose="020F0502020204030204" pitchFamily="34" charset="0"/>
              </a:rPr>
              <a:t>Cita</a:t>
            </a:r>
            <a:r>
              <a:rPr lang="en-GB" i="1" dirty="0">
                <a:solidFill>
                  <a:schemeClr val="tx1"/>
                </a:solidFill>
                <a:latin typeface="Calibri" panose="020F0502020204030204" pitchFamily="34" charset="0"/>
                <a:cs typeface="Calibri" panose="020F0502020204030204" pitchFamily="34" charset="0"/>
              </a:rPr>
              <a:t> del </a:t>
            </a:r>
            <a:r>
              <a:rPr lang="en-GB" i="1" dirty="0" err="1">
                <a:solidFill>
                  <a:schemeClr val="tx1"/>
                </a:solidFill>
                <a:latin typeface="Calibri" panose="020F0502020204030204" pitchFamily="34" charset="0"/>
                <a:cs typeface="Calibri" panose="020F0502020204030204" pitchFamily="34" charset="0"/>
              </a:rPr>
              <a:t>texto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Procesamiento</a:t>
            </a:r>
            <a:r>
              <a:rPr lang="en-US" sz="2000" dirty="0">
                <a:latin typeface="Calibri" panose="020F0502020204030204" pitchFamily="34" charset="0"/>
                <a:cs typeface="Calibri" panose="020F0502020204030204" pitchFamily="34" charset="0"/>
              </a:rPr>
              <a:t> </a:t>
            </a:r>
          </a:p>
        </p:txBody>
      </p:sp>
      <p:sp>
        <p:nvSpPr>
          <p:cNvPr id="2" name="Rettangolo 1"/>
          <p:cNvSpPr/>
          <p:nvPr/>
        </p:nvSpPr>
        <p:spPr>
          <a:xfrm>
            <a:off x="1323833" y="3043003"/>
            <a:ext cx="1197694" cy="25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Connettore 4 5"/>
          <p:cNvCxnSpPr/>
          <p:nvPr/>
        </p:nvCxnSpPr>
        <p:spPr>
          <a:xfrm>
            <a:off x="1998518" y="3298692"/>
            <a:ext cx="723900" cy="574964"/>
          </a:xfrm>
          <a:prstGeom prst="bentConnector3">
            <a:avLst>
              <a:gd name="adj1" fmla="val -718"/>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722418" y="3398430"/>
            <a:ext cx="3068782" cy="738664"/>
          </a:xfrm>
          <a:prstGeom prst="rect">
            <a:avLst/>
          </a:prstGeom>
          <a:noFill/>
          <a:ln>
            <a:solidFill>
              <a:srgbClr val="FF0000"/>
            </a:solidFill>
          </a:ln>
        </p:spPr>
        <p:txBody>
          <a:bodyPr wrap="square" rtlCol="0">
            <a:spAutoFit/>
          </a:bodyPr>
          <a:lstStyle/>
          <a:p>
            <a:pPr algn="just"/>
            <a:r>
              <a:rPr lang="es-ES" dirty="0">
                <a:latin typeface="Calibri" panose="020F0502020204030204" pitchFamily="34" charset="0"/>
                <a:cs typeface="Calibri" panose="020F0502020204030204" pitchFamily="34" charset="0"/>
              </a:rPr>
              <a:t>El marcado de los datos personales almacenados con el fin de limitar su tratamiento en el futuro</a:t>
            </a:r>
            <a:r>
              <a:rPr lang="en-GB"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7806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1 –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glosario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Artículo</a:t>
            </a:r>
            <a:r>
              <a:rPr lang="en-US" sz="2200" dirty="0">
                <a:latin typeface="Raleway" panose="020B0003030101060003" pitchFamily="34" charset="0"/>
              </a:rPr>
              <a:t> nº. 4 </a:t>
            </a:r>
          </a:p>
        </p:txBody>
      </p:sp>
      <p:sp>
        <p:nvSpPr>
          <p:cNvPr id="4" name="Rectángulo 3"/>
          <p:cNvSpPr/>
          <p:nvPr/>
        </p:nvSpPr>
        <p:spPr>
          <a:xfrm>
            <a:off x="127191" y="1641213"/>
            <a:ext cx="8455700" cy="1969770"/>
          </a:xfrm>
          <a:prstGeom prst="rect">
            <a:avLst/>
          </a:prstGeom>
        </p:spPr>
        <p:txBody>
          <a:bodyPr wrap="square">
            <a:spAutoFit/>
          </a:bodyPr>
          <a:lstStyle/>
          <a:p>
            <a:pPr algn="just">
              <a:defRPr/>
            </a:pPr>
            <a:r>
              <a:rPr lang="en-GB" sz="1800" dirty="0" err="1">
                <a:latin typeface="Calibri" panose="020F0502020204030204" pitchFamily="34" charset="0"/>
                <a:cs typeface="Calibri" panose="020F0502020204030204" pitchFamily="34" charset="0"/>
              </a:rPr>
              <a:t>Cualquier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información</a:t>
            </a:r>
            <a:r>
              <a:rPr lang="en-GB" sz="1800" dirty="0">
                <a:latin typeface="Calibri" panose="020F0502020204030204" pitchFamily="34" charset="0"/>
                <a:cs typeface="Calibri" panose="020F0502020204030204" pitchFamily="34" charset="0"/>
              </a:rPr>
              <a:t> </a:t>
            </a:r>
            <a:r>
              <a:rPr lang="en-GB" sz="1800" spc="-85" dirty="0">
                <a:latin typeface="Calibri" panose="020F0502020204030204" pitchFamily="34" charset="0"/>
                <a:cs typeface="Calibri" panose="020F0502020204030204" pitchFamily="34" charset="0"/>
              </a:rPr>
              <a:t>de </a:t>
            </a:r>
            <a:r>
              <a:rPr lang="en-GB" sz="1800" spc="-85" dirty="0" err="1">
                <a:solidFill>
                  <a:srgbClr val="00B050"/>
                </a:solidFill>
                <a:latin typeface="Calibri" panose="020F0502020204030204" pitchFamily="34" charset="0"/>
                <a:cs typeface="Calibri" panose="020F0502020204030204" pitchFamily="34" charset="0"/>
              </a:rPr>
              <a:t>tratamiento</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automatizado</a:t>
            </a:r>
            <a:r>
              <a:rPr lang="en-GB" sz="1800" spc="-85" dirty="0">
                <a:latin typeface="Calibri" panose="020F0502020204030204" pitchFamily="34" charset="0"/>
                <a:cs typeface="Calibri" panose="020F0502020204030204" pitchFamily="34" charset="0"/>
              </a:rPr>
              <a:t> de </a:t>
            </a:r>
            <a:r>
              <a:rPr lang="en-GB" sz="1800" spc="-85" dirty="0" err="1">
                <a:latin typeface="Calibri" panose="020F0502020204030204" pitchFamily="34" charset="0"/>
                <a:cs typeface="Calibri" panose="020F0502020204030204" pitchFamily="34" charset="0"/>
              </a:rPr>
              <a:t>datos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personales</a:t>
            </a:r>
            <a:r>
              <a:rPr lang="en-GB" sz="1800" spc="-85" dirty="0">
                <a:latin typeface="Calibri" panose="020F0502020204030204" pitchFamily="34" charset="0"/>
                <a:cs typeface="Calibri" panose="020F0502020204030204" pitchFamily="34" charset="0"/>
              </a:rPr>
              <a:t> que </a:t>
            </a:r>
            <a:r>
              <a:rPr lang="en-GB" sz="1800" spc="-85" dirty="0" err="1">
                <a:latin typeface="Calibri" panose="020F0502020204030204" pitchFamily="34" charset="0"/>
                <a:cs typeface="Calibri" panose="020F0502020204030204" pitchFamily="34" charset="0"/>
              </a:rPr>
              <a:t>consiste</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en</a:t>
            </a:r>
            <a:r>
              <a:rPr lang="en-GB" sz="1800" spc="-85" dirty="0">
                <a:latin typeface="Calibri" panose="020F0502020204030204" pitchFamily="34" charset="0"/>
                <a:cs typeface="Calibri" panose="020F0502020204030204" pitchFamily="34" charset="0"/>
              </a:rPr>
              <a:t> la </a:t>
            </a:r>
            <a:r>
              <a:rPr lang="en-GB" sz="1800" spc="-85" dirty="0" err="1">
                <a:solidFill>
                  <a:srgbClr val="00B050"/>
                </a:solidFill>
                <a:latin typeface="Calibri" panose="020F0502020204030204" pitchFamily="34" charset="0"/>
                <a:cs typeface="Calibri" panose="020F0502020204030204" pitchFamily="34" charset="0"/>
              </a:rPr>
              <a:t>utilización</a:t>
            </a:r>
            <a:r>
              <a:rPr lang="en-GB" sz="1800" spc="-85" dirty="0">
                <a:solidFill>
                  <a:srgbClr val="00B050"/>
                </a:solidFill>
                <a:latin typeface="Calibri" panose="020F0502020204030204" pitchFamily="34" charset="0"/>
                <a:cs typeface="Calibri" panose="020F0502020204030204" pitchFamily="34" charset="0"/>
              </a:rPr>
              <a:t> de </a:t>
            </a:r>
            <a:r>
              <a:rPr lang="en-GB" sz="1800" spc="-85" dirty="0" err="1">
                <a:solidFill>
                  <a:srgbClr val="00B050"/>
                </a:solidFill>
                <a:latin typeface="Calibri" panose="020F0502020204030204" pitchFamily="34" charset="0"/>
                <a:cs typeface="Calibri" panose="020F0502020204030204" pitchFamily="34" charset="0"/>
              </a:rPr>
              <a:t>datos</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personales</a:t>
            </a:r>
            <a:r>
              <a:rPr lang="en-GB" sz="1800" spc="-85" dirty="0">
                <a:solidFill>
                  <a:srgbClr val="00B050"/>
                </a:solidFill>
                <a:latin typeface="Calibri" panose="020F0502020204030204" pitchFamily="34" charset="0"/>
                <a:cs typeface="Calibri" panose="020F0502020204030204" pitchFamily="34" charset="0"/>
              </a:rPr>
              <a:t> para </a:t>
            </a:r>
            <a:r>
              <a:rPr lang="en-GB" sz="1800" spc="-85" dirty="0" err="1">
                <a:solidFill>
                  <a:srgbClr val="00B050"/>
                </a:solidFill>
                <a:latin typeface="Calibri" panose="020F0502020204030204" pitchFamily="34" charset="0"/>
                <a:cs typeface="Calibri" panose="020F0502020204030204" pitchFamily="34" charset="0"/>
              </a:rPr>
              <a:t>evaluar</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determinados</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aspectos</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personales</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relativos</a:t>
            </a:r>
            <a:r>
              <a:rPr lang="en-GB" sz="1800" spc="-85" dirty="0">
                <a:solidFill>
                  <a:srgbClr val="00B050"/>
                </a:solidFill>
                <a:latin typeface="Calibri" panose="020F0502020204030204" pitchFamily="34" charset="0"/>
                <a:cs typeface="Calibri" panose="020F0502020204030204" pitchFamily="34" charset="0"/>
              </a:rPr>
              <a:t> a una </a:t>
            </a:r>
            <a:r>
              <a:rPr lang="en-GB" sz="1800" spc="-85" dirty="0" err="1">
                <a:solidFill>
                  <a:srgbClr val="00B050"/>
                </a:solidFill>
                <a:latin typeface="Calibri" panose="020F0502020204030204" pitchFamily="34" charset="0"/>
                <a:cs typeface="Calibri" panose="020F0502020204030204" pitchFamily="34" charset="0"/>
              </a:rPr>
              <a:t>pesona</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física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en</a:t>
            </a:r>
            <a:r>
              <a:rPr lang="en-GB" sz="1800" spc="-85" dirty="0">
                <a:latin typeface="Calibri" panose="020F0502020204030204" pitchFamily="34" charset="0"/>
                <a:cs typeface="Calibri" panose="020F0502020204030204" pitchFamily="34" charset="0"/>
              </a:rPr>
              <a:t> particular para </a:t>
            </a:r>
            <a:r>
              <a:rPr lang="en-GB" sz="1800" spc="-85" dirty="0" err="1">
                <a:latin typeface="Calibri" panose="020F0502020204030204" pitchFamily="34" charset="0"/>
                <a:cs typeface="Calibri" panose="020F0502020204030204" pitchFamily="34" charset="0"/>
              </a:rPr>
              <a:t>analizar</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predecir</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aspectos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relativos</a:t>
            </a:r>
            <a:r>
              <a:rPr lang="en-GB" sz="1800" spc="-85" dirty="0">
                <a:latin typeface="Calibri" panose="020F0502020204030204" pitchFamily="34" charset="0"/>
                <a:cs typeface="Calibri" panose="020F0502020204030204" pitchFamily="34" charset="0"/>
              </a:rPr>
              <a:t> al </a:t>
            </a:r>
            <a:r>
              <a:rPr lang="en-GB" sz="1800" spc="-85" dirty="0" err="1">
                <a:latin typeface="Calibri" panose="020F0502020204030204" pitchFamily="34" charset="0"/>
                <a:cs typeface="Calibri" panose="020F0502020204030204" pitchFamily="34" charset="0"/>
              </a:rPr>
              <a:t>rendimiento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laboral</a:t>
            </a:r>
            <a:r>
              <a:rPr lang="en-GB" sz="1800" spc="-85" dirty="0">
                <a:latin typeface="Calibri" panose="020F0502020204030204" pitchFamily="34" charset="0"/>
                <a:cs typeface="Calibri" panose="020F0502020204030204" pitchFamily="34" charset="0"/>
              </a:rPr>
              <a:t>, </a:t>
            </a:r>
            <a:r>
              <a:rPr lang="es-ES" sz="1800" dirty="0">
                <a:latin typeface="Calibri" panose="020F0502020204030204" pitchFamily="34" charset="0"/>
                <a:cs typeface="Calibri" panose="020F0502020204030204" pitchFamily="34" charset="0"/>
              </a:rPr>
              <a:t>la situación económica, la salud, las preferencias personales, los intereses, la fiabilidad, el comportamiento, la ubicación o los movimientos de dicha persona física.</a:t>
            </a:r>
            <a:endParaRPr lang="en-GB" sz="1800" dirty="0">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err="1">
                <a:solidFill>
                  <a:schemeClr val="tx1"/>
                </a:solidFill>
                <a:latin typeface="Calibri" panose="020F0502020204030204" pitchFamily="34" charset="0"/>
                <a:cs typeface="Calibri" panose="020F0502020204030204" pitchFamily="34" charset="0"/>
              </a:rPr>
              <a:t>Cita</a:t>
            </a:r>
            <a:r>
              <a:rPr lang="en-GB" i="1" dirty="0">
                <a:solidFill>
                  <a:schemeClr val="tx1"/>
                </a:solidFill>
                <a:latin typeface="Calibri" panose="020F0502020204030204" pitchFamily="34" charset="0"/>
                <a:cs typeface="Calibri" panose="020F0502020204030204" pitchFamily="34" charset="0"/>
              </a:rPr>
              <a:t> del </a:t>
            </a:r>
            <a:r>
              <a:rPr lang="en-GB" i="1" dirty="0" err="1">
                <a:solidFill>
                  <a:schemeClr val="tx1"/>
                </a:solidFill>
                <a:latin typeface="Calibri" panose="020F0502020204030204" pitchFamily="34" charset="0"/>
                <a:cs typeface="Calibri" panose="020F0502020204030204" pitchFamily="34" charset="0"/>
              </a:rPr>
              <a:t>texto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Perfil</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1222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1 –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glosario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Artículo</a:t>
            </a:r>
            <a:r>
              <a:rPr lang="en-US" sz="2200" dirty="0">
                <a:latin typeface="Raleway" panose="020B0003030101060003" pitchFamily="34" charset="0"/>
              </a:rPr>
              <a:t> nº. 4 </a:t>
            </a:r>
          </a:p>
        </p:txBody>
      </p:sp>
      <p:sp>
        <p:nvSpPr>
          <p:cNvPr id="4" name="Rectángulo 3"/>
          <p:cNvSpPr/>
          <p:nvPr/>
        </p:nvSpPr>
        <p:spPr>
          <a:xfrm>
            <a:off x="127191" y="1641213"/>
            <a:ext cx="8455700" cy="2800767"/>
          </a:xfrm>
          <a:prstGeom prst="rect">
            <a:avLst/>
          </a:prstGeom>
        </p:spPr>
        <p:txBody>
          <a:bodyPr wrap="square">
            <a:spAutoFit/>
          </a:bodyPr>
          <a:lstStyle/>
          <a:p>
            <a:pPr algn="just">
              <a:defRPr/>
            </a:pPr>
            <a:r>
              <a:rPr lang="en-GB" sz="1800" spc="-85" dirty="0">
                <a:latin typeface="Calibri" panose="020F0502020204030204" pitchFamily="34" charset="0"/>
                <a:cs typeface="Calibri" panose="020F0502020204030204" pitchFamily="34" charset="0"/>
              </a:rPr>
              <a:t>La persona </a:t>
            </a:r>
            <a:r>
              <a:rPr lang="en-GB" sz="1800" spc="-85" dirty="0" err="1">
                <a:latin typeface="Calibri" panose="020F0502020204030204" pitchFamily="34" charset="0"/>
                <a:cs typeface="Calibri" panose="020F0502020204030204" pitchFamily="34" charset="0"/>
              </a:rPr>
              <a:t>física</a:t>
            </a:r>
            <a:r>
              <a:rPr lang="en-GB" sz="1800" spc="-85" dirty="0">
                <a:latin typeface="Calibri" panose="020F0502020204030204" pitchFamily="34" charset="0"/>
                <a:cs typeface="Calibri" panose="020F0502020204030204" pitchFamily="34" charset="0"/>
              </a:rPr>
              <a:t> o legal, </a:t>
            </a:r>
            <a:r>
              <a:rPr lang="en-GB" sz="1800" spc="-85" dirty="0" err="1">
                <a:latin typeface="Calibri" panose="020F0502020204030204" pitchFamily="34" charset="0"/>
                <a:cs typeface="Calibri" panose="020F0502020204030204" pitchFamily="34" charset="0"/>
              </a:rPr>
              <a:t>autoridad</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pública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agencia</a:t>
            </a:r>
            <a:r>
              <a:rPr lang="en-GB" sz="1800" spc="-85" dirty="0">
                <a:latin typeface="Calibri" panose="020F0502020204030204" pitchFamily="34" charset="0"/>
                <a:cs typeface="Calibri" panose="020F0502020204030204" pitchFamily="34" charset="0"/>
              </a:rPr>
              <a:t> u </a:t>
            </a:r>
            <a:r>
              <a:rPr lang="en-GB" sz="1800" spc="-85" dirty="0" err="1">
                <a:latin typeface="Calibri" panose="020F0502020204030204" pitchFamily="34" charset="0"/>
                <a:cs typeface="Calibri" panose="020F0502020204030204" pitchFamily="34" charset="0"/>
              </a:rPr>
              <a:t>otro</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cuerpo</a:t>
            </a:r>
            <a:r>
              <a:rPr lang="en-GB" sz="1800" spc="-85" dirty="0">
                <a:latin typeface="Calibri" panose="020F0502020204030204" pitchFamily="34" charset="0"/>
                <a:cs typeface="Calibri" panose="020F0502020204030204" pitchFamily="34" charset="0"/>
              </a:rPr>
              <a:t> que, solo o </a:t>
            </a:r>
            <a:r>
              <a:rPr lang="en-GB" sz="1800" spc="-85" dirty="0" err="1">
                <a:latin typeface="Calibri" panose="020F0502020204030204" pitchFamily="34" charset="0"/>
                <a:cs typeface="Calibri" panose="020F0502020204030204" pitchFamily="34" charset="0"/>
              </a:rPr>
              <a:t>unido</a:t>
            </a:r>
            <a:r>
              <a:rPr lang="en-GB" sz="1800" spc="-85" dirty="0">
                <a:latin typeface="Calibri" panose="020F0502020204030204" pitchFamily="34" charset="0"/>
                <a:cs typeface="Calibri" panose="020F0502020204030204" pitchFamily="34" charset="0"/>
              </a:rPr>
              <a:t> a </a:t>
            </a:r>
            <a:r>
              <a:rPr lang="en-GB" sz="1800" spc="-85" dirty="0" err="1">
                <a:latin typeface="Calibri" panose="020F0502020204030204" pitchFamily="34" charset="0"/>
                <a:cs typeface="Calibri" panose="020F0502020204030204" pitchFamily="34" charset="0"/>
              </a:rPr>
              <a:t>otros</a:t>
            </a:r>
            <a:r>
              <a:rPr lang="en-GB" sz="1800" spc="-85" dirty="0">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determina</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el</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propósito</a:t>
            </a:r>
            <a:r>
              <a:rPr lang="en-GB" sz="1800" spc="-85" dirty="0">
                <a:solidFill>
                  <a:srgbClr val="00B050"/>
                </a:solidFill>
                <a:latin typeface="Calibri" panose="020F0502020204030204" pitchFamily="34" charset="0"/>
                <a:cs typeface="Calibri" panose="020F0502020204030204" pitchFamily="34" charset="0"/>
              </a:rPr>
              <a:t> y </a:t>
            </a:r>
            <a:r>
              <a:rPr lang="en-GB" sz="1800" spc="-85" dirty="0" err="1">
                <a:solidFill>
                  <a:srgbClr val="00B050"/>
                </a:solidFill>
                <a:latin typeface="Calibri" panose="020F0502020204030204" pitchFamily="34" charset="0"/>
                <a:cs typeface="Calibri" panose="020F0502020204030204" pitchFamily="34" charset="0"/>
              </a:rPr>
              <a:t>significado</a:t>
            </a:r>
            <a:r>
              <a:rPr lang="en-GB" sz="1800" spc="-85" dirty="0">
                <a:solidFill>
                  <a:srgbClr val="00B050"/>
                </a:solidFill>
                <a:latin typeface="Calibri" panose="020F0502020204030204" pitchFamily="34" charset="0"/>
                <a:cs typeface="Calibri" panose="020F0502020204030204" pitchFamily="34" charset="0"/>
              </a:rPr>
              <a:t> del </a:t>
            </a:r>
            <a:r>
              <a:rPr lang="en-GB" sz="1800" spc="-85" dirty="0" err="1">
                <a:solidFill>
                  <a:srgbClr val="00B050"/>
                </a:solidFill>
                <a:latin typeface="Calibri" panose="020F0502020204030204" pitchFamily="34" charset="0"/>
                <a:cs typeface="Calibri" panose="020F0502020204030204" pitchFamily="34" charset="0"/>
              </a:rPr>
              <a:t>proceso</a:t>
            </a:r>
            <a:r>
              <a:rPr lang="en-GB" sz="1800" spc="-85" dirty="0">
                <a:solidFill>
                  <a:srgbClr val="00B050"/>
                </a:solidFill>
                <a:latin typeface="Calibri" panose="020F0502020204030204" pitchFamily="34" charset="0"/>
                <a:cs typeface="Calibri" panose="020F0502020204030204" pitchFamily="34" charset="0"/>
              </a:rPr>
              <a:t> de los </a:t>
            </a:r>
            <a:r>
              <a:rPr lang="en-GB" sz="1800" spc="-85" dirty="0" err="1">
                <a:solidFill>
                  <a:srgbClr val="00B050"/>
                </a:solidFill>
                <a:latin typeface="Calibri" panose="020F0502020204030204" pitchFamily="34" charset="0"/>
                <a:cs typeface="Calibri" panose="020F0502020204030204" pitchFamily="34" charset="0"/>
              </a:rPr>
              <a:t>datos</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personales</a:t>
            </a:r>
            <a:r>
              <a:rPr lang="en-GB" sz="1800" spc="-85" dirty="0">
                <a:latin typeface="Calibri" panose="020F0502020204030204" pitchFamily="34" charset="0"/>
                <a:cs typeface="Calibri" panose="020F0502020204030204" pitchFamily="34" charset="0"/>
              </a:rPr>
              <a:t>; </a:t>
            </a:r>
            <a:r>
              <a:rPr lang="es-ES" sz="1800" spc="-85" dirty="0">
                <a:latin typeface="Calibri" panose="020F0502020204030204" pitchFamily="34" charset="0"/>
                <a:cs typeface="Calibri" panose="020F0502020204030204" pitchFamily="34" charset="0"/>
              </a:rPr>
              <a:t>cuando los fines y los medios de dicho tratamiento estén determinados por el Derecho de la Unión o de los Estados miembros, el responsable del tratamiento o los criterios específicos para su designación podrán estar previstos por el Derecho de la Unión o de los Estados miembros.</a:t>
            </a:r>
            <a:endParaRPr lang="en-GB" sz="1800" spc="-85" dirty="0">
              <a:latin typeface="Calibri" panose="020F0502020204030204" pitchFamily="34" charset="0"/>
              <a:cs typeface="Calibri" panose="020F0502020204030204" pitchFamily="34" charset="0"/>
            </a:endParaRPr>
          </a:p>
          <a:p>
            <a:pPr algn="just">
              <a:defRPr/>
            </a:pPr>
            <a:endParaRPr lang="en-GB" sz="1800" spc="-85" dirty="0">
              <a:latin typeface="Calibri" panose="020F0502020204030204" pitchFamily="34" charset="0"/>
              <a:cs typeface="Calibri" panose="020F0502020204030204" pitchFamily="34" charset="0"/>
            </a:endParaRPr>
          </a:p>
          <a:p>
            <a:pPr algn="just">
              <a:defRPr/>
            </a:pPr>
            <a:r>
              <a:rPr lang="en-GB" sz="1800" spc="-85" dirty="0" err="1">
                <a:solidFill>
                  <a:srgbClr val="004C52"/>
                </a:solidFill>
                <a:latin typeface="Calibri" panose="020F0502020204030204" pitchFamily="34" charset="0"/>
                <a:cs typeface="Calibri" panose="020F0502020204030204" pitchFamily="34" charset="0"/>
              </a:rPr>
              <a:t>Procesador</a:t>
            </a:r>
            <a:r>
              <a:rPr lang="en-GB" sz="1800" spc="-85" dirty="0">
                <a:latin typeface="Calibri" panose="020F0502020204030204" pitchFamily="34" charset="0"/>
                <a:cs typeface="Calibri" panose="020F0502020204030204" pitchFamily="34" charset="0"/>
              </a:rPr>
              <a:t> → Una persona </a:t>
            </a:r>
            <a:r>
              <a:rPr lang="en-GB" sz="1800" spc="-85" dirty="0" err="1">
                <a:latin typeface="Calibri" panose="020F0502020204030204" pitchFamily="34" charset="0"/>
                <a:cs typeface="Calibri" panose="020F0502020204030204" pitchFamily="34" charset="0"/>
              </a:rPr>
              <a:t>física</a:t>
            </a:r>
            <a:r>
              <a:rPr lang="en-GB" sz="1800" spc="-85" dirty="0">
                <a:latin typeface="Calibri" panose="020F0502020204030204" pitchFamily="34" charset="0"/>
                <a:cs typeface="Calibri" panose="020F0502020204030204" pitchFamily="34" charset="0"/>
              </a:rPr>
              <a:t> o legal, </a:t>
            </a:r>
            <a:r>
              <a:rPr lang="en-GB" sz="1800" spc="-85" dirty="0" err="1">
                <a:latin typeface="Calibri" panose="020F0502020204030204" pitchFamily="34" charset="0"/>
                <a:cs typeface="Calibri" panose="020F0502020204030204" pitchFamily="34" charset="0"/>
              </a:rPr>
              <a:t>autoridad</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pública</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agencia</a:t>
            </a:r>
            <a:r>
              <a:rPr lang="en-GB" sz="1800" spc="-85" dirty="0">
                <a:latin typeface="Calibri" panose="020F0502020204030204" pitchFamily="34" charset="0"/>
                <a:cs typeface="Calibri" panose="020F0502020204030204" pitchFamily="34" charset="0"/>
              </a:rPr>
              <a:t> u </a:t>
            </a:r>
            <a:r>
              <a:rPr lang="en-GB" sz="1800" spc="-85" dirty="0" err="1">
                <a:latin typeface="Calibri" panose="020F0502020204030204" pitchFamily="34" charset="0"/>
                <a:cs typeface="Calibri" panose="020F0502020204030204" pitchFamily="34" charset="0"/>
              </a:rPr>
              <a:t>otros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cuerpos</a:t>
            </a:r>
            <a:r>
              <a:rPr lang="en-GB" sz="1800" spc="-85" dirty="0">
                <a:latin typeface="Calibri" panose="020F0502020204030204" pitchFamily="34" charset="0"/>
                <a:cs typeface="Calibri" panose="020F0502020204030204" pitchFamily="34" charset="0"/>
              </a:rPr>
              <a:t> que </a:t>
            </a:r>
            <a:r>
              <a:rPr lang="en-GB" sz="1800" spc="-85" dirty="0" err="1">
                <a:latin typeface="Calibri" panose="020F0502020204030204" pitchFamily="34" charset="0"/>
                <a:cs typeface="Calibri" panose="020F0502020204030204" pitchFamily="34" charset="0"/>
              </a:rPr>
              <a:t>procesan</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datos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personales</a:t>
            </a:r>
            <a:r>
              <a:rPr lang="en-GB" sz="1800" spc="-85" dirty="0">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en</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nombre</a:t>
            </a:r>
            <a:r>
              <a:rPr lang="en-GB" sz="1800" spc="-85" dirty="0">
                <a:solidFill>
                  <a:srgbClr val="00B050"/>
                </a:solidFill>
                <a:latin typeface="Calibri" panose="020F0502020204030204" pitchFamily="34" charset="0"/>
                <a:cs typeface="Calibri" panose="020F0502020204030204" pitchFamily="34" charset="0"/>
              </a:rPr>
              <a:t> del </a:t>
            </a:r>
            <a:r>
              <a:rPr lang="en-GB" sz="1800" spc="-85" dirty="0" err="1">
                <a:solidFill>
                  <a:srgbClr val="00B050"/>
                </a:solidFill>
                <a:latin typeface="Calibri" panose="020F0502020204030204" pitchFamily="34" charset="0"/>
                <a:cs typeface="Calibri" panose="020F0502020204030204" pitchFamily="34" charset="0"/>
              </a:rPr>
              <a:t>controlador</a:t>
            </a:r>
            <a:r>
              <a:rPr lang="en-GB" sz="1800" spc="-85" dirty="0">
                <a:latin typeface="Calibri" panose="020F0502020204030204" pitchFamily="34" charset="0"/>
                <a:cs typeface="Calibri" panose="020F0502020204030204" pitchFamily="34" charset="0"/>
              </a:rPr>
              <a:t>.</a:t>
            </a:r>
            <a:endParaRPr lang="en-GB" sz="1800" spc="-85" dirty="0">
              <a:solidFill>
                <a:srgbClr val="00B050"/>
              </a:solidFill>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err="1">
                <a:solidFill>
                  <a:schemeClr val="tx1"/>
                </a:solidFill>
                <a:latin typeface="Calibri" panose="020F0502020204030204" pitchFamily="34" charset="0"/>
                <a:cs typeface="Calibri" panose="020F0502020204030204" pitchFamily="34" charset="0"/>
              </a:rPr>
              <a:t>Cita</a:t>
            </a:r>
            <a:r>
              <a:rPr lang="en-GB" i="1" dirty="0">
                <a:solidFill>
                  <a:schemeClr val="tx1"/>
                </a:solidFill>
                <a:latin typeface="Calibri" panose="020F0502020204030204" pitchFamily="34" charset="0"/>
                <a:cs typeface="Calibri" panose="020F0502020204030204" pitchFamily="34" charset="0"/>
              </a:rPr>
              <a:t> del </a:t>
            </a:r>
            <a:r>
              <a:rPr lang="en-GB" i="1" dirty="0" err="1">
                <a:solidFill>
                  <a:schemeClr val="tx1"/>
                </a:solidFill>
                <a:latin typeface="Calibri" panose="020F0502020204030204" pitchFamily="34" charset="0"/>
                <a:cs typeface="Calibri" panose="020F0502020204030204" pitchFamily="34" charset="0"/>
              </a:rPr>
              <a:t>texto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Controlador</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0561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1 –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glosario</a:t>
            </a:r>
            <a:r>
              <a:rPr lang="en-US" sz="2200" dirty="0">
                <a:latin typeface="Raleway" panose="020B0003030101060003" pitchFamily="34" charset="0"/>
              </a:rPr>
              <a:t> del GDPR </a:t>
            </a:r>
            <a:br>
              <a:rPr lang="en-US" sz="2200" dirty="0">
                <a:latin typeface="Raleway" panose="020B0003030101060003" pitchFamily="34" charset="0"/>
              </a:rPr>
            </a:br>
            <a:r>
              <a:rPr lang="en-US" sz="2200" dirty="0" err="1">
                <a:latin typeface="Raleway" panose="020B0003030101060003" pitchFamily="34" charset="0"/>
              </a:rPr>
              <a:t>Artículo</a:t>
            </a:r>
            <a:r>
              <a:rPr lang="en-US" sz="2200" dirty="0">
                <a:latin typeface="Raleway" panose="020B0003030101060003" pitchFamily="34" charset="0"/>
              </a:rPr>
              <a:t> nº. 4 </a:t>
            </a:r>
          </a:p>
        </p:txBody>
      </p:sp>
      <p:sp>
        <p:nvSpPr>
          <p:cNvPr id="4" name="Rectángulo 3"/>
          <p:cNvSpPr/>
          <p:nvPr/>
        </p:nvSpPr>
        <p:spPr>
          <a:xfrm>
            <a:off x="127191" y="1641213"/>
            <a:ext cx="8455700" cy="1415772"/>
          </a:xfrm>
          <a:prstGeom prst="rect">
            <a:avLst/>
          </a:prstGeom>
        </p:spPr>
        <p:txBody>
          <a:bodyPr wrap="square">
            <a:spAutoFit/>
          </a:bodyPr>
          <a:lstStyle/>
          <a:p>
            <a:pPr algn="just">
              <a:defRPr/>
            </a:pPr>
            <a:r>
              <a:rPr lang="es-ES" sz="1800" spc="-85" dirty="0">
                <a:latin typeface="Calibri" panose="020F0502020204030204" pitchFamily="34" charset="0"/>
                <a:cs typeface="Calibri" panose="020F0502020204030204" pitchFamily="34" charset="0"/>
              </a:rPr>
              <a:t>Toda indicación </a:t>
            </a:r>
            <a:r>
              <a:rPr lang="es-ES" sz="1800" spc="-85" dirty="0">
                <a:solidFill>
                  <a:srgbClr val="00B050"/>
                </a:solidFill>
                <a:latin typeface="Calibri" panose="020F0502020204030204" pitchFamily="34" charset="0"/>
                <a:cs typeface="Calibri" panose="020F0502020204030204" pitchFamily="34" charset="0"/>
              </a:rPr>
              <a:t>libre, específica, informada e inequívoca </a:t>
            </a:r>
            <a:r>
              <a:rPr lang="es-ES" sz="1800" spc="-85" dirty="0">
                <a:latin typeface="Calibri" panose="020F0502020204030204" pitchFamily="34" charset="0"/>
                <a:cs typeface="Calibri" panose="020F0502020204030204" pitchFamily="34" charset="0"/>
              </a:rPr>
              <a:t>de la voluntad del interesado por la que éste, mediante una declaración o una acción afirmativa clara, manifieste su acuerdo con el tratamiento de los datos personales que le conciernen.</a:t>
            </a: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err="1">
                <a:solidFill>
                  <a:schemeClr val="tx1"/>
                </a:solidFill>
                <a:latin typeface="Calibri" panose="020F0502020204030204" pitchFamily="34" charset="0"/>
                <a:cs typeface="Calibri" panose="020F0502020204030204" pitchFamily="34" charset="0"/>
              </a:rPr>
              <a:t>Cita</a:t>
            </a:r>
            <a:r>
              <a:rPr lang="en-GB" i="1" dirty="0">
                <a:solidFill>
                  <a:schemeClr val="tx1"/>
                </a:solidFill>
                <a:latin typeface="Calibri" panose="020F0502020204030204" pitchFamily="34" charset="0"/>
                <a:cs typeface="Calibri" panose="020F0502020204030204" pitchFamily="34" charset="0"/>
              </a:rPr>
              <a:t> del </a:t>
            </a:r>
            <a:r>
              <a:rPr lang="en-GB" i="1" dirty="0" err="1">
                <a:solidFill>
                  <a:schemeClr val="tx1"/>
                </a:solidFill>
                <a:latin typeface="Calibri" panose="020F0502020204030204" pitchFamily="34" charset="0"/>
                <a:cs typeface="Calibri" panose="020F0502020204030204" pitchFamily="34" charset="0"/>
              </a:rPr>
              <a:t>texto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Consentimiento</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3089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1 –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glosario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Artículo</a:t>
            </a:r>
            <a:r>
              <a:rPr lang="en-US" sz="2200" dirty="0">
                <a:latin typeface="Raleway" panose="020B0003030101060003" pitchFamily="34" charset="0"/>
              </a:rPr>
              <a:t> nº. 4 </a:t>
            </a:r>
          </a:p>
        </p:txBody>
      </p:sp>
      <p:sp>
        <p:nvSpPr>
          <p:cNvPr id="4" name="Rectángulo 3"/>
          <p:cNvSpPr/>
          <p:nvPr/>
        </p:nvSpPr>
        <p:spPr>
          <a:xfrm>
            <a:off x="127191" y="1641213"/>
            <a:ext cx="8455700" cy="1415772"/>
          </a:xfrm>
          <a:prstGeom prst="rect">
            <a:avLst/>
          </a:prstGeom>
        </p:spPr>
        <p:txBody>
          <a:bodyPr wrap="square">
            <a:spAutoFit/>
          </a:bodyPr>
          <a:lstStyle/>
          <a:p>
            <a:pPr algn="just">
              <a:defRPr/>
            </a:pPr>
            <a:r>
              <a:rPr lang="en-GB" sz="1800" spc="-85" dirty="0">
                <a:latin typeface="Calibri" panose="020F0502020204030204" pitchFamily="34" charset="0"/>
                <a:cs typeface="Calibri" panose="020F0502020204030204" pitchFamily="34" charset="0"/>
              </a:rPr>
              <a:t>Una </a:t>
            </a:r>
            <a:r>
              <a:rPr lang="en-GB" sz="1800" spc="-85" dirty="0" err="1">
                <a:latin typeface="Calibri" panose="020F0502020204030204" pitchFamily="34" charset="0"/>
                <a:cs typeface="Calibri" panose="020F0502020204030204" pitchFamily="34" charset="0"/>
              </a:rPr>
              <a:t>violación</a:t>
            </a:r>
            <a:r>
              <a:rPr lang="en-GB" sz="1800" spc="-85" dirty="0">
                <a:latin typeface="Calibri" panose="020F0502020204030204" pitchFamily="34" charset="0"/>
                <a:cs typeface="Calibri" panose="020F0502020204030204" pitchFamily="34" charset="0"/>
              </a:rPr>
              <a:t> de la </a:t>
            </a:r>
            <a:r>
              <a:rPr lang="en-GB" sz="1800" spc="-85" dirty="0" err="1">
                <a:latin typeface="Calibri" panose="020F0502020204030204" pitchFamily="34" charset="0"/>
                <a:cs typeface="Calibri" panose="020F0502020204030204" pitchFamily="34" charset="0"/>
              </a:rPr>
              <a:t>seguridad</a:t>
            </a:r>
            <a:r>
              <a:rPr lang="en-GB" sz="1800" spc="-85" dirty="0">
                <a:latin typeface="Calibri" panose="020F0502020204030204" pitchFamily="34" charset="0"/>
                <a:cs typeface="Calibri" panose="020F0502020204030204" pitchFamily="34" charset="0"/>
              </a:rPr>
              <a:t> que </a:t>
            </a:r>
            <a:r>
              <a:rPr lang="en-GB" sz="1800" spc="-85" dirty="0" err="1">
                <a:latin typeface="Calibri" panose="020F0502020204030204" pitchFamily="34" charset="0"/>
                <a:cs typeface="Calibri" panose="020F0502020204030204" pitchFamily="34" charset="0"/>
              </a:rPr>
              <a:t>provoque</a:t>
            </a:r>
            <a:r>
              <a:rPr lang="en-GB" sz="1800" spc="-85" dirty="0">
                <a:latin typeface="Calibri" panose="020F0502020204030204" pitchFamily="34" charset="0"/>
                <a:cs typeface="Calibri" panose="020F0502020204030204" pitchFamily="34" charset="0"/>
              </a:rPr>
              <a:t> la </a:t>
            </a:r>
            <a:r>
              <a:rPr lang="en-GB" sz="1800" spc="-85" dirty="0" err="1">
                <a:latin typeface="Calibri" panose="020F0502020204030204" pitchFamily="34" charset="0"/>
                <a:cs typeface="Calibri" panose="020F0502020204030204" pitchFamily="34" charset="0"/>
              </a:rPr>
              <a:t>destrucción</a:t>
            </a:r>
            <a:r>
              <a:rPr lang="en-GB" sz="1800" spc="-85" dirty="0">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accidental</a:t>
            </a:r>
            <a:r>
              <a:rPr lang="en-GB" sz="1800" spc="-85" dirty="0">
                <a:latin typeface="Calibri" panose="020F0502020204030204" pitchFamily="34" charset="0"/>
                <a:cs typeface="Calibri" panose="020F0502020204030204" pitchFamily="34" charset="0"/>
              </a:rPr>
              <a:t> o </a:t>
            </a:r>
            <a:r>
              <a:rPr lang="en-GB" sz="1800" spc="-85" dirty="0" err="1">
                <a:solidFill>
                  <a:srgbClr val="00B050"/>
                </a:solidFill>
                <a:latin typeface="Calibri" panose="020F0502020204030204" pitchFamily="34" charset="0"/>
                <a:cs typeface="Calibri" panose="020F0502020204030204" pitchFamily="34" charset="0"/>
              </a:rPr>
              <a:t>ilegal</a:t>
            </a:r>
            <a:r>
              <a:rPr lang="en-GB" sz="1800" spc="-85" dirty="0">
                <a:latin typeface="Calibri" panose="020F0502020204030204" pitchFamily="34" charset="0"/>
                <a:cs typeface="Calibri" panose="020F0502020204030204" pitchFamily="34" charset="0"/>
              </a:rPr>
              <a:t>, la </a:t>
            </a:r>
            <a:r>
              <a:rPr lang="en-GB" sz="1800" spc="-85" dirty="0" err="1">
                <a:solidFill>
                  <a:srgbClr val="00B050"/>
                </a:solidFill>
                <a:latin typeface="Calibri" panose="020F0502020204030204" pitchFamily="34" charset="0"/>
                <a:cs typeface="Calibri" panose="020F0502020204030204" pitchFamily="34" charset="0"/>
              </a:rPr>
              <a:t>pérdida</a:t>
            </a:r>
            <a:r>
              <a:rPr lang="en-GB" sz="1800" spc="-85" dirty="0">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alteración</a:t>
            </a:r>
            <a:r>
              <a:rPr lang="en-GB" sz="1800" spc="-85" dirty="0">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la </a:t>
            </a:r>
            <a:r>
              <a:rPr lang="en-GB" sz="1800" spc="-85" dirty="0" err="1">
                <a:solidFill>
                  <a:srgbClr val="00B050"/>
                </a:solidFill>
                <a:latin typeface="Calibri" panose="020F0502020204030204" pitchFamily="34" charset="0"/>
                <a:cs typeface="Calibri" panose="020F0502020204030204" pitchFamily="34" charset="0"/>
              </a:rPr>
              <a:t>divulgación</a:t>
            </a:r>
            <a:r>
              <a:rPr lang="en-GB" sz="1800" spc="-85" dirty="0">
                <a:solidFill>
                  <a:srgbClr val="00B050"/>
                </a:solidFill>
                <a:latin typeface="Calibri" panose="020F0502020204030204" pitchFamily="34" charset="0"/>
                <a:cs typeface="Calibri" panose="020F0502020204030204" pitchFamily="34" charset="0"/>
              </a:rPr>
              <a:t> no </a:t>
            </a:r>
            <a:r>
              <a:rPr lang="en-GB" sz="1800" spc="-85" dirty="0" err="1">
                <a:solidFill>
                  <a:srgbClr val="00B050"/>
                </a:solidFill>
                <a:latin typeface="Calibri" panose="020F0502020204030204" pitchFamily="34" charset="0"/>
                <a:cs typeface="Calibri" panose="020F0502020204030204" pitchFamily="34" charset="0"/>
              </a:rPr>
              <a:t>autorizada</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el</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acceso</a:t>
            </a:r>
            <a:r>
              <a:rPr lang="en-GB" sz="1800" spc="-85" dirty="0">
                <a:latin typeface="Calibri" panose="020F0502020204030204" pitchFamily="34" charset="0"/>
                <a:cs typeface="Calibri" panose="020F0502020204030204" pitchFamily="34" charset="0"/>
              </a:rPr>
              <a:t> a los </a:t>
            </a:r>
            <a:r>
              <a:rPr lang="en-GB" sz="1800" spc="-85" dirty="0" err="1">
                <a:latin typeface="Calibri" panose="020F0502020204030204" pitchFamily="34" charset="0"/>
                <a:cs typeface="Calibri" panose="020F0502020204030204" pitchFamily="34" charset="0"/>
              </a:rPr>
              <a:t>datos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personales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transmitidos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almacenados</a:t>
            </a:r>
            <a:r>
              <a:rPr lang="en-GB" sz="1800" spc="-85" dirty="0">
                <a:latin typeface="Calibri" panose="020F0502020204030204" pitchFamily="34" charset="0"/>
                <a:cs typeface="Calibri" panose="020F0502020204030204" pitchFamily="34" charset="0"/>
              </a:rPr>
              <a:t> o </a:t>
            </a:r>
            <a:r>
              <a:rPr lang="en-GB" sz="1800" spc="-85" dirty="0" err="1">
                <a:latin typeface="Calibri" panose="020F0502020204030204" pitchFamily="34" charset="0"/>
                <a:cs typeface="Calibri" panose="020F0502020204030204" pitchFamily="34" charset="0"/>
              </a:rPr>
              <a:t>tratados</a:t>
            </a:r>
            <a:r>
              <a:rPr lang="en-GB" sz="1800" spc="-85" dirty="0">
                <a:latin typeface="Calibri" panose="020F0502020204030204" pitchFamily="34" charset="0"/>
                <a:cs typeface="Calibri" panose="020F0502020204030204" pitchFamily="34" charset="0"/>
              </a:rPr>
              <a:t> de </a:t>
            </a:r>
            <a:r>
              <a:rPr lang="en-GB" sz="1800" spc="-85" dirty="0" err="1">
                <a:latin typeface="Calibri" panose="020F0502020204030204" pitchFamily="34" charset="0"/>
                <a:cs typeface="Calibri" panose="020F0502020204030204" pitchFamily="34" charset="0"/>
              </a:rPr>
              <a:t>otro</a:t>
            </a:r>
            <a:r>
              <a:rPr lang="en-GB" sz="1800" spc="-85" dirty="0">
                <a:latin typeface="Calibri" panose="020F0502020204030204" pitchFamily="34" charset="0"/>
                <a:cs typeface="Calibri" panose="020F0502020204030204" pitchFamily="34" charset="0"/>
              </a:rPr>
              <a:t> modo.</a:t>
            </a:r>
          </a:p>
          <a:p>
            <a:pPr algn="just">
              <a:defRPr/>
            </a:pPr>
            <a:endParaRPr lang="en-GB" sz="1800" dirty="0">
              <a:latin typeface="Calibri" panose="020F0502020204030204" pitchFamily="34" charset="0"/>
              <a:cs typeface="Calibri" panose="020F0502020204030204" pitchFamily="34" charset="0"/>
            </a:endParaRPr>
          </a:p>
          <a:p>
            <a:pPr algn="just">
              <a:defRPr/>
            </a:pPr>
            <a:r>
              <a:rPr lang="en-GB" i="1" dirty="0" err="1">
                <a:solidFill>
                  <a:schemeClr val="tx1"/>
                </a:solidFill>
                <a:latin typeface="Calibri" panose="020F0502020204030204" pitchFamily="34" charset="0"/>
                <a:cs typeface="Calibri" panose="020F0502020204030204" pitchFamily="34" charset="0"/>
              </a:rPr>
              <a:t>Cita</a:t>
            </a:r>
            <a:r>
              <a:rPr lang="en-GB" i="1" dirty="0">
                <a:solidFill>
                  <a:schemeClr val="tx1"/>
                </a:solidFill>
                <a:latin typeface="Calibri" panose="020F0502020204030204" pitchFamily="34" charset="0"/>
                <a:cs typeface="Calibri" panose="020F0502020204030204" pitchFamily="34" charset="0"/>
              </a:rPr>
              <a:t> del </a:t>
            </a:r>
            <a:r>
              <a:rPr lang="en-GB" i="1" dirty="0" err="1">
                <a:solidFill>
                  <a:schemeClr val="tx1"/>
                </a:solidFill>
                <a:latin typeface="Calibri" panose="020F0502020204030204" pitchFamily="34" charset="0"/>
                <a:cs typeface="Calibri" panose="020F0502020204030204" pitchFamily="34" charset="0"/>
              </a:rPr>
              <a:t>texto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Violación</a:t>
            </a:r>
            <a:r>
              <a:rPr lang="en-US" sz="2000" dirty="0">
                <a:latin typeface="Calibri" panose="020F0502020204030204" pitchFamily="34" charset="0"/>
                <a:cs typeface="Calibri" panose="020F0502020204030204" pitchFamily="34" charset="0"/>
              </a:rPr>
              <a:t> de </a:t>
            </a:r>
            <a:r>
              <a:rPr lang="en-US" sz="2000" dirty="0" err="1">
                <a:latin typeface="Calibri" panose="020F0502020204030204" pitchFamily="34" charset="0"/>
                <a:cs typeface="Calibri" panose="020F0502020204030204" pitchFamily="34" charset="0"/>
              </a:rPr>
              <a:t>Datos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Personales</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1805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77809" y="0"/>
            <a:ext cx="5549219" cy="550015"/>
          </a:xfrm>
          <a:prstGeom prst="rect">
            <a:avLst/>
          </a:prstGeom>
        </p:spPr>
        <p:txBody>
          <a:bodyPr spcFirstLastPara="1" wrap="square" lIns="91425" tIns="91425" rIns="91425" bIns="91425" anchor="t" anchorCtr="0">
            <a:noAutofit/>
          </a:bodyPr>
          <a:lstStyle/>
          <a:p>
            <a:pPr lvl="0"/>
            <a:r>
              <a:rPr lang="en-US" sz="1800" dirty="0">
                <a:latin typeface="Raleway" panose="020B0003030101060003" pitchFamily="34" charset="0"/>
              </a:rPr>
              <a:t>Unidad 2 – 7 </a:t>
            </a:r>
            <a:r>
              <a:rPr lang="en-US" sz="1800" dirty="0" err="1">
                <a:latin typeface="Raleway" panose="020B0003030101060003" pitchFamily="34" charset="0"/>
              </a:rPr>
              <a:t>principios</a:t>
            </a:r>
            <a:r>
              <a:rPr lang="en-US" sz="1800" dirty="0">
                <a:latin typeface="Raleway" panose="020B0003030101060003" pitchFamily="34" charset="0"/>
              </a:rPr>
              <a:t> de la </a:t>
            </a:r>
            <a:r>
              <a:rPr lang="en-US" sz="1800" dirty="0" err="1">
                <a:latin typeface="Raleway" panose="020B0003030101060003" pitchFamily="34" charset="0"/>
              </a:rPr>
              <a:t>Protección</a:t>
            </a:r>
            <a:r>
              <a:rPr lang="en-US" sz="1800" dirty="0">
                <a:latin typeface="Raleway" panose="020B0003030101060003" pitchFamily="34" charset="0"/>
              </a:rPr>
              <a:t> de </a:t>
            </a:r>
            <a:r>
              <a:rPr lang="en-US" sz="1800" dirty="0" err="1">
                <a:latin typeface="Raleway" panose="020B0003030101060003" pitchFamily="34" charset="0"/>
              </a:rPr>
              <a:t>Datos</a:t>
            </a:r>
            <a:br>
              <a:rPr lang="en-US" sz="1800" dirty="0">
                <a:latin typeface="Raleway" panose="020B0003030101060003" pitchFamily="34" charset="0"/>
              </a:rPr>
            </a:br>
            <a:r>
              <a:rPr lang="en-US" sz="1800" dirty="0" err="1">
                <a:latin typeface="Raleway" panose="020B0003030101060003" pitchFamily="34" charset="0"/>
              </a:rPr>
              <a:t>Artículo</a:t>
            </a:r>
            <a:r>
              <a:rPr lang="en-US" sz="1800" dirty="0">
                <a:latin typeface="Raleway" panose="020B0003030101060003" pitchFamily="34" charset="0"/>
              </a:rPr>
              <a:t> nº. 5, </a:t>
            </a:r>
            <a:r>
              <a:rPr lang="en-US" sz="1800" dirty="0" err="1">
                <a:latin typeface="Raleway" panose="020B0003030101060003" pitchFamily="34" charset="0"/>
              </a:rPr>
              <a:t>Capítulo</a:t>
            </a:r>
            <a:r>
              <a:rPr lang="en-US" sz="1800" dirty="0">
                <a:latin typeface="Raleway" panose="020B0003030101060003" pitchFamily="34" charset="0"/>
              </a:rPr>
              <a:t> 2 </a:t>
            </a:r>
          </a:p>
        </p:txBody>
      </p:sp>
      <p:sp>
        <p:nvSpPr>
          <p:cNvPr id="4" name="Rectángulo 3"/>
          <p:cNvSpPr/>
          <p:nvPr/>
        </p:nvSpPr>
        <p:spPr>
          <a:xfrm>
            <a:off x="127191" y="1641213"/>
            <a:ext cx="8455700" cy="2308324"/>
          </a:xfrm>
          <a:prstGeom prst="rect">
            <a:avLst/>
          </a:prstGeom>
        </p:spPr>
        <p:txBody>
          <a:bodyPr wrap="square">
            <a:spAutoFit/>
          </a:bodyPr>
          <a:lstStyle/>
          <a:p>
            <a:pPr algn="just">
              <a:defRPr/>
            </a:pPr>
            <a:r>
              <a:rPr lang="es-ES" sz="1800" spc="-85" dirty="0">
                <a:solidFill>
                  <a:srgbClr val="00B050"/>
                </a:solidFill>
                <a:latin typeface="Calibri" panose="020F0502020204030204" pitchFamily="34" charset="0"/>
                <a:cs typeface="Calibri" panose="020F0502020204030204" pitchFamily="34" charset="0"/>
              </a:rPr>
              <a:t>Legalidad, equidad y transparencia del tratamiento de datos</a:t>
            </a:r>
            <a:r>
              <a:rPr lang="en-GB" sz="1800" spc="-85" dirty="0">
                <a:latin typeface="Calibri" panose="020F0502020204030204" pitchFamily="34" charset="0"/>
                <a:cs typeface="Calibri" panose="020F0502020204030204" pitchFamily="34" charset="0"/>
              </a:rPr>
              <a:t>– no seas </a:t>
            </a:r>
            <a:r>
              <a:rPr lang="en-GB" sz="1800" spc="-85" dirty="0" err="1">
                <a:latin typeface="Calibri" panose="020F0502020204030204" pitchFamily="34" charset="0"/>
                <a:cs typeface="Calibri" panose="020F0502020204030204" pitchFamily="34" charset="0"/>
              </a:rPr>
              <a:t>turbio</a:t>
            </a:r>
            <a:endParaRPr lang="en-GB" sz="200" spc="-85" dirty="0">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Limitación</a:t>
            </a:r>
            <a:r>
              <a:rPr lang="en-GB" sz="1800" spc="-85" dirty="0">
                <a:solidFill>
                  <a:srgbClr val="00B050"/>
                </a:solidFill>
                <a:latin typeface="Calibri" panose="020F0502020204030204" pitchFamily="34" charset="0"/>
                <a:cs typeface="Calibri" panose="020F0502020204030204" pitchFamily="34" charset="0"/>
              </a:rPr>
              <a:t> del </a:t>
            </a:r>
            <a:r>
              <a:rPr lang="en-GB" sz="1800" spc="-85" dirty="0" err="1">
                <a:solidFill>
                  <a:srgbClr val="00B050"/>
                </a:solidFill>
                <a:latin typeface="Calibri" panose="020F0502020204030204" pitchFamily="34" charset="0"/>
                <a:cs typeface="Calibri" panose="020F0502020204030204" pitchFamily="34" charset="0"/>
              </a:rPr>
              <a:t>propósito</a:t>
            </a:r>
            <a:endParaRPr lang="en-GB" sz="200" i="1" spc="-85" dirty="0">
              <a:solidFill>
                <a:srgbClr val="00B050"/>
              </a:solidFill>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Minimizar</a:t>
            </a:r>
            <a:r>
              <a:rPr lang="en-GB" sz="1800" spc="-85" dirty="0">
                <a:solidFill>
                  <a:srgbClr val="00B050"/>
                </a:solidFill>
                <a:latin typeface="Calibri" panose="020F0502020204030204" pitchFamily="34" charset="0"/>
                <a:cs typeface="Calibri" panose="020F0502020204030204" pitchFamily="34" charset="0"/>
              </a:rPr>
              <a:t> los </a:t>
            </a:r>
            <a:r>
              <a:rPr lang="en-GB" sz="1800" spc="-85" dirty="0" err="1">
                <a:solidFill>
                  <a:srgbClr val="00B050"/>
                </a:solidFill>
                <a:latin typeface="Calibri" panose="020F0502020204030204" pitchFamily="34" charset="0"/>
                <a:cs typeface="Calibri" panose="020F0502020204030204" pitchFamily="34" charset="0"/>
              </a:rPr>
              <a:t>datos</a:t>
            </a:r>
            <a:r>
              <a:rPr lang="en-GB" sz="1800" spc="-85" dirty="0">
                <a:solidFill>
                  <a:srgbClr val="00B050"/>
                </a:solidFill>
                <a:latin typeface="Calibri" panose="020F0502020204030204" pitchFamily="34" charset="0"/>
                <a:cs typeface="Calibri" panose="020F0502020204030204" pitchFamily="34" charset="0"/>
              </a:rPr>
              <a:t>  </a:t>
            </a:r>
            <a:endParaRPr lang="en-GB" sz="1800" i="1" spc="-85" dirty="0">
              <a:solidFill>
                <a:srgbClr val="00B050"/>
              </a:solidFill>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Precisión</a:t>
            </a:r>
            <a:r>
              <a:rPr lang="en-GB" sz="1800" spc="-85" dirty="0">
                <a:latin typeface="Calibri" panose="020F0502020204030204" pitchFamily="34" charset="0"/>
                <a:cs typeface="Calibri" panose="020F0502020204030204" pitchFamily="34" charset="0"/>
              </a:rPr>
              <a:t> – </a:t>
            </a:r>
            <a:r>
              <a:rPr lang="es-ES" sz="1800" spc="-85" dirty="0">
                <a:latin typeface="Calibri" panose="020F0502020204030204" pitchFamily="34" charset="0"/>
                <a:cs typeface="Calibri" panose="020F0502020204030204" pitchFamily="34" charset="0"/>
              </a:rPr>
              <a:t>no te olvides de actualizar los datos que has almacenado</a:t>
            </a:r>
            <a:endParaRPr lang="en-GB" sz="200" i="1" spc="-85" dirty="0">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Limitación</a:t>
            </a:r>
            <a:r>
              <a:rPr lang="en-GB" sz="1800" spc="-85" dirty="0">
                <a:solidFill>
                  <a:srgbClr val="00B050"/>
                </a:solidFill>
                <a:latin typeface="Calibri" panose="020F0502020204030204" pitchFamily="34" charset="0"/>
                <a:cs typeface="Calibri" panose="020F0502020204030204" pitchFamily="34" charset="0"/>
              </a:rPr>
              <a:t> de </a:t>
            </a:r>
            <a:r>
              <a:rPr lang="en-GB" sz="1800" spc="-85" dirty="0" err="1">
                <a:solidFill>
                  <a:srgbClr val="00B050"/>
                </a:solidFill>
                <a:latin typeface="Calibri" panose="020F0502020204030204" pitchFamily="34" charset="0"/>
                <a:cs typeface="Calibri" panose="020F0502020204030204" pitchFamily="34" charset="0"/>
              </a:rPr>
              <a:t>almacenamiento</a:t>
            </a:r>
            <a:r>
              <a:rPr lang="en-GB" sz="1800" spc="-85" dirty="0">
                <a:latin typeface="Calibri" panose="020F0502020204030204" pitchFamily="34" charset="0"/>
                <a:cs typeface="Calibri" panose="020F0502020204030204" pitchFamily="34" charset="0"/>
              </a:rPr>
              <a:t>– </a:t>
            </a:r>
            <a:r>
              <a:rPr lang="es-ES" sz="1800" spc="-85" dirty="0">
                <a:latin typeface="Calibri" panose="020F0502020204030204" pitchFamily="34" charset="0"/>
                <a:cs typeface="Calibri" panose="020F0502020204030204" pitchFamily="34" charset="0"/>
              </a:rPr>
              <a:t>no almacenar los datos durante más tiempo del necesario</a:t>
            </a:r>
            <a:endParaRPr lang="en-GB" sz="200" i="1" spc="-85" dirty="0">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Integridad</a:t>
            </a:r>
            <a:r>
              <a:rPr lang="en-GB" sz="1800" spc="-85" dirty="0">
                <a:solidFill>
                  <a:srgbClr val="00B050"/>
                </a:solidFill>
                <a:latin typeface="Calibri" panose="020F0502020204030204" pitchFamily="34" charset="0"/>
                <a:cs typeface="Calibri" panose="020F0502020204030204" pitchFamily="34" charset="0"/>
              </a:rPr>
              <a:t> y </a:t>
            </a:r>
            <a:r>
              <a:rPr lang="en-GB" sz="1800" spc="-85" dirty="0" err="1">
                <a:solidFill>
                  <a:srgbClr val="00B050"/>
                </a:solidFill>
                <a:latin typeface="Calibri" panose="020F0502020204030204" pitchFamily="34" charset="0"/>
                <a:cs typeface="Calibri" panose="020F0502020204030204" pitchFamily="34" charset="0"/>
              </a:rPr>
              <a:t>confidencialidad</a:t>
            </a:r>
            <a:r>
              <a:rPr lang="en-GB" sz="1800" spc="-85" dirty="0">
                <a:latin typeface="Calibri" panose="020F0502020204030204" pitchFamily="34" charset="0"/>
                <a:cs typeface="Calibri" panose="020F0502020204030204" pitchFamily="34" charset="0"/>
              </a:rPr>
              <a:t>– no </a:t>
            </a:r>
            <a:r>
              <a:rPr lang="en-GB" sz="1800" spc="-85" dirty="0" err="1">
                <a:latin typeface="Calibri" panose="020F0502020204030204" pitchFamily="34" charset="0"/>
                <a:cs typeface="Calibri" panose="020F0502020204030204" pitchFamily="34" charset="0"/>
              </a:rPr>
              <a:t>olvides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asegurar</a:t>
            </a:r>
            <a:r>
              <a:rPr lang="en-GB" sz="1800" spc="-85" dirty="0">
                <a:latin typeface="Calibri" panose="020F0502020204030204" pitchFamily="34" charset="0"/>
                <a:cs typeface="Calibri" panose="020F0502020204030204" pitchFamily="34" charset="0"/>
              </a:rPr>
              <a:t> los </a:t>
            </a:r>
            <a:r>
              <a:rPr lang="en-GB" sz="1800" spc="-85" dirty="0" err="1">
                <a:latin typeface="Calibri" panose="020F0502020204030204" pitchFamily="34" charset="0"/>
                <a:cs typeface="Calibri" panose="020F0502020204030204" pitchFamily="34" charset="0"/>
              </a:rPr>
              <a:t>datos</a:t>
            </a:r>
            <a:r>
              <a:rPr lang="en-GB" sz="1800" spc="-85" dirty="0">
                <a:latin typeface="Calibri" panose="020F0502020204030204" pitchFamily="34" charset="0"/>
                <a:cs typeface="Calibri" panose="020F0502020204030204" pitchFamily="34" charset="0"/>
              </a:rPr>
              <a:t> que </a:t>
            </a:r>
            <a:r>
              <a:rPr lang="en-GB" sz="1800" spc="-85" dirty="0" err="1">
                <a:latin typeface="Calibri" panose="020F0502020204030204" pitchFamily="34" charset="0"/>
                <a:cs typeface="Calibri" panose="020F0502020204030204" pitchFamily="34" charset="0"/>
              </a:rPr>
              <a:t>almacenaste</a:t>
            </a:r>
            <a:endParaRPr lang="en-GB" sz="200" i="1" spc="-85" dirty="0">
              <a:latin typeface="Calibri" panose="020F0502020204030204" pitchFamily="34" charset="0"/>
              <a:cs typeface="Calibri" panose="020F0502020204030204" pitchFamily="34" charset="0"/>
            </a:endParaRPr>
          </a:p>
          <a:p>
            <a:pPr algn="just">
              <a:defRPr/>
            </a:pPr>
            <a:r>
              <a:rPr lang="en-GB" sz="1800" spc="-85" dirty="0" err="1">
                <a:solidFill>
                  <a:srgbClr val="00B050"/>
                </a:solidFill>
                <a:latin typeface="Calibri" panose="020F0502020204030204" pitchFamily="34" charset="0"/>
                <a:cs typeface="Calibri" panose="020F0502020204030204" pitchFamily="34" charset="0"/>
              </a:rPr>
              <a:t>Responsabilidad</a:t>
            </a:r>
            <a:r>
              <a:rPr lang="en-GB" sz="1800" spc="-85" dirty="0">
                <a:solidFill>
                  <a:srgbClr val="00B050"/>
                </a:solidFill>
                <a:latin typeface="Calibri" panose="020F0502020204030204" pitchFamily="34" charset="0"/>
                <a:cs typeface="Calibri" panose="020F0502020204030204" pitchFamily="34" charset="0"/>
              </a:rPr>
              <a:t> </a:t>
            </a:r>
            <a:r>
              <a:rPr lang="en-GB" sz="1800" spc="-85" dirty="0">
                <a:latin typeface="Calibri" panose="020F0502020204030204" pitchFamily="34" charset="0"/>
                <a:cs typeface="Calibri" panose="020F0502020204030204" pitchFamily="34" charset="0"/>
              </a:rPr>
              <a:t> – no </a:t>
            </a:r>
            <a:r>
              <a:rPr lang="en-GB" sz="1800" spc="-85" dirty="0" err="1">
                <a:latin typeface="Calibri" panose="020F0502020204030204" pitchFamily="34" charset="0"/>
                <a:cs typeface="Calibri" panose="020F0502020204030204" pitchFamily="34" charset="0"/>
              </a:rPr>
              <a:t>olvides</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demostrar</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el</a:t>
            </a:r>
            <a:r>
              <a:rPr lang="en-GB" sz="1800" spc="-85" dirty="0">
                <a:latin typeface="Calibri" panose="020F0502020204030204" pitchFamily="34" charset="0"/>
                <a:cs typeface="Calibri" panose="020F0502020204030204" pitchFamily="34" charset="0"/>
              </a:rPr>
              <a:t> </a:t>
            </a:r>
            <a:r>
              <a:rPr lang="en-GB" sz="1800" spc="-85" dirty="0" err="1">
                <a:latin typeface="Calibri" panose="020F0502020204030204" pitchFamily="34" charset="0"/>
                <a:cs typeface="Calibri" panose="020F0502020204030204" pitchFamily="34" charset="0"/>
              </a:rPr>
              <a:t>cumplimiento</a:t>
            </a:r>
            <a:r>
              <a:rPr lang="en-GB" sz="1800" spc="-85" dirty="0">
                <a:latin typeface="Calibri" panose="020F0502020204030204" pitchFamily="34" charset="0"/>
                <a:cs typeface="Calibri" panose="020F0502020204030204" pitchFamily="34" charset="0"/>
              </a:rPr>
              <a:t> de </a:t>
            </a:r>
            <a:r>
              <a:rPr lang="en-GB" sz="1800" spc="-85" dirty="0" err="1">
                <a:latin typeface="Calibri" panose="020F0502020204030204" pitchFamily="34" charset="0"/>
                <a:cs typeface="Calibri" panose="020F0502020204030204" pitchFamily="34" charset="0"/>
              </a:rPr>
              <a:t>todo</a:t>
            </a:r>
            <a:r>
              <a:rPr lang="en-GB" sz="1800" spc="-85" dirty="0">
                <a:latin typeface="Calibri" panose="020F0502020204030204" pitchFamily="34" charset="0"/>
                <a:cs typeface="Calibri" panose="020F0502020204030204" pitchFamily="34" charset="0"/>
              </a:rPr>
              <a:t> lo anterior</a:t>
            </a:r>
          </a:p>
          <a:p>
            <a:pPr algn="just">
              <a:defRPr/>
            </a:pPr>
            <a:endParaRPr lang="en-GB" sz="1800" dirty="0">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Los 7 </a:t>
            </a:r>
            <a:r>
              <a:rPr lang="en-US" sz="2000" dirty="0" err="1">
                <a:latin typeface="Calibri" panose="020F0502020204030204" pitchFamily="34" charset="0"/>
                <a:cs typeface="Calibri" panose="020F0502020204030204" pitchFamily="34" charset="0"/>
              </a:rPr>
              <a:t>principios</a:t>
            </a:r>
            <a:r>
              <a:rPr lang="en-US" sz="2000" dirty="0">
                <a:latin typeface="Calibri" panose="020F0502020204030204" pitchFamily="34" charset="0"/>
                <a:cs typeface="Calibri" panose="020F0502020204030204" pitchFamily="34" charset="0"/>
              </a:rPr>
              <a:t> de la </a:t>
            </a:r>
            <a:r>
              <a:rPr lang="en-US" sz="2000" dirty="0" err="1">
                <a:latin typeface="Calibri" panose="020F0502020204030204" pitchFamily="34" charset="0"/>
                <a:cs typeface="Calibri" panose="020F0502020204030204" pitchFamily="34" charset="0"/>
              </a:rPr>
              <a:t>Protección</a:t>
            </a:r>
            <a:r>
              <a:rPr lang="en-US" sz="2000" dirty="0">
                <a:latin typeface="Calibri" panose="020F0502020204030204" pitchFamily="34" charset="0"/>
                <a:cs typeface="Calibri" panose="020F0502020204030204" pitchFamily="34" charset="0"/>
              </a:rPr>
              <a:t> de </a:t>
            </a:r>
            <a:r>
              <a:rPr lang="en-US" sz="2000" dirty="0" err="1">
                <a:latin typeface="Calibri" panose="020F0502020204030204" pitchFamily="34" charset="0"/>
                <a:cs typeface="Calibri" panose="020F0502020204030204" pitchFamily="34" charset="0"/>
              </a:rPr>
              <a:t>Datos</a:t>
            </a:r>
            <a:r>
              <a:rPr lang="en-US" sz="2000" dirty="0">
                <a:latin typeface="Calibri" panose="020F0502020204030204" pitchFamily="34" charset="0"/>
                <a:cs typeface="Calibri" panose="020F0502020204030204" pitchFamily="34" charset="0"/>
              </a:rPr>
              <a:t>  </a:t>
            </a:r>
          </a:p>
        </p:txBody>
      </p:sp>
      <p:sp>
        <p:nvSpPr>
          <p:cNvPr id="2" name="Parentesi graffa chiusa 1"/>
          <p:cNvSpPr/>
          <p:nvPr/>
        </p:nvSpPr>
        <p:spPr>
          <a:xfrm>
            <a:off x="2453159" y="2057401"/>
            <a:ext cx="394855" cy="381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CasellaDiTesto 2"/>
          <p:cNvSpPr txBox="1"/>
          <p:nvPr/>
        </p:nvSpPr>
        <p:spPr>
          <a:xfrm>
            <a:off x="2857043" y="2053724"/>
            <a:ext cx="3865415" cy="369332"/>
          </a:xfrm>
          <a:prstGeom prst="rect">
            <a:avLst/>
          </a:prstGeom>
          <a:noFill/>
        </p:spPr>
        <p:txBody>
          <a:bodyPr wrap="square" rtlCol="0">
            <a:spAutoFit/>
          </a:bodyPr>
          <a:lstStyle/>
          <a:p>
            <a:r>
              <a:rPr lang="en-GB" sz="1800" dirty="0">
                <a:latin typeface="Calibri" panose="020F0502020204030204" pitchFamily="34" charset="0"/>
                <a:cs typeface="Calibri" panose="020F0502020204030204" pitchFamily="34" charset="0"/>
              </a:rPr>
              <a:t>No </a:t>
            </a:r>
            <a:r>
              <a:rPr lang="en-GB" sz="1800" dirty="0" err="1">
                <a:latin typeface="Calibri" panose="020F0502020204030204" pitchFamily="34" charset="0"/>
                <a:cs typeface="Calibri" panose="020F0502020204030204" pitchFamily="34" charset="0"/>
              </a:rPr>
              <a:t>reúnas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más</a:t>
            </a:r>
            <a:r>
              <a:rPr lang="en-GB" sz="1800" dirty="0">
                <a:latin typeface="Calibri" panose="020F0502020204030204" pitchFamily="34" charset="0"/>
                <a:cs typeface="Calibri" panose="020F0502020204030204" pitchFamily="34" charset="0"/>
              </a:rPr>
              <a:t> de lo que </a:t>
            </a:r>
            <a:r>
              <a:rPr lang="en-GB" sz="1800" dirty="0" err="1">
                <a:latin typeface="Calibri" panose="020F0502020204030204" pitchFamily="34" charset="0"/>
                <a:cs typeface="Calibri" panose="020F0502020204030204" pitchFamily="34" charset="0"/>
              </a:rPr>
              <a:t>necesitas</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0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3 – 8 derechos de </a:t>
            </a:r>
            <a:r>
              <a:rPr lang="en-US" sz="2200" dirty="0" err="1">
                <a:latin typeface="Raleway" panose="020B0003030101060003" pitchFamily="34" charset="0"/>
              </a:rPr>
              <a:t>privacidad</a:t>
            </a:r>
            <a:br>
              <a:rPr lang="en-US" sz="2200" dirty="0">
                <a:latin typeface="Raleway" panose="020B0003030101060003" pitchFamily="34" charset="0"/>
              </a:rPr>
            </a:br>
            <a:r>
              <a:rPr lang="en-US" sz="2200" dirty="0" err="1">
                <a:latin typeface="Raleway" panose="020B0003030101060003" pitchFamily="34" charset="0"/>
              </a:rPr>
              <a:t>Capítulo</a:t>
            </a:r>
            <a:r>
              <a:rPr lang="en-US" sz="2200" dirty="0">
                <a:latin typeface="Raleway" panose="020B0003030101060003" pitchFamily="34" charset="0"/>
              </a:rPr>
              <a:t> 3 </a:t>
            </a:r>
          </a:p>
        </p:txBody>
      </p:sp>
      <p:sp>
        <p:nvSpPr>
          <p:cNvPr id="4" name="Rectángulo 3"/>
          <p:cNvSpPr/>
          <p:nvPr/>
        </p:nvSpPr>
        <p:spPr>
          <a:xfrm>
            <a:off x="127191" y="1288944"/>
            <a:ext cx="8455700" cy="3354765"/>
          </a:xfrm>
          <a:prstGeom prst="rect">
            <a:avLst/>
          </a:prstGeom>
        </p:spPr>
        <p:txBody>
          <a:bodyPr wrap="square">
            <a:spAutoFit/>
          </a:bodyPr>
          <a:lstStyle/>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Los </a:t>
            </a:r>
            <a:r>
              <a:rPr lang="en-GB" sz="1800" spc="-85" dirty="0" err="1">
                <a:solidFill>
                  <a:schemeClr val="tx1"/>
                </a:solidFill>
                <a:latin typeface="Calibri" panose="020F0502020204030204" pitchFamily="34" charset="0"/>
                <a:cs typeface="Calibri" panose="020F0502020204030204" pitchFamily="34" charset="0"/>
              </a:rPr>
              <a:t>ciudadanos</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tienen</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el</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derecho</a:t>
            </a:r>
            <a:r>
              <a:rPr lang="en-GB" sz="1800" spc="-85" dirty="0">
                <a:solidFill>
                  <a:schemeClr val="tx1"/>
                </a:solidFill>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a ser </a:t>
            </a:r>
            <a:r>
              <a:rPr lang="en-GB" sz="1800" spc="-85" dirty="0" err="1">
                <a:solidFill>
                  <a:srgbClr val="00B050"/>
                </a:solidFill>
                <a:latin typeface="Calibri" panose="020F0502020204030204" pitchFamily="34" charset="0"/>
                <a:cs typeface="Calibri" panose="020F0502020204030204" pitchFamily="34" charset="0"/>
              </a:rPr>
              <a:t>informados</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sobre</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el</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tratamiento</a:t>
            </a:r>
            <a:r>
              <a:rPr lang="en-GB" sz="1800" spc="-85" dirty="0">
                <a:solidFill>
                  <a:srgbClr val="00B050"/>
                </a:solidFill>
                <a:latin typeface="Calibri" panose="020F0502020204030204" pitchFamily="34" charset="0"/>
                <a:cs typeface="Calibri" panose="020F0502020204030204" pitchFamily="34" charset="0"/>
              </a:rPr>
              <a:t> de sus </a:t>
            </a:r>
            <a:r>
              <a:rPr lang="en-GB" sz="1800" spc="-85" dirty="0" err="1">
                <a:solidFill>
                  <a:srgbClr val="00B050"/>
                </a:solidFill>
                <a:latin typeface="Calibri" panose="020F0502020204030204" pitchFamily="34" charset="0"/>
                <a:cs typeface="Calibri" panose="020F0502020204030204" pitchFamily="34" charset="0"/>
              </a:rPr>
              <a:t>datos</a:t>
            </a:r>
            <a:r>
              <a:rPr lang="en-GB" sz="1800" spc="-85" dirty="0">
                <a:solidFill>
                  <a:srgbClr val="00B050"/>
                </a:solidFill>
                <a:latin typeface="Calibri" panose="020F0502020204030204" pitchFamily="34" charset="0"/>
                <a:cs typeface="Calibri" panose="020F0502020204030204" pitchFamily="34" charset="0"/>
              </a:rPr>
              <a:t> por </a:t>
            </a:r>
            <a:r>
              <a:rPr lang="en-GB" sz="1800" spc="-85" dirty="0" err="1">
                <a:solidFill>
                  <a:srgbClr val="00B050"/>
                </a:solidFill>
                <a:latin typeface="Calibri" panose="020F0502020204030204" pitchFamily="34" charset="0"/>
                <a:cs typeface="Calibri" panose="020F0502020204030204" pitchFamily="34" charset="0"/>
              </a:rPr>
              <a:t>parte</a:t>
            </a:r>
            <a:r>
              <a:rPr lang="en-GB" sz="1800" spc="-85" dirty="0">
                <a:solidFill>
                  <a:srgbClr val="00B050"/>
                </a:solidFill>
                <a:latin typeface="Calibri" panose="020F0502020204030204" pitchFamily="34" charset="0"/>
                <a:cs typeface="Calibri" panose="020F0502020204030204" pitchFamily="34" charset="0"/>
              </a:rPr>
              <a:t> de </a:t>
            </a:r>
            <a:r>
              <a:rPr lang="en-GB" sz="1800" spc="-85" dirty="0" err="1">
                <a:solidFill>
                  <a:srgbClr val="00B050"/>
                </a:solidFill>
                <a:latin typeface="Calibri" panose="020F0502020204030204" pitchFamily="34" charset="0"/>
                <a:cs typeface="Calibri" panose="020F0502020204030204" pitchFamily="34" charset="0"/>
              </a:rPr>
              <a:t>terceros</a:t>
            </a:r>
            <a:endParaRPr lang="en-GB" sz="1800" spc="-85" dirty="0">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Los </a:t>
            </a:r>
            <a:r>
              <a:rPr lang="en-GB" sz="1800" spc="-85" dirty="0" err="1">
                <a:solidFill>
                  <a:schemeClr val="tx1"/>
                </a:solidFill>
                <a:latin typeface="Calibri" panose="020F0502020204030204" pitchFamily="34" charset="0"/>
                <a:cs typeface="Calibri" panose="020F0502020204030204" pitchFamily="34" charset="0"/>
              </a:rPr>
              <a:t>ciudadanos</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tienen</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el</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derecho</a:t>
            </a:r>
            <a:r>
              <a:rPr lang="en-GB" sz="1800" spc="-85" dirty="0">
                <a:solidFill>
                  <a:schemeClr val="tx1"/>
                </a:solidFill>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de acceder a sus </a:t>
            </a:r>
            <a:r>
              <a:rPr lang="en-GB" sz="1800" spc="-85" dirty="0" err="1">
                <a:solidFill>
                  <a:srgbClr val="00B050"/>
                </a:solidFill>
                <a:latin typeface="Calibri" panose="020F0502020204030204" pitchFamily="34" charset="0"/>
                <a:cs typeface="Calibri" panose="020F0502020204030204" pitchFamily="34" charset="0"/>
              </a:rPr>
              <a:t>datos</a:t>
            </a:r>
            <a:endParaRPr lang="en-GB" sz="1800" spc="-85" dirty="0">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Los </a:t>
            </a:r>
            <a:r>
              <a:rPr lang="en-GB" sz="1800" spc="-85" dirty="0" err="1">
                <a:solidFill>
                  <a:schemeClr val="tx1"/>
                </a:solidFill>
                <a:latin typeface="Calibri" panose="020F0502020204030204" pitchFamily="34" charset="0"/>
                <a:cs typeface="Calibri" panose="020F0502020204030204" pitchFamily="34" charset="0"/>
              </a:rPr>
              <a:t>ciudadanos</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tienen</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el</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derecho</a:t>
            </a:r>
            <a:r>
              <a:rPr lang="en-GB" sz="1800" spc="-85" dirty="0">
                <a:solidFill>
                  <a:schemeClr val="tx1"/>
                </a:solidFill>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de </a:t>
            </a:r>
            <a:r>
              <a:rPr lang="en-GB" sz="1800" spc="-85" dirty="0" err="1">
                <a:solidFill>
                  <a:srgbClr val="00B050"/>
                </a:solidFill>
                <a:latin typeface="Calibri" panose="020F0502020204030204" pitchFamily="34" charset="0"/>
                <a:cs typeface="Calibri" panose="020F0502020204030204" pitchFamily="34" charset="0"/>
              </a:rPr>
              <a:t>rectificación</a:t>
            </a:r>
            <a:r>
              <a:rPr lang="en-GB" sz="1800" spc="-85" dirty="0">
                <a:solidFill>
                  <a:srgbClr val="00B050"/>
                </a:solidFill>
                <a:latin typeface="Calibri" panose="020F0502020204030204" pitchFamily="34" charset="0"/>
                <a:cs typeface="Calibri" panose="020F0502020204030204" pitchFamily="34" charset="0"/>
              </a:rPr>
              <a:t> de sus </a:t>
            </a:r>
            <a:r>
              <a:rPr lang="en-GB" sz="1800" spc="-85" dirty="0" err="1">
                <a:solidFill>
                  <a:srgbClr val="00B050"/>
                </a:solidFill>
                <a:latin typeface="Calibri" panose="020F0502020204030204" pitchFamily="34" charset="0"/>
                <a:cs typeface="Calibri" panose="020F0502020204030204" pitchFamily="34" charset="0"/>
              </a:rPr>
              <a:t>datos</a:t>
            </a:r>
            <a:endParaRPr lang="en-GB" sz="1800" spc="-85" dirty="0">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Los </a:t>
            </a:r>
            <a:r>
              <a:rPr lang="en-GB" sz="1800" spc="-85" dirty="0" err="1">
                <a:solidFill>
                  <a:schemeClr val="tx1"/>
                </a:solidFill>
                <a:latin typeface="Calibri" panose="020F0502020204030204" pitchFamily="34" charset="0"/>
                <a:cs typeface="Calibri" panose="020F0502020204030204" pitchFamily="34" charset="0"/>
              </a:rPr>
              <a:t>ciudadanos</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tienen</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el</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derecho</a:t>
            </a:r>
            <a:r>
              <a:rPr lang="en-GB" sz="1800" spc="-85" dirty="0">
                <a:solidFill>
                  <a:schemeClr val="tx1"/>
                </a:solidFill>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a ser </a:t>
            </a:r>
            <a:r>
              <a:rPr lang="en-GB" sz="1800" spc="-85" dirty="0" err="1">
                <a:solidFill>
                  <a:srgbClr val="00B050"/>
                </a:solidFill>
                <a:latin typeface="Calibri" panose="020F0502020204030204" pitchFamily="34" charset="0"/>
                <a:cs typeface="Calibri" panose="020F0502020204030204" pitchFamily="34" charset="0"/>
              </a:rPr>
              <a:t>olvidados</a:t>
            </a:r>
            <a:endParaRPr lang="en-GB" sz="1800" spc="-85" dirty="0">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Los </a:t>
            </a:r>
            <a:r>
              <a:rPr lang="en-GB" sz="1800" spc="-85" dirty="0" err="1">
                <a:solidFill>
                  <a:schemeClr val="tx1"/>
                </a:solidFill>
                <a:latin typeface="Calibri" panose="020F0502020204030204" pitchFamily="34" charset="0"/>
                <a:cs typeface="Calibri" panose="020F0502020204030204" pitchFamily="34" charset="0"/>
              </a:rPr>
              <a:t>ciudadanos</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tienen</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el</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derecho</a:t>
            </a:r>
            <a:r>
              <a:rPr lang="en-GB" sz="1800" spc="-85" dirty="0">
                <a:solidFill>
                  <a:schemeClr val="tx1"/>
                </a:solidFill>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de </a:t>
            </a:r>
            <a:r>
              <a:rPr lang="en-GB" sz="1800" spc="-85" dirty="0" err="1">
                <a:solidFill>
                  <a:srgbClr val="00B050"/>
                </a:solidFill>
                <a:latin typeface="Calibri" panose="020F0502020204030204" pitchFamily="34" charset="0"/>
                <a:cs typeface="Calibri" panose="020F0502020204030204" pitchFamily="34" charset="0"/>
              </a:rPr>
              <a:t>restringir</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el</a:t>
            </a:r>
            <a:r>
              <a:rPr lang="en-GB" sz="1800" spc="-85" dirty="0">
                <a:solidFill>
                  <a:srgbClr val="00B050"/>
                </a:solidFill>
                <a:latin typeface="Calibri" panose="020F0502020204030204" pitchFamily="34" charset="0"/>
                <a:cs typeface="Calibri" panose="020F0502020204030204" pitchFamily="34" charset="0"/>
              </a:rPr>
              <a:t> </a:t>
            </a:r>
            <a:r>
              <a:rPr lang="en-GB" sz="1800" spc="-85" dirty="0" err="1">
                <a:solidFill>
                  <a:srgbClr val="00B050"/>
                </a:solidFill>
                <a:latin typeface="Calibri" panose="020F0502020204030204" pitchFamily="34" charset="0"/>
                <a:cs typeface="Calibri" panose="020F0502020204030204" pitchFamily="34" charset="0"/>
              </a:rPr>
              <a:t>tratamiento</a:t>
            </a:r>
            <a:r>
              <a:rPr lang="en-GB" sz="1800" spc="-85" dirty="0">
                <a:solidFill>
                  <a:srgbClr val="00B050"/>
                </a:solidFill>
                <a:latin typeface="Calibri" panose="020F0502020204030204" pitchFamily="34" charset="0"/>
                <a:cs typeface="Calibri" panose="020F0502020204030204" pitchFamily="34" charset="0"/>
              </a:rPr>
              <a:t> de sus </a:t>
            </a:r>
            <a:r>
              <a:rPr lang="en-GB" sz="1800" spc="-85" dirty="0" err="1">
                <a:solidFill>
                  <a:srgbClr val="00B050"/>
                </a:solidFill>
                <a:latin typeface="Calibri" panose="020F0502020204030204" pitchFamily="34" charset="0"/>
                <a:cs typeface="Calibri" panose="020F0502020204030204" pitchFamily="34" charset="0"/>
              </a:rPr>
              <a:t>datos</a:t>
            </a:r>
            <a:endParaRPr lang="en-GB" sz="1800" spc="-85" dirty="0">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Los </a:t>
            </a:r>
            <a:r>
              <a:rPr lang="en-GB" sz="1800" spc="-85" dirty="0" err="1">
                <a:solidFill>
                  <a:schemeClr val="tx1"/>
                </a:solidFill>
                <a:latin typeface="Calibri" panose="020F0502020204030204" pitchFamily="34" charset="0"/>
                <a:cs typeface="Calibri" panose="020F0502020204030204" pitchFamily="34" charset="0"/>
              </a:rPr>
              <a:t>ciudadanos</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tienen</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el</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derecho</a:t>
            </a:r>
            <a:r>
              <a:rPr lang="en-GB" sz="1800" spc="-85" dirty="0">
                <a:solidFill>
                  <a:schemeClr val="tx1"/>
                </a:solidFill>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de la </a:t>
            </a:r>
            <a:r>
              <a:rPr lang="en-GB" sz="1800" spc="-85" dirty="0" err="1">
                <a:solidFill>
                  <a:srgbClr val="00B050"/>
                </a:solidFill>
                <a:latin typeface="Calibri" panose="020F0502020204030204" pitchFamily="34" charset="0"/>
                <a:cs typeface="Calibri" panose="020F0502020204030204" pitchFamily="34" charset="0"/>
              </a:rPr>
              <a:t>portabilidad</a:t>
            </a:r>
            <a:r>
              <a:rPr lang="en-GB" sz="1800" spc="-85" dirty="0">
                <a:solidFill>
                  <a:srgbClr val="00B050"/>
                </a:solidFill>
                <a:latin typeface="Calibri" panose="020F0502020204030204" pitchFamily="34" charset="0"/>
                <a:cs typeface="Calibri" panose="020F0502020204030204" pitchFamily="34" charset="0"/>
              </a:rPr>
              <a:t> de sus </a:t>
            </a:r>
            <a:r>
              <a:rPr lang="en-GB" sz="1800" spc="-85" dirty="0" err="1">
                <a:solidFill>
                  <a:srgbClr val="00B050"/>
                </a:solidFill>
                <a:latin typeface="Calibri" panose="020F0502020204030204" pitchFamily="34" charset="0"/>
                <a:cs typeface="Calibri" panose="020F0502020204030204" pitchFamily="34" charset="0"/>
              </a:rPr>
              <a:t>datos</a:t>
            </a:r>
            <a:endParaRPr lang="en-GB" sz="1800" spc="-85" dirty="0">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Los </a:t>
            </a:r>
            <a:r>
              <a:rPr lang="en-GB" sz="1800" spc="-85" dirty="0" err="1">
                <a:solidFill>
                  <a:schemeClr val="tx1"/>
                </a:solidFill>
                <a:latin typeface="Calibri" panose="020F0502020204030204" pitchFamily="34" charset="0"/>
                <a:cs typeface="Calibri" panose="020F0502020204030204" pitchFamily="34" charset="0"/>
              </a:rPr>
              <a:t>ciudadanos</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tienen</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el</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derecho</a:t>
            </a:r>
            <a:r>
              <a:rPr lang="en-GB" sz="1800" spc="-85" dirty="0">
                <a:solidFill>
                  <a:schemeClr val="tx1"/>
                </a:solidFill>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a </a:t>
            </a:r>
            <a:r>
              <a:rPr lang="en-GB" sz="1800" spc="-85" dirty="0" err="1">
                <a:solidFill>
                  <a:srgbClr val="00B050"/>
                </a:solidFill>
                <a:latin typeface="Calibri" panose="020F0502020204030204" pitchFamily="34" charset="0"/>
                <a:cs typeface="Calibri" panose="020F0502020204030204" pitchFamily="34" charset="0"/>
              </a:rPr>
              <a:t>objetar</a:t>
            </a:r>
            <a:r>
              <a:rPr lang="en-GB" sz="1800" spc="-85" dirty="0">
                <a:solidFill>
                  <a:srgbClr val="00B050"/>
                </a:solidFill>
                <a:latin typeface="Calibri" panose="020F0502020204030204" pitchFamily="34" charset="0"/>
                <a:cs typeface="Calibri" panose="020F0502020204030204" pitchFamily="34" charset="0"/>
              </a:rPr>
              <a:t> sus </a:t>
            </a:r>
            <a:r>
              <a:rPr lang="en-GB" sz="1800" spc="-85" dirty="0" err="1">
                <a:solidFill>
                  <a:srgbClr val="00B050"/>
                </a:solidFill>
                <a:latin typeface="Calibri" panose="020F0502020204030204" pitchFamily="34" charset="0"/>
                <a:cs typeface="Calibri" panose="020F0502020204030204" pitchFamily="34" charset="0"/>
              </a:rPr>
              <a:t>datos</a:t>
            </a:r>
            <a:endParaRPr lang="en-GB" sz="1800" spc="-85" dirty="0">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a:solidFill>
                  <a:schemeClr val="tx1"/>
                </a:solidFill>
                <a:latin typeface="Calibri" panose="020F0502020204030204" pitchFamily="34" charset="0"/>
                <a:cs typeface="Calibri" panose="020F0502020204030204" pitchFamily="34" charset="0"/>
              </a:rPr>
              <a:t>Los </a:t>
            </a:r>
            <a:r>
              <a:rPr lang="en-GB" sz="1800" spc="-85" dirty="0" err="1">
                <a:solidFill>
                  <a:schemeClr val="tx1"/>
                </a:solidFill>
                <a:latin typeface="Calibri" panose="020F0502020204030204" pitchFamily="34" charset="0"/>
                <a:cs typeface="Calibri" panose="020F0502020204030204" pitchFamily="34" charset="0"/>
              </a:rPr>
              <a:t>ciudadanos</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tienen</a:t>
            </a:r>
            <a:r>
              <a:rPr lang="en-GB" sz="1800" spc="-85" dirty="0">
                <a:solidFill>
                  <a:schemeClr val="tx1"/>
                </a:solidFill>
                <a:latin typeface="Calibri" panose="020F0502020204030204" pitchFamily="34" charset="0"/>
                <a:cs typeface="Calibri" panose="020F0502020204030204" pitchFamily="34" charset="0"/>
              </a:rPr>
              <a:t> </a:t>
            </a:r>
            <a:r>
              <a:rPr lang="en-GB" sz="1800" spc="-85" dirty="0" err="1">
                <a:solidFill>
                  <a:schemeClr val="tx1"/>
                </a:solidFill>
                <a:latin typeface="Calibri" panose="020F0502020204030204" pitchFamily="34" charset="0"/>
                <a:cs typeface="Calibri" panose="020F0502020204030204" pitchFamily="34" charset="0"/>
              </a:rPr>
              <a:t>derecho</a:t>
            </a:r>
            <a:r>
              <a:rPr lang="en-GB" sz="1800" spc="-85" dirty="0">
                <a:solidFill>
                  <a:schemeClr val="tx1"/>
                </a:solidFill>
                <a:latin typeface="Calibri" panose="020F0502020204030204" pitchFamily="34" charset="0"/>
                <a:cs typeface="Calibri" panose="020F0502020204030204" pitchFamily="34" charset="0"/>
              </a:rPr>
              <a:t> </a:t>
            </a:r>
            <a:r>
              <a:rPr lang="es-ES" sz="1800" spc="-85" dirty="0">
                <a:solidFill>
                  <a:srgbClr val="00B050"/>
                </a:solidFill>
                <a:latin typeface="Calibri" panose="020F0502020204030204" pitchFamily="34" charset="0"/>
                <a:cs typeface="Calibri" panose="020F0502020204030204" pitchFamily="34" charset="0"/>
              </a:rPr>
              <a:t>en relación con la toma de decisiones automatizadas y la elaboración de perfiles</a:t>
            </a:r>
            <a:endParaRPr lang="en-GB" sz="1800" spc="-85" dirty="0">
              <a:solidFill>
                <a:srgbClr val="00B050"/>
              </a:solidFill>
              <a:latin typeface="Calibri" panose="020F0502020204030204" pitchFamily="34" charset="0"/>
              <a:cs typeface="Calibri" panose="020F0502020204030204" pitchFamily="34" charset="0"/>
            </a:endParaRPr>
          </a:p>
          <a:p>
            <a:pPr marL="342900" indent="-342900" algn="just">
              <a:buFont typeface="+mj-lt"/>
              <a:buAutoNum type="arabicPeriod"/>
              <a:defRPr/>
            </a:pPr>
            <a:endParaRPr lang="en-GB" sz="1800" spc="-85" dirty="0">
              <a:solidFill>
                <a:srgbClr val="00B050"/>
              </a:solidFill>
              <a:latin typeface="Calibri" panose="020F0502020204030204" pitchFamily="34" charset="0"/>
              <a:cs typeface="Calibri" panose="020F0502020204030204" pitchFamily="34" charset="0"/>
            </a:endParaRPr>
          </a:p>
          <a:p>
            <a:pPr algn="just">
              <a:defRPr/>
            </a:pPr>
            <a:r>
              <a:rPr lang="en-GB" i="1" spc="-85" dirty="0">
                <a:solidFill>
                  <a:schemeClr val="tx1"/>
                </a:solidFill>
                <a:latin typeface="Calibri" panose="020F0502020204030204" pitchFamily="34" charset="0"/>
                <a:cs typeface="Calibri" panose="020F0502020204030204" pitchFamily="34" charset="0"/>
              </a:rPr>
              <a:t>Del </a:t>
            </a:r>
            <a:r>
              <a:rPr lang="en-GB" i="1" spc="-85" dirty="0" err="1">
                <a:solidFill>
                  <a:schemeClr val="tx1"/>
                </a:solidFill>
                <a:latin typeface="Calibri" panose="020F0502020204030204" pitchFamily="34" charset="0"/>
                <a:cs typeface="Calibri" panose="020F0502020204030204" pitchFamily="34" charset="0"/>
              </a:rPr>
              <a:t>Artículo</a:t>
            </a:r>
            <a:r>
              <a:rPr lang="en-GB" i="1" spc="-85" dirty="0">
                <a:solidFill>
                  <a:schemeClr val="tx1"/>
                </a:solidFill>
                <a:latin typeface="Calibri" panose="020F0502020204030204" pitchFamily="34" charset="0"/>
                <a:cs typeface="Calibri" panose="020F0502020204030204" pitchFamily="34" charset="0"/>
              </a:rPr>
              <a:t> nº. 12 al 23 del </a:t>
            </a:r>
            <a:r>
              <a:rPr lang="en-GB" i="1" spc="-85" dirty="0" err="1">
                <a:solidFill>
                  <a:schemeClr val="tx1"/>
                </a:solidFill>
                <a:latin typeface="Calibri" panose="020F0502020204030204" pitchFamily="34" charset="0"/>
                <a:cs typeface="Calibri" panose="020F0502020204030204" pitchFamily="34" charset="0"/>
              </a:rPr>
              <a:t>texto</a:t>
            </a:r>
            <a:r>
              <a:rPr lang="en-GB" i="1" spc="-85" dirty="0">
                <a:solidFill>
                  <a:schemeClr val="tx1"/>
                </a:solidFill>
                <a:latin typeface="Calibri" panose="020F0502020204030204" pitchFamily="34" charset="0"/>
                <a:cs typeface="Calibri" panose="020F0502020204030204" pitchFamily="34" charset="0"/>
              </a:rPr>
              <a:t> </a:t>
            </a:r>
            <a:r>
              <a:rPr lang="en-GB" i="1" spc="-85" dirty="0" err="1">
                <a:solidFill>
                  <a:schemeClr val="tx1"/>
                </a:solidFill>
                <a:latin typeface="Calibri" panose="020F0502020204030204" pitchFamily="34" charset="0"/>
                <a:cs typeface="Calibri" panose="020F0502020204030204" pitchFamily="34" charset="0"/>
              </a:rPr>
              <a:t>legislativo</a:t>
            </a:r>
            <a:r>
              <a:rPr lang="en-GB" i="1" spc="-85" dirty="0">
                <a:solidFill>
                  <a:schemeClr val="tx1"/>
                </a:solidFill>
                <a:latin typeface="Calibri" panose="020F0502020204030204" pitchFamily="34" charset="0"/>
                <a:cs typeface="Calibri" panose="020F0502020204030204" pitchFamily="34" charset="0"/>
              </a:rPr>
              <a:t>.</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951384"/>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Derechos de los </a:t>
            </a:r>
            <a:r>
              <a:rPr lang="en-US" sz="2000" dirty="0" err="1">
                <a:latin typeface="Calibri" panose="020F0502020204030204" pitchFamily="34" charset="0"/>
                <a:cs typeface="Calibri" panose="020F0502020204030204" pitchFamily="34" charset="0"/>
              </a:rPr>
              <a:t>ciudadanos</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5096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2254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3 – 8 derechos de </a:t>
            </a:r>
            <a:r>
              <a:rPr lang="en-US" sz="2200" dirty="0" err="1">
                <a:latin typeface="Raleway" panose="020B0003030101060003" pitchFamily="34" charset="0"/>
              </a:rPr>
              <a:t>privacidad</a:t>
            </a:r>
            <a:br>
              <a:rPr lang="en-US" sz="2200" dirty="0">
                <a:latin typeface="Raleway" panose="020B0003030101060003" pitchFamily="34" charset="0"/>
              </a:rPr>
            </a:br>
            <a:r>
              <a:rPr lang="en-US" sz="2200" dirty="0" err="1">
                <a:latin typeface="Raleway" panose="020B0003030101060003" pitchFamily="34" charset="0"/>
              </a:rPr>
              <a:t>Capítulo</a:t>
            </a:r>
            <a:r>
              <a:rPr lang="en-US" sz="2200" dirty="0">
                <a:latin typeface="Raleway" panose="020B0003030101060003" pitchFamily="34" charset="0"/>
              </a:rPr>
              <a:t> 3 </a:t>
            </a:r>
          </a:p>
        </p:txBody>
      </p:sp>
      <p:sp>
        <p:nvSpPr>
          <p:cNvPr id="4" name="Rectángulo 3"/>
          <p:cNvSpPr/>
          <p:nvPr/>
        </p:nvSpPr>
        <p:spPr>
          <a:xfrm>
            <a:off x="112201" y="1416361"/>
            <a:ext cx="8455700" cy="3585597"/>
          </a:xfrm>
          <a:prstGeom prst="rect">
            <a:avLst/>
          </a:prstGeom>
        </p:spPr>
        <p:txBody>
          <a:bodyPr wrap="square">
            <a:spAutoFit/>
          </a:bodyPr>
          <a:lstStyle/>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Hay seis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casos</a:t>
            </a:r>
            <a:r>
              <a:rPr lang="en-GB" sz="1800" dirty="0">
                <a:effectLst/>
                <a:latin typeface="Calibri" panose="020F0502020204030204" pitchFamily="34" charset="0"/>
                <a:ea typeface="Calibri" panose="020F0502020204030204" pitchFamily="34" charset="0"/>
                <a:cs typeface="Times New Roman" panose="02020603050405020304" pitchFamily="18" charset="0"/>
              </a:rPr>
              <a:t> (es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decir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escenarios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los que las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organizaciones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están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autorizadas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tratar</a:t>
            </a:r>
            <a:r>
              <a:rPr lang="en-GB" sz="1800" dirty="0">
                <a:effectLst/>
                <a:latin typeface="Calibri" panose="020F0502020204030204" pitchFamily="34" charset="0"/>
                <a:ea typeface="Calibri" panose="020F0502020204030204" pitchFamily="34" charset="0"/>
                <a:cs typeface="Times New Roman" panose="02020603050405020304" pitchFamily="18" charset="0"/>
              </a:rPr>
              <a:t>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ciudadanos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siempre</a:t>
            </a:r>
            <a:r>
              <a:rPr lang="en-GB" sz="1800" dirty="0">
                <a:effectLst/>
                <a:latin typeface="Calibri" panose="020F0502020204030204" pitchFamily="34" charset="0"/>
                <a:ea typeface="Calibri" panose="020F0502020204030204" pitchFamily="34" charset="0"/>
                <a:cs typeface="Times New Roman" panose="02020603050405020304" pitchFamily="18" charset="0"/>
              </a:rPr>
              <a:t> que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cumplan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plenamente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RGPD*: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i="1" dirty="0">
                <a:effectLst/>
                <a:latin typeface="Calibri" panose="020F0502020204030204" pitchFamily="34" charset="0"/>
                <a:ea typeface="Calibri" panose="020F0502020204030204" pitchFamily="34" charset="0"/>
                <a:cs typeface="Times New Roman" panose="02020603050405020304" pitchFamily="18" charset="0"/>
              </a:rPr>
              <a:t>*Del </a:t>
            </a:r>
            <a:r>
              <a:rPr lang="en-GB" i="1" dirty="0" err="1">
                <a:effectLst/>
                <a:latin typeface="Calibri" panose="020F0502020204030204" pitchFamily="34" charset="0"/>
                <a:ea typeface="Calibri" panose="020F0502020204030204" pitchFamily="34" charset="0"/>
                <a:cs typeface="Times New Roman" panose="02020603050405020304" pitchFamily="18" charset="0"/>
              </a:rPr>
              <a:t>Artículo</a:t>
            </a:r>
            <a:r>
              <a:rPr lang="en-GB" i="1" dirty="0">
                <a:effectLst/>
                <a:latin typeface="Calibri" panose="020F0502020204030204" pitchFamily="34" charset="0"/>
                <a:ea typeface="Calibri" panose="020F0502020204030204" pitchFamily="34" charset="0"/>
                <a:cs typeface="Times New Roman" panose="02020603050405020304" pitchFamily="18" charset="0"/>
              </a:rPr>
              <a:t> nº. 6 del </a:t>
            </a:r>
            <a:r>
              <a:rPr lang="en-GB" i="1" dirty="0" err="1">
                <a:effectLst/>
                <a:latin typeface="Calibri" panose="020F0502020204030204" pitchFamily="34" charset="0"/>
                <a:ea typeface="Calibri" panose="020F0502020204030204" pitchFamily="34" charset="0"/>
                <a:cs typeface="Times New Roman" panose="02020603050405020304" pitchFamily="18" charset="0"/>
              </a:rPr>
              <a:t>texto</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legislativo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en-GB" sz="500" spc="-85" dirty="0">
              <a:solidFill>
                <a:schemeClr val="tx1"/>
              </a:solidFill>
              <a:latin typeface="Calibri" panose="020F0502020204030204" pitchFamily="34" charset="0"/>
              <a:cs typeface="Calibri" panose="020F0502020204030204" pitchFamily="34" charset="0"/>
            </a:endParaRPr>
          </a:p>
          <a:p>
            <a:pPr algn="just">
              <a:defRPr/>
            </a:pPr>
            <a:endParaRPr lang="en-GB" sz="1000" spc="-85" dirty="0">
              <a:solidFill>
                <a:schemeClr val="tx1"/>
              </a:solidFill>
              <a:latin typeface="Calibri" panose="020F0502020204030204" pitchFamily="34" charset="0"/>
              <a:cs typeface="Calibri" panose="020F0502020204030204" pitchFamily="34" charset="0"/>
            </a:endParaRPr>
          </a:p>
          <a:p>
            <a:pPr marL="342900" lvl="0" indent="-342900" algn="just">
              <a:buFont typeface="+mj-lt"/>
              <a:buAutoNum type="arabicPeriod"/>
              <a:tabLst>
                <a:tab pos="457200" algn="l"/>
              </a:tabLst>
            </a:pPr>
            <a:r>
              <a:rPr lang="en-GB" sz="1700" dirty="0">
                <a:effectLst/>
                <a:latin typeface="Calibri" panose="020F0502020204030204" pitchFamily="34" charset="0"/>
                <a:ea typeface="Calibri" panose="020F0502020204030204" pitchFamily="34" charset="0"/>
                <a:cs typeface="Times New Roman" panose="02020603050405020304" pitchFamily="18" charset="0"/>
              </a:rPr>
              <a:t>El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consentimiento</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inequívoco</a:t>
            </a:r>
            <a:r>
              <a:rPr lang="en-GB" sz="1700" dirty="0">
                <a:effectLst/>
                <a:latin typeface="Calibri" panose="020F0502020204030204" pitchFamily="34" charset="0"/>
                <a:ea typeface="Calibri" panose="020F0502020204030204" pitchFamily="34" charset="0"/>
                <a:cs typeface="Times New Roman" panose="02020603050405020304" pitchFamily="18" charset="0"/>
              </a:rPr>
              <a:t> del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interesado</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700" dirty="0" err="1">
                <a:effectLst/>
                <a:latin typeface="Calibri" panose="020F0502020204030204" pitchFamily="34" charset="0"/>
                <a:ea typeface="Calibri" panose="020F0502020204030204" pitchFamily="34" charset="0"/>
                <a:cs typeface="Times New Roman" panose="02020603050405020304" pitchFamily="18" charset="0"/>
              </a:rPr>
              <a:t>Conclusión</a:t>
            </a:r>
            <a:r>
              <a:rPr lang="en-GB" sz="1700" dirty="0">
                <a:effectLst/>
                <a:latin typeface="Calibri" panose="020F0502020204030204" pitchFamily="34" charset="0"/>
                <a:ea typeface="Calibri" panose="020F0502020204030204" pitchFamily="34" charset="0"/>
                <a:cs typeface="Times New Roman" panose="02020603050405020304" pitchFamily="18" charset="0"/>
              </a:rPr>
              <a:t> de un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contrato</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derecho</a:t>
            </a:r>
            <a:r>
              <a:rPr lang="en-GB" sz="1700" dirty="0">
                <a:effectLst/>
                <a:latin typeface="Calibri" panose="020F0502020204030204" pitchFamily="34" charset="0"/>
                <a:ea typeface="Calibri" panose="020F0502020204030204" pitchFamily="34" charset="0"/>
                <a:cs typeface="Times New Roman" panose="02020603050405020304" pitchFamily="18" charset="0"/>
              </a:rPr>
              <a:t> de la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organización</a:t>
            </a:r>
            <a:r>
              <a:rPr lang="en-GB" sz="1700" dirty="0">
                <a:effectLst/>
                <a:latin typeface="Calibri" panose="020F0502020204030204" pitchFamily="34" charset="0"/>
                <a:ea typeface="Calibri" panose="020F0502020204030204" pitchFamily="34" charset="0"/>
                <a:cs typeface="Times New Roman" panose="02020603050405020304" pitchFamily="18" charset="0"/>
              </a:rPr>
              <a:t> a una breve doble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comprobación</a:t>
            </a:r>
            <a:r>
              <a:rPr lang="en-GB" sz="17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antecedentes</a:t>
            </a:r>
            <a:r>
              <a:rPr lang="en-GB" sz="1700" dirty="0">
                <a:effectLst/>
                <a:latin typeface="Calibri" panose="020F0502020204030204" pitchFamily="34" charset="0"/>
                <a:ea typeface="Calibri" panose="020F0502020204030204" pitchFamily="34" charset="0"/>
                <a:cs typeface="Times New Roman" panose="02020603050405020304" pitchFamily="18" charset="0"/>
              </a:rPr>
              <a:t> del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sujeto</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700" dirty="0" err="1">
                <a:effectLst/>
                <a:latin typeface="Calibri" panose="020F0502020204030204" pitchFamily="34" charset="0"/>
                <a:ea typeface="Calibri" panose="020F0502020204030204" pitchFamily="34" charset="0"/>
                <a:cs typeface="Times New Roman" panose="02020603050405020304" pitchFamily="18" charset="0"/>
              </a:rPr>
              <a:t>Cumplimiento</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íntegro</a:t>
            </a:r>
            <a:r>
              <a:rPr lang="en-GB" sz="1700" dirty="0">
                <a:effectLst/>
                <a:latin typeface="Calibri" panose="020F0502020204030204" pitchFamily="34" charset="0"/>
                <a:ea typeface="Calibri" panose="020F0502020204030204" pitchFamily="34" charset="0"/>
                <a:cs typeface="Times New Roman" panose="02020603050405020304" pitchFamily="18" charset="0"/>
              </a:rPr>
              <a:t> de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otras</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obligaciones</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legales</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700" dirty="0" err="1">
                <a:effectLst/>
                <a:latin typeface="Calibri" panose="020F0502020204030204" pitchFamily="34" charset="0"/>
                <a:ea typeface="Calibri" panose="020F0502020204030204" pitchFamily="34" charset="0"/>
                <a:cs typeface="Times New Roman" panose="02020603050405020304" pitchFamily="18" charset="0"/>
              </a:rPr>
              <a:t>Proteger</a:t>
            </a:r>
            <a:r>
              <a:rPr lang="en-GB" sz="1700" dirty="0">
                <a:effectLst/>
                <a:latin typeface="Calibri" panose="020F0502020204030204" pitchFamily="34" charset="0"/>
                <a:ea typeface="Calibri" panose="020F0502020204030204" pitchFamily="34" charset="0"/>
                <a:cs typeface="Times New Roman" panose="02020603050405020304" pitchFamily="18" charset="0"/>
              </a:rPr>
              <a:t> los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intereses</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vitales</a:t>
            </a:r>
            <a:r>
              <a:rPr lang="en-GB" sz="1700" dirty="0">
                <a:effectLst/>
                <a:latin typeface="Calibri" panose="020F0502020204030204" pitchFamily="34" charset="0"/>
                <a:ea typeface="Calibri" panose="020F0502020204030204" pitchFamily="34" charset="0"/>
                <a:cs typeface="Times New Roman" panose="02020603050405020304" pitchFamily="18" charset="0"/>
              </a:rPr>
              <a:t> del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sujeto</a:t>
            </a:r>
            <a:r>
              <a:rPr lang="en-GB" sz="17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datos</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700" dirty="0" err="1">
                <a:effectLst/>
                <a:latin typeface="Calibri" panose="020F0502020204030204" pitchFamily="34" charset="0"/>
                <a:ea typeface="Calibri" panose="020F0502020204030204" pitchFamily="34" charset="0"/>
                <a:cs typeface="Times New Roman" panose="02020603050405020304" pitchFamily="18" charset="0"/>
              </a:rPr>
              <a:t>Proteger</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interés</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público</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B" sz="1700" dirty="0" err="1">
                <a:effectLst/>
                <a:latin typeface="Calibri" panose="020F0502020204030204" pitchFamily="34" charset="0"/>
                <a:ea typeface="Calibri" panose="020F0502020204030204" pitchFamily="34" charset="0"/>
                <a:cs typeface="Times New Roman" panose="02020603050405020304" pitchFamily="18" charset="0"/>
              </a:rPr>
              <a:t>Siempre</a:t>
            </a:r>
            <a:r>
              <a:rPr lang="en-GB" sz="1700" dirty="0">
                <a:effectLst/>
                <a:latin typeface="Calibri" panose="020F0502020204030204" pitchFamily="34" charset="0"/>
                <a:ea typeface="Calibri" panose="020F0502020204030204" pitchFamily="34" charset="0"/>
                <a:cs typeface="Times New Roman" panose="02020603050405020304" pitchFamily="18" charset="0"/>
              </a:rPr>
              <a:t> que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exista</a:t>
            </a:r>
            <a:r>
              <a:rPr lang="en-GB" sz="1700" dirty="0">
                <a:effectLst/>
                <a:latin typeface="Calibri" panose="020F0502020204030204" pitchFamily="34" charset="0"/>
                <a:ea typeface="Calibri" panose="020F0502020204030204" pitchFamily="34" charset="0"/>
                <a:cs typeface="Times New Roman" panose="02020603050405020304" pitchFamily="18" charset="0"/>
              </a:rPr>
              <a:t> un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interés</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legítimo</a:t>
            </a:r>
            <a:r>
              <a:rPr lang="en-GB" sz="1700" dirty="0">
                <a:effectLst/>
                <a:latin typeface="Calibri" panose="020F0502020204030204" pitchFamily="34" charset="0"/>
                <a:ea typeface="Calibri" panose="020F0502020204030204" pitchFamily="34" charset="0"/>
                <a:cs typeface="Times New Roman" panose="02020603050405020304" pitchFamily="18" charset="0"/>
              </a:rPr>
              <a:t> -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cuando</a:t>
            </a:r>
            <a:r>
              <a:rPr lang="en-GB" sz="1700" dirty="0">
                <a:effectLst/>
                <a:latin typeface="Calibri" panose="020F0502020204030204" pitchFamily="34" charset="0"/>
                <a:ea typeface="Calibri" panose="020F0502020204030204" pitchFamily="34" charset="0"/>
                <a:cs typeface="Times New Roman" panose="02020603050405020304" pitchFamily="18" charset="0"/>
              </a:rPr>
              <a:t> no entre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conflicto</a:t>
            </a:r>
            <a:r>
              <a:rPr lang="en-GB" sz="1700" dirty="0">
                <a:effectLst/>
                <a:latin typeface="Calibri" panose="020F0502020204030204" pitchFamily="34" charset="0"/>
                <a:ea typeface="Calibri" panose="020F0502020204030204" pitchFamily="34" charset="0"/>
                <a:cs typeface="Times New Roman" panose="02020603050405020304" pitchFamily="18" charset="0"/>
              </a:rPr>
              <a:t> con los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derechos</a:t>
            </a: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fundamentales</a:t>
            </a:r>
            <a:r>
              <a:rPr lang="en-GB" sz="1700" dirty="0">
                <a:effectLst/>
                <a:latin typeface="Calibri" panose="020F0502020204030204" pitchFamily="34" charset="0"/>
                <a:ea typeface="Calibri" panose="020F0502020204030204" pitchFamily="34" charset="0"/>
                <a:cs typeface="Times New Roman" panose="02020603050405020304" pitchFamily="18" charset="0"/>
              </a:rPr>
              <a:t> y la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libertad</a:t>
            </a:r>
            <a:r>
              <a:rPr lang="en-GB" sz="1700" dirty="0">
                <a:effectLst/>
                <a:latin typeface="Calibri" panose="020F0502020204030204" pitchFamily="34" charset="0"/>
                <a:ea typeface="Calibri" panose="020F0502020204030204" pitchFamily="34" charset="0"/>
                <a:cs typeface="Times New Roman" panose="02020603050405020304" pitchFamily="18" charset="0"/>
              </a:rPr>
              <a:t> del </a:t>
            </a:r>
            <a:r>
              <a:rPr lang="en-GB" sz="1700" dirty="0" err="1">
                <a:effectLst/>
                <a:latin typeface="Calibri" panose="020F0502020204030204" pitchFamily="34" charset="0"/>
                <a:ea typeface="Calibri" panose="020F0502020204030204" pitchFamily="34" charset="0"/>
                <a:cs typeface="Times New Roman" panose="02020603050405020304" pitchFamily="18" charset="0"/>
              </a:rPr>
              <a:t>interesado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a:defRPr/>
            </a:pP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27122" y="1003850"/>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s-ES" sz="2000" dirty="0">
                <a:latin typeface="Calibri" panose="020F0502020204030204" pitchFamily="34" charset="0"/>
                <a:cs typeface="Calibri" panose="020F0502020204030204" pitchFamily="34" charset="0"/>
              </a:rPr>
              <a:t>Las implicaciones para las organizaciones y las empresas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707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4 – </a:t>
            </a:r>
            <a:r>
              <a:rPr lang="en-US" sz="2200" dirty="0" err="1">
                <a:latin typeface="Raleway" panose="020B0003030101060003" pitchFamily="34" charset="0"/>
              </a:rPr>
              <a:t>Demostrar</a:t>
            </a:r>
            <a:r>
              <a:rPr lang="en-US" sz="2200" dirty="0">
                <a:latin typeface="Raleway" panose="020B0003030101060003" pitchFamily="34" charset="0"/>
              </a:rPr>
              <a:t>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cumplimiento</a:t>
            </a:r>
            <a:r>
              <a:rPr lang="en-US" sz="2200" dirty="0">
                <a:latin typeface="Raleway" panose="020B0003030101060003" pitchFamily="34" charset="0"/>
              </a:rPr>
              <a:t> </a:t>
            </a:r>
          </a:p>
        </p:txBody>
      </p:sp>
      <p:sp>
        <p:nvSpPr>
          <p:cNvPr id="4" name="Rectángulo 3"/>
          <p:cNvSpPr/>
          <p:nvPr/>
        </p:nvSpPr>
        <p:spPr>
          <a:xfrm>
            <a:off x="127191" y="1641213"/>
            <a:ext cx="8455700" cy="2031325"/>
          </a:xfrm>
          <a:prstGeom prst="rect">
            <a:avLst/>
          </a:prstGeom>
        </p:spPr>
        <p:txBody>
          <a:bodyPr wrap="square">
            <a:spAutoFit/>
          </a:bodyPr>
          <a:lstStyle/>
          <a:p>
            <a:pPr marL="342900" lvl="0" indent="-342900" algn="just">
              <a:buFont typeface="Wingdings" panose="05000000000000000000" pitchFamily="2" charset="2"/>
              <a:buChar char=""/>
              <a:tabLst>
                <a:tab pos="45720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Realiza</a:t>
            </a:r>
            <a:r>
              <a:rPr lang="en-GB" sz="1800" dirty="0">
                <a:effectLst/>
                <a:latin typeface="Calibri" panose="020F0502020204030204" pitchFamily="34" charset="0"/>
                <a:ea typeface="Calibri" panose="020F0502020204030204" pitchFamily="34" charset="0"/>
                <a:cs typeface="Times New Roman" panose="02020603050405020304" pitchFamily="18" charset="0"/>
              </a:rPr>
              <a:t> una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evaluación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auditoría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rutinaria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personales</a:t>
            </a:r>
            <a:r>
              <a:rPr lang="en-GB" sz="1800" dirty="0">
                <a:effectLst/>
                <a:latin typeface="Calibri" panose="020F0502020204030204" pitchFamily="34" charset="0"/>
                <a:ea typeface="Calibri" panose="020F0502020204030204" pitchFamily="34" charset="0"/>
                <a:cs typeface="Times New Roman" panose="02020603050405020304" pitchFamily="18" charset="0"/>
              </a:rPr>
              <a:t>" que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proceses</a:t>
            </a:r>
            <a:r>
              <a:rPr lang="en-GB" sz="1800" dirty="0">
                <a:effectLst/>
                <a:latin typeface="Calibri" panose="020F0502020204030204" pitchFamily="34" charset="0"/>
                <a:ea typeface="Calibri" panose="020F0502020204030204" pitchFamily="34" charset="0"/>
                <a:cs typeface="Times New Roman" panose="02020603050405020304" pitchFamily="18" charset="0"/>
              </a:rPr>
              <a:t>,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qué</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otras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partes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tienen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acceso</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ellos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tabLst>
                <a:tab pos="457200" algn="l"/>
              </a:tabLs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Revela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relación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que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subyace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tratamiento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cuál</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los seis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supuestos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realizas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tratamiento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lvl="0" algn="just">
              <a:tabLst>
                <a:tab pos="457200" algn="l"/>
              </a:tabLs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Opera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plena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consonancia</a:t>
            </a:r>
            <a:r>
              <a:rPr lang="en-GB" sz="1800" dirty="0">
                <a:effectLst/>
                <a:latin typeface="Calibri" panose="020F0502020204030204" pitchFamily="34" charset="0"/>
                <a:ea typeface="Calibri" panose="020F0502020204030204" pitchFamily="34" charset="0"/>
                <a:cs typeface="Times New Roman" panose="02020603050405020304" pitchFamily="18" charset="0"/>
              </a:rPr>
              <a:t> con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artículo</a:t>
            </a:r>
            <a:r>
              <a:rPr lang="en-GB" sz="1800" dirty="0">
                <a:effectLst/>
                <a:latin typeface="Calibri" panose="020F0502020204030204" pitchFamily="34" charset="0"/>
                <a:ea typeface="Calibri" panose="020F0502020204030204" pitchFamily="34" charset="0"/>
                <a:cs typeface="Times New Roman" panose="02020603050405020304" pitchFamily="18" charset="0"/>
              </a:rPr>
              <a:t> 12: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primer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derecho</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ciudadanos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Transparencia</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740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4 – </a:t>
            </a:r>
            <a:r>
              <a:rPr lang="en-US" sz="2200" dirty="0" err="1">
                <a:latin typeface="Raleway" panose="020B0003030101060003" pitchFamily="34" charset="0"/>
              </a:rPr>
              <a:t>Demostrar</a:t>
            </a:r>
            <a:r>
              <a:rPr lang="en-US" sz="2200" dirty="0">
                <a:latin typeface="Raleway" panose="020B0003030101060003" pitchFamily="34" charset="0"/>
              </a:rPr>
              <a:t>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cumplimiento</a:t>
            </a:r>
            <a:endParaRPr lang="en-US" sz="2200" dirty="0">
              <a:latin typeface="Raleway" panose="020B0003030101060003" pitchFamily="34" charset="0"/>
            </a:endParaRPr>
          </a:p>
        </p:txBody>
      </p:sp>
      <p:sp>
        <p:nvSpPr>
          <p:cNvPr id="4" name="Rectángulo 3"/>
          <p:cNvSpPr/>
          <p:nvPr/>
        </p:nvSpPr>
        <p:spPr>
          <a:xfrm>
            <a:off x="127191" y="1641213"/>
            <a:ext cx="8455700" cy="2585323"/>
          </a:xfrm>
          <a:prstGeom prst="rect">
            <a:avLst/>
          </a:prstGeom>
        </p:spPr>
        <p:txBody>
          <a:bodyPr wrap="square">
            <a:spAutoFit/>
          </a:bodyPr>
          <a:lstStyle/>
          <a:p>
            <a:pPr marL="342900" lvl="0" indent="-342900" algn="just">
              <a:buFont typeface="Wingdings" panose="05000000000000000000" pitchFamily="2" charset="2"/>
              <a:buChar char=""/>
              <a:tabLst>
                <a:tab pos="45720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Adopta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protección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todas</a:t>
            </a:r>
            <a:r>
              <a:rPr lang="en-GB" sz="1800" dirty="0">
                <a:effectLst/>
                <a:latin typeface="Calibri" panose="020F0502020204030204" pitchFamily="34" charset="0"/>
                <a:ea typeface="Calibri" panose="020F0502020204030204" pitchFamily="34" charset="0"/>
                <a:cs typeface="Times New Roman" panose="02020603050405020304" pitchFamily="18" charset="0"/>
              </a:rPr>
              <a:t> las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etapas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proceso</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generación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valor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Haz que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personales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sean</a:t>
            </a:r>
            <a:r>
              <a:rPr lang="en-GB" sz="1800" dirty="0">
                <a:effectLst/>
                <a:latin typeface="Calibri" panose="020F0502020204030204" pitchFamily="34" charset="0"/>
                <a:ea typeface="Calibri" panose="020F0502020204030204" pitchFamily="34" charset="0"/>
                <a:cs typeface="Times New Roman" panose="02020603050405020304" pitchFamily="18" charset="0"/>
              </a:rPr>
              <a:t> lo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más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anónimos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posible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Establece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mecanismos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seguridad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prevenir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violaciones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 ¿con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quién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compartes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tus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contraseñas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Valida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evaluación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del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impacto</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actividad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daña</a:t>
            </a:r>
            <a:r>
              <a:rPr lang="en-GB" sz="1800" dirty="0">
                <a:effectLst/>
                <a:latin typeface="Calibri" panose="020F0502020204030204" pitchFamily="34" charset="0"/>
                <a:ea typeface="Calibri" panose="020F0502020204030204" pitchFamily="34" charset="0"/>
                <a:cs typeface="Times New Roman" panose="02020603050405020304" pitchFamily="18" charset="0"/>
              </a:rPr>
              <a:t> 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amenaza</a:t>
            </a:r>
            <a:r>
              <a:rPr lang="en-GB" sz="1800" dirty="0">
                <a:effectLst/>
                <a:latin typeface="Calibri" panose="020F0502020204030204" pitchFamily="34" charset="0"/>
                <a:ea typeface="Calibri" panose="020F0502020204030204" pitchFamily="34" charset="0"/>
                <a:cs typeface="Times New Roman" panose="02020603050405020304" pitchFamily="18" charset="0"/>
              </a:rPr>
              <a:t>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personales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Probar</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sistema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notificación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caso</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violación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recordando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derecho</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ciudadanos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 ser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informados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Seguridad</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0153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tx1"/>
                </a:solidFill>
              </a:rPr>
              <a:t>ÍNDICE</a:t>
            </a:r>
            <a:endParaRPr sz="2200" dirty="0">
              <a:solidFill>
                <a:schemeClr val="tx1"/>
              </a:solidFill>
            </a:endParaRPr>
          </a:p>
        </p:txBody>
      </p:sp>
      <p:sp>
        <p:nvSpPr>
          <p:cNvPr id="4" name="Rectángulo 3"/>
          <p:cNvSpPr/>
          <p:nvPr/>
        </p:nvSpPr>
        <p:spPr>
          <a:xfrm>
            <a:off x="388419" y="957739"/>
            <a:ext cx="7942780" cy="4124206"/>
          </a:xfrm>
          <a:prstGeom prst="rect">
            <a:avLst/>
          </a:prstGeom>
        </p:spPr>
        <p:txBody>
          <a:bodyPr wrap="square">
            <a:spAutoFit/>
          </a:bodyPr>
          <a:lstStyle/>
          <a:p>
            <a:pPr marL="171450" lvl="0" indent="-171450">
              <a:buClr>
                <a:schemeClr val="dk1"/>
              </a:buClr>
              <a:buSzPts val="1100"/>
              <a:buFont typeface="Arial" panose="020B0604020202020204" pitchFamily="34" charset="0"/>
              <a:buChar char="•"/>
            </a:pPr>
            <a:r>
              <a:rPr lang="en-GB" sz="900" dirty="0" err="1">
                <a:solidFill>
                  <a:srgbClr val="2ABBAD"/>
                </a:solidFill>
                <a:latin typeface="Calibri" panose="020F0502020204030204" pitchFamily="34" charset="0"/>
                <a:cs typeface="Calibri" panose="020F0502020204030204" pitchFamily="34" charset="0"/>
              </a:rPr>
              <a:t>Algunas</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notas</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introductorias</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sobre</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el</a:t>
            </a:r>
            <a:r>
              <a:rPr lang="en-GB" sz="900" dirty="0">
                <a:solidFill>
                  <a:srgbClr val="2ABBAD"/>
                </a:solidFill>
                <a:latin typeface="Calibri" panose="020F0502020204030204" pitchFamily="34" charset="0"/>
                <a:cs typeface="Calibri" panose="020F0502020204030204" pitchFamily="34" charset="0"/>
              </a:rPr>
              <a:t> GDPR</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Qué</a:t>
            </a:r>
            <a:r>
              <a:rPr lang="en-GB" sz="900" dirty="0">
                <a:solidFill>
                  <a:schemeClr val="tx1"/>
                </a:solidFill>
                <a:latin typeface="Calibri" panose="020F0502020204030204" pitchFamily="34" charset="0"/>
                <a:cs typeface="Calibri" panose="020F0502020204030204" pitchFamily="34" charset="0"/>
              </a:rPr>
              <a:t> es </a:t>
            </a:r>
            <a:r>
              <a:rPr lang="en-GB" sz="900" dirty="0" err="1">
                <a:solidFill>
                  <a:schemeClr val="tx1"/>
                </a:solidFill>
                <a:latin typeface="Calibri" panose="020F0502020204030204" pitchFamily="34" charset="0"/>
                <a:cs typeface="Calibri" panose="020F0502020204030204" pitchFamily="34" charset="0"/>
              </a:rPr>
              <a:t>el</a:t>
            </a:r>
            <a:r>
              <a:rPr lang="en-GB" sz="900" dirty="0">
                <a:solidFill>
                  <a:schemeClr val="tx1"/>
                </a:solidFill>
                <a:latin typeface="Calibri" panose="020F0502020204030204" pitchFamily="34" charset="0"/>
                <a:cs typeface="Calibri" panose="020F0502020204030204" pitchFamily="34" charset="0"/>
              </a:rPr>
              <a:t> GDPR?</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Tener </a:t>
            </a:r>
            <a:r>
              <a:rPr lang="en-GB" sz="900" dirty="0" err="1">
                <a:solidFill>
                  <a:schemeClr val="tx1"/>
                </a:solidFill>
                <a:latin typeface="Calibri" panose="020F0502020204030204" pitchFamily="34" charset="0"/>
                <a:cs typeface="Calibri" panose="020F0502020204030204" pitchFamily="34" charset="0"/>
              </a:rPr>
              <a:t>en</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cuenta</a:t>
            </a:r>
            <a:r>
              <a:rPr lang="en-GB" sz="900" dirty="0">
                <a:solidFill>
                  <a:schemeClr val="tx1"/>
                </a:solidFill>
                <a:latin typeface="Calibri" panose="020F0502020204030204" pitchFamily="34" charset="0"/>
                <a:cs typeface="Calibri" panose="020F0502020204030204" pitchFamily="34" charset="0"/>
              </a:rPr>
              <a:t>…¿</a:t>
            </a:r>
            <a:r>
              <a:rPr lang="en-GB" sz="900" dirty="0" err="1">
                <a:solidFill>
                  <a:schemeClr val="tx1"/>
                </a:solidFill>
                <a:latin typeface="Calibri" panose="020F0502020204030204" pitchFamily="34" charset="0"/>
                <a:cs typeface="Calibri" panose="020F0502020204030204" pitchFamily="34" charset="0"/>
              </a:rPr>
              <a:t>qué</a:t>
            </a:r>
            <a:r>
              <a:rPr lang="en-GB" sz="900" dirty="0">
                <a:solidFill>
                  <a:schemeClr val="tx1"/>
                </a:solidFill>
                <a:latin typeface="Calibri" panose="020F0502020204030204" pitchFamily="34" charset="0"/>
                <a:cs typeface="Calibri" panose="020F0502020204030204" pitchFamily="34" charset="0"/>
              </a:rPr>
              <a:t> es una </a:t>
            </a:r>
            <a:r>
              <a:rPr lang="en-GB" sz="900" dirty="0" err="1">
                <a:solidFill>
                  <a:schemeClr val="tx1"/>
                </a:solidFill>
                <a:latin typeface="Calibri" panose="020F0502020204030204" pitchFamily="34" charset="0"/>
                <a:cs typeface="Calibri" panose="020F0502020204030204" pitchFamily="34" charset="0"/>
              </a:rPr>
              <a:t>regulación</a:t>
            </a:r>
            <a:r>
              <a:rPr lang="en-GB" sz="900" dirty="0">
                <a:solidFill>
                  <a:schemeClr val="tx1"/>
                </a:solidFill>
                <a:latin typeface="Calibri" panose="020F0502020204030204" pitchFamily="34" charset="0"/>
                <a:cs typeface="Calibri" panose="020F0502020204030204" pitchFamily="34" charset="0"/>
              </a:rPr>
              <a:t>?</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El GDPR </a:t>
            </a:r>
            <a:r>
              <a:rPr lang="en-GB" sz="900" dirty="0" err="1">
                <a:solidFill>
                  <a:schemeClr val="tx1"/>
                </a:solidFill>
                <a:latin typeface="Calibri" panose="020F0502020204030204" pitchFamily="34" charset="0"/>
                <a:cs typeface="Calibri" panose="020F0502020204030204" pitchFamily="34" charset="0"/>
              </a:rPr>
              <a:t>en</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resumen</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escala</a:t>
            </a:r>
            <a:r>
              <a:rPr lang="en-GB" sz="900" dirty="0">
                <a:solidFill>
                  <a:schemeClr val="tx1"/>
                </a:solidFill>
                <a:latin typeface="Calibri" panose="020F0502020204030204" pitchFamily="34" charset="0"/>
                <a:cs typeface="Calibri" panose="020F0502020204030204" pitchFamily="34" charset="0"/>
              </a:rPr>
              <a:t> y </a:t>
            </a:r>
            <a:r>
              <a:rPr lang="en-GB" sz="900" dirty="0" err="1">
                <a:solidFill>
                  <a:schemeClr val="tx1"/>
                </a:solidFill>
                <a:latin typeface="Calibri" panose="020F0502020204030204" pitchFamily="34" charset="0"/>
                <a:cs typeface="Calibri" panose="020F0502020204030204" pitchFamily="34" charset="0"/>
              </a:rPr>
              <a:t>alcance</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Se </a:t>
            </a:r>
            <a:r>
              <a:rPr lang="en-GB" sz="900" dirty="0" err="1">
                <a:solidFill>
                  <a:schemeClr val="tx1"/>
                </a:solidFill>
                <a:latin typeface="Calibri" panose="020F0502020204030204" pitchFamily="34" charset="0"/>
                <a:cs typeface="Calibri" panose="020F0502020204030204" pitchFamily="34" charset="0"/>
              </a:rPr>
              <a:t>prudente</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Puntos de </a:t>
            </a:r>
            <a:r>
              <a:rPr lang="en-GB" sz="900" dirty="0" err="1">
                <a:solidFill>
                  <a:schemeClr val="tx1"/>
                </a:solidFill>
                <a:latin typeface="Calibri" panose="020F0502020204030204" pitchFamily="34" charset="0"/>
                <a:cs typeface="Calibri" panose="020F0502020204030204" pitchFamily="34" charset="0"/>
              </a:rPr>
              <a:t>interés</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endParaRPr lang="en-GB" sz="900" dirty="0">
              <a:solidFill>
                <a:schemeClr val="tx1"/>
              </a:solidFill>
              <a:latin typeface="Calibri" panose="020F0502020204030204" pitchFamily="34" charset="0"/>
              <a:cs typeface="Calibri" panose="020F0502020204030204" pitchFamily="34" charset="0"/>
            </a:endParaRPr>
          </a:p>
          <a:p>
            <a:pPr marL="171450" indent="-171450">
              <a:buClr>
                <a:schemeClr val="dk1"/>
              </a:buClr>
              <a:buSzPts val="1100"/>
              <a:buFont typeface="Arial" panose="020B0604020202020204" pitchFamily="34" charset="0"/>
              <a:buChar char="•"/>
            </a:pPr>
            <a:r>
              <a:rPr lang="en-GB" sz="900" dirty="0">
                <a:solidFill>
                  <a:srgbClr val="2ABBAD"/>
                </a:solidFill>
                <a:latin typeface="Calibri" panose="020F0502020204030204" pitchFamily="34" charset="0"/>
                <a:cs typeface="Calibri" panose="020F0502020204030204" pitchFamily="34" charset="0"/>
              </a:rPr>
              <a:t>Unidad 1: El </a:t>
            </a:r>
            <a:r>
              <a:rPr lang="en-GB" sz="900" dirty="0" err="1">
                <a:solidFill>
                  <a:srgbClr val="2ABBAD"/>
                </a:solidFill>
                <a:latin typeface="Calibri" panose="020F0502020204030204" pitchFamily="34" charset="0"/>
                <a:cs typeface="Calibri" panose="020F0502020204030204" pitchFamily="34" charset="0"/>
              </a:rPr>
              <a:t>glosario</a:t>
            </a:r>
            <a:r>
              <a:rPr lang="en-GB" sz="900" dirty="0">
                <a:solidFill>
                  <a:srgbClr val="2ABBAD"/>
                </a:solidFill>
                <a:latin typeface="Calibri" panose="020F0502020204030204" pitchFamily="34" charset="0"/>
                <a:cs typeface="Calibri" panose="020F0502020204030204" pitchFamily="34" charset="0"/>
              </a:rPr>
              <a:t> del GDPR </a:t>
            </a: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Datos</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personales</a:t>
            </a:r>
            <a:r>
              <a:rPr lang="en-GB" sz="900" dirty="0">
                <a:solidFill>
                  <a:schemeClr val="tx1"/>
                </a:solidFill>
                <a:latin typeface="Calibri" panose="020F0502020204030204" pitchFamily="34" charset="0"/>
                <a:cs typeface="Calibri" panose="020F0502020204030204" pitchFamily="34" charset="0"/>
              </a:rPr>
              <a:t> </a:t>
            </a: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Tratamiento</a:t>
            </a:r>
            <a:endParaRPr lang="en-GB" sz="900" dirty="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Perfiles</a:t>
            </a:r>
            <a:r>
              <a:rPr lang="en-GB" sz="900" dirty="0">
                <a:solidFill>
                  <a:schemeClr val="tx1"/>
                </a:solidFill>
                <a:latin typeface="Calibri" panose="020F0502020204030204" pitchFamily="34" charset="0"/>
                <a:cs typeface="Calibri" panose="020F0502020204030204" pitchFamily="34" charset="0"/>
              </a:rPr>
              <a:t> </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Controlador</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Consentimiento</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Violación</a:t>
            </a:r>
            <a:r>
              <a:rPr lang="en-GB" sz="900" dirty="0">
                <a:solidFill>
                  <a:schemeClr val="tx1"/>
                </a:solidFill>
                <a:latin typeface="Calibri" panose="020F0502020204030204" pitchFamily="34" charset="0"/>
                <a:cs typeface="Calibri" panose="020F0502020204030204" pitchFamily="34" charset="0"/>
              </a:rPr>
              <a:t> de los </a:t>
            </a:r>
            <a:r>
              <a:rPr lang="en-GB" sz="900" dirty="0" err="1">
                <a:solidFill>
                  <a:schemeClr val="tx1"/>
                </a:solidFill>
                <a:latin typeface="Calibri" panose="020F0502020204030204" pitchFamily="34" charset="0"/>
                <a:cs typeface="Calibri" panose="020F0502020204030204" pitchFamily="34" charset="0"/>
              </a:rPr>
              <a:t>Datos</a:t>
            </a: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Personales</a:t>
            </a:r>
            <a:r>
              <a:rPr lang="en-GB" sz="900" dirty="0">
                <a:solidFill>
                  <a:schemeClr val="tx1"/>
                </a:solidFill>
                <a:latin typeface="Calibri" panose="020F0502020204030204" pitchFamily="34" charset="0"/>
                <a:cs typeface="Calibri" panose="020F0502020204030204" pitchFamily="34" charset="0"/>
              </a:rPr>
              <a:t> </a:t>
            </a:r>
          </a:p>
          <a:p>
            <a:pPr lvl="0">
              <a:buClr>
                <a:schemeClr val="dk1"/>
              </a:buClr>
              <a:buSzPts val="1100"/>
            </a:pPr>
            <a:endParaRPr lang="en-GB" sz="900" dirty="0">
              <a:solidFill>
                <a:schemeClr val="tx1"/>
              </a:solidFill>
              <a:latin typeface="Calibri" panose="020F0502020204030204" pitchFamily="34" charset="0"/>
              <a:cs typeface="Calibri" panose="020F0502020204030204" pitchFamily="34" charset="0"/>
            </a:endParaRPr>
          </a:p>
          <a:p>
            <a:pPr marL="171450" lvl="0" indent="-171450">
              <a:buClr>
                <a:schemeClr val="dk1"/>
              </a:buClr>
              <a:buSzPts val="1100"/>
              <a:buFont typeface="Arial" panose="020B0604020202020204" pitchFamily="34" charset="0"/>
              <a:buChar char="•"/>
            </a:pPr>
            <a:r>
              <a:rPr lang="en-GB" sz="900" dirty="0">
                <a:solidFill>
                  <a:srgbClr val="2ABBAD"/>
                </a:solidFill>
                <a:latin typeface="Calibri" panose="020F0502020204030204" pitchFamily="34" charset="0"/>
                <a:cs typeface="Calibri" panose="020F0502020204030204" pitchFamily="34" charset="0"/>
              </a:rPr>
              <a:t>Unidad 2 – 7 </a:t>
            </a:r>
            <a:r>
              <a:rPr lang="en-GB" sz="900" dirty="0" err="1">
                <a:solidFill>
                  <a:srgbClr val="2ABBAD"/>
                </a:solidFill>
                <a:latin typeface="Calibri" panose="020F0502020204030204" pitchFamily="34" charset="0"/>
                <a:cs typeface="Calibri" panose="020F0502020204030204" pitchFamily="34" charset="0"/>
              </a:rPr>
              <a:t>principios</a:t>
            </a:r>
            <a:r>
              <a:rPr lang="en-GB" sz="900" dirty="0">
                <a:solidFill>
                  <a:srgbClr val="2ABBAD"/>
                </a:solidFill>
                <a:latin typeface="Calibri" panose="020F0502020204030204" pitchFamily="34" charset="0"/>
                <a:cs typeface="Calibri" panose="020F0502020204030204" pitchFamily="34" charset="0"/>
              </a:rPr>
              <a:t> de la </a:t>
            </a:r>
            <a:r>
              <a:rPr lang="en-GB" sz="900" dirty="0" err="1">
                <a:solidFill>
                  <a:srgbClr val="2ABBAD"/>
                </a:solidFill>
                <a:latin typeface="Calibri" panose="020F0502020204030204" pitchFamily="34" charset="0"/>
                <a:cs typeface="Calibri" panose="020F0502020204030204" pitchFamily="34" charset="0"/>
              </a:rPr>
              <a:t>Protección</a:t>
            </a:r>
            <a:r>
              <a:rPr lang="en-GB" sz="900" dirty="0">
                <a:solidFill>
                  <a:srgbClr val="2ABBAD"/>
                </a:solidFill>
                <a:latin typeface="Calibri" panose="020F0502020204030204" pitchFamily="34" charset="0"/>
                <a:cs typeface="Calibri" panose="020F0502020204030204" pitchFamily="34" charset="0"/>
              </a:rPr>
              <a:t> de </a:t>
            </a:r>
            <a:r>
              <a:rPr lang="en-GB" sz="900" dirty="0" err="1">
                <a:solidFill>
                  <a:srgbClr val="2ABBAD"/>
                </a:solidFill>
                <a:latin typeface="Calibri" panose="020F0502020204030204" pitchFamily="34" charset="0"/>
                <a:cs typeface="Calibri" panose="020F0502020204030204" pitchFamily="34" charset="0"/>
              </a:rPr>
              <a:t>Datos</a:t>
            </a:r>
            <a:endParaRPr lang="en-GB" sz="900" dirty="0">
              <a:solidFill>
                <a:srgbClr val="2ABBAD"/>
              </a:solidFill>
              <a:latin typeface="Calibri" panose="020F0502020204030204" pitchFamily="34" charset="0"/>
              <a:cs typeface="Calibri" panose="020F0502020204030204" pitchFamily="34" charset="0"/>
            </a:endParaRPr>
          </a:p>
          <a:p>
            <a:pPr lvl="0">
              <a:buClr>
                <a:schemeClr val="dk1"/>
              </a:buClr>
              <a:buSzPts val="1100"/>
            </a:pPr>
            <a:endParaRPr lang="en-GB" sz="900" dirty="0">
              <a:solidFill>
                <a:srgbClr val="2ABBAD"/>
              </a:solidFill>
              <a:latin typeface="Calibri" panose="020F0502020204030204" pitchFamily="34" charset="0"/>
              <a:cs typeface="Calibri" panose="020F0502020204030204" pitchFamily="34" charset="0"/>
            </a:endParaRPr>
          </a:p>
          <a:p>
            <a:pPr marL="171450" lvl="0" indent="-171450">
              <a:buClr>
                <a:schemeClr val="dk1"/>
              </a:buClr>
              <a:buSzPts val="1100"/>
              <a:buFont typeface="Arial" panose="020B0604020202020204" pitchFamily="34" charset="0"/>
              <a:buChar char="•"/>
            </a:pPr>
            <a:r>
              <a:rPr lang="en-GB" sz="900" dirty="0">
                <a:solidFill>
                  <a:srgbClr val="2ABBAD"/>
                </a:solidFill>
                <a:latin typeface="Calibri" panose="020F0502020204030204" pitchFamily="34" charset="0"/>
                <a:cs typeface="Calibri" panose="020F0502020204030204" pitchFamily="34" charset="0"/>
              </a:rPr>
              <a:t>Unidad 3 – 8 </a:t>
            </a:r>
            <a:r>
              <a:rPr lang="en-GB" sz="900" dirty="0" err="1">
                <a:solidFill>
                  <a:srgbClr val="2ABBAD"/>
                </a:solidFill>
                <a:latin typeface="Calibri" panose="020F0502020204030204" pitchFamily="34" charset="0"/>
                <a:cs typeface="Calibri" panose="020F0502020204030204" pitchFamily="34" charset="0"/>
              </a:rPr>
              <a:t>derechos</a:t>
            </a:r>
            <a:r>
              <a:rPr lang="en-GB" sz="900" dirty="0">
                <a:solidFill>
                  <a:srgbClr val="2ABBAD"/>
                </a:solidFill>
                <a:latin typeface="Calibri" panose="020F0502020204030204" pitchFamily="34" charset="0"/>
                <a:cs typeface="Calibri" panose="020F0502020204030204" pitchFamily="34" charset="0"/>
              </a:rPr>
              <a:t> de </a:t>
            </a:r>
            <a:r>
              <a:rPr lang="en-GB" sz="900" dirty="0" err="1">
                <a:solidFill>
                  <a:srgbClr val="2ABBAD"/>
                </a:solidFill>
                <a:latin typeface="Calibri" panose="020F0502020204030204" pitchFamily="34" charset="0"/>
                <a:cs typeface="Calibri" panose="020F0502020204030204" pitchFamily="34" charset="0"/>
              </a:rPr>
              <a:t>privacidad</a:t>
            </a:r>
            <a:endParaRPr lang="en-GB" sz="900" dirty="0">
              <a:solidFill>
                <a:srgbClr val="2ABBAD"/>
              </a:solidFill>
              <a:latin typeface="Calibri" panose="020F0502020204030204" pitchFamily="34" charset="0"/>
              <a:cs typeface="Calibri" panose="020F0502020204030204" pitchFamily="34" charset="0"/>
            </a:endParaRP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Derechos</a:t>
            </a:r>
            <a:r>
              <a:rPr lang="en-GB" sz="900" dirty="0">
                <a:solidFill>
                  <a:schemeClr val="tx1"/>
                </a:solidFill>
                <a:latin typeface="Calibri" panose="020F0502020204030204" pitchFamily="34" charset="0"/>
                <a:cs typeface="Calibri" panose="020F0502020204030204" pitchFamily="34" charset="0"/>
              </a:rPr>
              <a:t> de los </a:t>
            </a:r>
            <a:r>
              <a:rPr lang="en-GB" sz="900" dirty="0" err="1">
                <a:solidFill>
                  <a:schemeClr val="tx1"/>
                </a:solidFill>
                <a:latin typeface="Calibri" panose="020F0502020204030204" pitchFamily="34" charset="0"/>
                <a:cs typeface="Calibri" panose="020F0502020204030204" pitchFamily="34" charset="0"/>
              </a:rPr>
              <a:t>ciudadanos</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s-ES" sz="900" dirty="0">
                <a:solidFill>
                  <a:schemeClr val="tx1"/>
                </a:solidFill>
                <a:latin typeface="Calibri" panose="020F0502020204030204" pitchFamily="34" charset="0"/>
                <a:cs typeface="Calibri" panose="020F0502020204030204" pitchFamily="34" charset="0"/>
              </a:rPr>
              <a:t> Implicaciones para las organizaciones y empresas</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endParaRPr lang="en-GB" sz="900" dirty="0">
              <a:solidFill>
                <a:schemeClr val="tx1"/>
              </a:solidFill>
              <a:latin typeface="Calibri" panose="020F0502020204030204" pitchFamily="34" charset="0"/>
              <a:cs typeface="Calibri" panose="020F0502020204030204" pitchFamily="34" charset="0"/>
            </a:endParaRPr>
          </a:p>
          <a:p>
            <a:pPr marL="171450" lvl="1" indent="-171450">
              <a:buClr>
                <a:schemeClr val="dk1"/>
              </a:buClr>
              <a:buSzPts val="1100"/>
              <a:buFont typeface="Arial" panose="020B0604020202020204" pitchFamily="34" charset="0"/>
              <a:buChar char="•"/>
            </a:pPr>
            <a:r>
              <a:rPr lang="en-GB" sz="900" dirty="0">
                <a:solidFill>
                  <a:srgbClr val="2ABBAD"/>
                </a:solidFill>
                <a:latin typeface="Calibri" panose="020F0502020204030204" pitchFamily="34" charset="0"/>
                <a:cs typeface="Calibri" panose="020F0502020204030204" pitchFamily="34" charset="0"/>
              </a:rPr>
              <a:t>Unidad 4 – </a:t>
            </a:r>
            <a:r>
              <a:rPr lang="en-GB" sz="900" dirty="0" err="1">
                <a:solidFill>
                  <a:srgbClr val="2ABBAD"/>
                </a:solidFill>
                <a:latin typeface="Calibri" panose="020F0502020204030204" pitchFamily="34" charset="0"/>
                <a:cs typeface="Calibri" panose="020F0502020204030204" pitchFamily="34" charset="0"/>
              </a:rPr>
              <a:t>Demostrar</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el</a:t>
            </a:r>
            <a:r>
              <a:rPr lang="en-GB" sz="900" dirty="0">
                <a:solidFill>
                  <a:srgbClr val="2ABBAD"/>
                </a:solidFill>
                <a:latin typeface="Calibri" panose="020F0502020204030204" pitchFamily="34" charset="0"/>
                <a:cs typeface="Calibri" panose="020F0502020204030204" pitchFamily="34" charset="0"/>
              </a:rPr>
              <a:t> </a:t>
            </a:r>
            <a:r>
              <a:rPr lang="en-GB" sz="900" dirty="0" err="1">
                <a:solidFill>
                  <a:srgbClr val="2ABBAD"/>
                </a:solidFill>
                <a:latin typeface="Calibri" panose="020F0502020204030204" pitchFamily="34" charset="0"/>
                <a:cs typeface="Calibri" panose="020F0502020204030204" pitchFamily="34" charset="0"/>
              </a:rPr>
              <a:t>cumplimiento</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Transparencia</a:t>
            </a:r>
            <a:r>
              <a:rPr lang="en-GB" sz="900" dirty="0">
                <a:solidFill>
                  <a:schemeClr val="tx1"/>
                </a:solidFill>
                <a:latin typeface="Calibri" panose="020F0502020204030204" pitchFamily="34" charset="0"/>
                <a:cs typeface="Calibri" panose="020F0502020204030204" pitchFamily="34" charset="0"/>
              </a:rPr>
              <a:t> </a:t>
            </a: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Seguridad</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Responsabilidad</a:t>
            </a:r>
            <a:endParaRPr lang="en-GB" sz="9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err="1">
                <a:solidFill>
                  <a:schemeClr val="tx1"/>
                </a:solidFill>
                <a:latin typeface="Calibri" panose="020F0502020204030204" pitchFamily="34" charset="0"/>
                <a:cs typeface="Calibri" panose="020F0502020204030204" pitchFamily="34" charset="0"/>
              </a:rPr>
              <a:t>Derechos</a:t>
            </a:r>
            <a:r>
              <a:rPr lang="en-GB" sz="900" dirty="0">
                <a:solidFill>
                  <a:schemeClr val="tx1"/>
                </a:solidFill>
                <a:latin typeface="Calibri" panose="020F0502020204030204" pitchFamily="34" charset="0"/>
                <a:cs typeface="Calibri" panose="020F0502020204030204" pitchFamily="34" charset="0"/>
              </a:rPr>
              <a:t> de la </a:t>
            </a:r>
            <a:r>
              <a:rPr lang="en-GB" sz="900" dirty="0" err="1">
                <a:solidFill>
                  <a:schemeClr val="tx1"/>
                </a:solidFill>
                <a:latin typeface="Calibri" panose="020F0502020204030204" pitchFamily="34" charset="0"/>
                <a:cs typeface="Calibri" panose="020F0502020204030204" pitchFamily="34" charset="0"/>
              </a:rPr>
              <a:t>Protección</a:t>
            </a:r>
            <a:r>
              <a:rPr lang="en-GB" sz="900" dirty="0">
                <a:solidFill>
                  <a:schemeClr val="tx1"/>
                </a:solidFill>
                <a:latin typeface="Calibri" panose="020F0502020204030204" pitchFamily="34" charset="0"/>
                <a:cs typeface="Calibri" panose="020F0502020204030204" pitchFamily="34" charset="0"/>
              </a:rPr>
              <a:t> de </a:t>
            </a:r>
            <a:r>
              <a:rPr lang="en-GB" sz="900" dirty="0" err="1">
                <a:solidFill>
                  <a:schemeClr val="tx1"/>
                </a:solidFill>
                <a:latin typeface="Calibri" panose="020F0502020204030204" pitchFamily="34" charset="0"/>
                <a:cs typeface="Calibri" panose="020F0502020204030204" pitchFamily="34" charset="0"/>
              </a:rPr>
              <a:t>datos</a:t>
            </a:r>
            <a:r>
              <a:rPr lang="en-GB" sz="900" dirty="0">
                <a:solidFill>
                  <a:schemeClr val="tx1"/>
                </a:solidFill>
                <a:latin typeface="Calibri" panose="020F0502020204030204" pitchFamily="34" charset="0"/>
                <a:cs typeface="Calibri" panose="020F0502020204030204" pitchFamily="34" charset="0"/>
              </a:rPr>
              <a:t> de los </a:t>
            </a:r>
            <a:r>
              <a:rPr lang="en-GB" sz="900" dirty="0" err="1">
                <a:solidFill>
                  <a:schemeClr val="tx1"/>
                </a:solidFill>
                <a:latin typeface="Calibri" panose="020F0502020204030204" pitchFamily="34" charset="0"/>
                <a:cs typeface="Calibri" panose="020F0502020204030204" pitchFamily="34" charset="0"/>
              </a:rPr>
              <a:t>ciudadanos</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dirty="0">
                <a:solidFill>
                  <a:schemeClr val="tx1"/>
                </a:solidFill>
                <a:latin typeface="Calibri" panose="020F0502020204030204" pitchFamily="34" charset="0"/>
                <a:cs typeface="Calibri" panose="020F0502020204030204" pitchFamily="34" charset="0"/>
              </a:rPr>
              <a:t>	</a:t>
            </a:r>
          </a:p>
          <a:p>
            <a:pPr marL="285750" lvl="0" indent="-285750">
              <a:buClr>
                <a:schemeClr val="dk1"/>
              </a:buClr>
              <a:buSzPts val="11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4 – </a:t>
            </a:r>
            <a:r>
              <a:rPr lang="en-US" sz="2200" dirty="0" err="1">
                <a:latin typeface="Raleway" panose="020B0003030101060003" pitchFamily="34" charset="0"/>
              </a:rPr>
              <a:t>Demostrar</a:t>
            </a:r>
            <a:r>
              <a:rPr lang="en-US" sz="2200" dirty="0">
                <a:latin typeface="Raleway" panose="020B0003030101060003" pitchFamily="34" charset="0"/>
              </a:rPr>
              <a:t>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cumplimiento</a:t>
            </a:r>
            <a:endParaRPr lang="en-US" sz="2200" dirty="0">
              <a:latin typeface="Raleway" panose="020B0003030101060003" pitchFamily="34" charset="0"/>
            </a:endParaRPr>
          </a:p>
        </p:txBody>
      </p:sp>
      <p:sp>
        <p:nvSpPr>
          <p:cNvPr id="4" name="Rectángulo 3"/>
          <p:cNvSpPr/>
          <p:nvPr/>
        </p:nvSpPr>
        <p:spPr>
          <a:xfrm>
            <a:off x="127191" y="1641213"/>
            <a:ext cx="8455700" cy="2585323"/>
          </a:xfrm>
          <a:prstGeom prst="rect">
            <a:avLst/>
          </a:prstGeom>
        </p:spPr>
        <p:txBody>
          <a:bodyPr wrap="square">
            <a:spAutoFit/>
          </a:bodyPr>
          <a:lstStyle/>
          <a:p>
            <a:pPr marL="342900" lvl="0" indent="-342900" algn="just">
              <a:buFont typeface="Wingdings" panose="05000000000000000000" pitchFamily="2"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tienes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oportunidad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nombra</a:t>
            </a:r>
            <a:r>
              <a:rPr lang="en-GB" sz="1800" dirty="0">
                <a:effectLst/>
                <a:latin typeface="Calibri" panose="020F0502020204030204" pitchFamily="34" charset="0"/>
                <a:ea typeface="Calibri" panose="020F0502020204030204" pitchFamily="34" charset="0"/>
                <a:cs typeface="Times New Roman" panose="02020603050405020304" pitchFamily="18" charset="0"/>
              </a:rPr>
              <a:t> a un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especialista</a:t>
            </a:r>
            <a:r>
              <a:rPr lang="en-GB" sz="1800" dirty="0">
                <a:effectLst/>
                <a:latin typeface="Calibri" panose="020F0502020204030204" pitchFamily="34" charset="0"/>
                <a:ea typeface="Calibri" panose="020F0502020204030204" pitchFamily="34" charset="0"/>
                <a:cs typeface="Times New Roman" panose="02020603050405020304" pitchFamily="18" charset="0"/>
              </a:rPr>
              <a:t> que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pueda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encargarse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cumplimiento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tabLst>
                <a:tab pos="457200" algn="l"/>
              </a:tabLs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algún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tercero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procesa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nombre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considera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posibilidad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firmar</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acuerdo</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formal</a:t>
            </a:r>
          </a:p>
          <a:p>
            <a:pPr lvl="0" algn="just">
              <a:tabLst>
                <a:tab pos="457200" algn="l"/>
              </a:tabLs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Las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grandes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organizaciones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suelen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contar</a:t>
            </a:r>
            <a:r>
              <a:rPr lang="en-GB" sz="1800" dirty="0">
                <a:effectLst/>
                <a:latin typeface="Calibri" panose="020F0502020204030204" pitchFamily="34" charset="0"/>
                <a:ea typeface="Calibri" panose="020F0502020204030204" pitchFamily="34" charset="0"/>
                <a:cs typeface="Times New Roman" panose="02020603050405020304" pitchFamily="18" charset="0"/>
              </a:rPr>
              <a:t> con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experiencia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un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responsable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Protección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considera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posibilidad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contar</a:t>
            </a:r>
            <a:r>
              <a:rPr lang="en-GB" sz="1800" dirty="0">
                <a:effectLst/>
                <a:latin typeface="Calibri" panose="020F0502020204030204" pitchFamily="34" charset="0"/>
                <a:ea typeface="Calibri" panose="020F0502020204030204" pitchFamily="34" charset="0"/>
                <a:cs typeface="Times New Roman" panose="02020603050405020304" pitchFamily="18" charset="0"/>
              </a:rPr>
              <a:t> con uno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cuanto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tengas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suficientes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recursos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económicos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Responsabilidad</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819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4 – </a:t>
            </a:r>
            <a:r>
              <a:rPr lang="en-US" sz="2200" dirty="0" err="1">
                <a:latin typeface="Raleway" panose="020B0003030101060003" pitchFamily="34" charset="0"/>
              </a:rPr>
              <a:t>Demostrar</a:t>
            </a:r>
            <a:r>
              <a:rPr lang="en-US" sz="2200" dirty="0">
                <a:latin typeface="Raleway" panose="020B0003030101060003" pitchFamily="34" charset="0"/>
              </a:rPr>
              <a:t>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cumplimiento</a:t>
            </a:r>
            <a:endParaRPr lang="en-US" sz="2200" dirty="0">
              <a:latin typeface="Raleway" panose="020B0003030101060003" pitchFamily="34" charset="0"/>
            </a:endParaRPr>
          </a:p>
        </p:txBody>
      </p:sp>
      <p:sp>
        <p:nvSpPr>
          <p:cNvPr id="4" name="Rectángulo 3"/>
          <p:cNvSpPr/>
          <p:nvPr/>
        </p:nvSpPr>
        <p:spPr>
          <a:xfrm>
            <a:off x="127191" y="1641213"/>
            <a:ext cx="8455700" cy="2308324"/>
          </a:xfrm>
          <a:prstGeom prst="rect">
            <a:avLst/>
          </a:prstGeom>
        </p:spPr>
        <p:txBody>
          <a:bodyPr wrap="square">
            <a:spAutoFit/>
          </a:bodyPr>
          <a:lstStyle/>
          <a:p>
            <a:pPr marL="342900" lvl="0" indent="-342900" algn="just">
              <a:buFont typeface="Wingdings" panose="05000000000000000000" pitchFamily="2" charset="2"/>
              <a:buChar char=""/>
              <a:tabLst>
                <a:tab pos="45720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Asegúrate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volver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comprobar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cualquier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momento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pleno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cumplimiento</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todos</a:t>
            </a:r>
            <a:r>
              <a:rPr lang="en-GB" sz="1800" dirty="0">
                <a:effectLst/>
                <a:latin typeface="Calibri" panose="020F0502020204030204" pitchFamily="34" charset="0"/>
                <a:ea typeface="Calibri" panose="020F0502020204030204" pitchFamily="34" charset="0"/>
                <a:cs typeface="Times New Roman" panose="02020603050405020304" pitchFamily="18" charset="0"/>
              </a:rPr>
              <a:t>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derechos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ciudadanos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vuelve</a:t>
            </a:r>
            <a:r>
              <a:rPr lang="en-GB" sz="1800" dirty="0">
                <a:effectLst/>
                <a:latin typeface="Calibri" panose="020F0502020204030204" pitchFamily="34" charset="0"/>
                <a:ea typeface="Calibri" panose="020F0502020204030204" pitchFamily="34" charset="0"/>
                <a:cs typeface="Times New Roman" panose="02020603050405020304" pitchFamily="18" charset="0"/>
              </a:rPr>
              <a:t> a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diapositiva</a:t>
            </a:r>
            <a:r>
              <a:rPr lang="en-GB" sz="1800" dirty="0">
                <a:effectLst/>
                <a:latin typeface="Calibri" panose="020F0502020204030204" pitchFamily="34" charset="0"/>
                <a:ea typeface="Calibri" panose="020F0502020204030204" pitchFamily="34" charset="0"/>
                <a:cs typeface="Times New Roman" panose="02020603050405020304" pitchFamily="18" charset="0"/>
              </a:rPr>
              <a:t> 16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referencia</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fácil</a:t>
            </a:r>
            <a:r>
              <a:rPr lang="en-GB" sz="1800" dirty="0">
                <a:effectLst/>
                <a:latin typeface="Calibri" panose="020F0502020204030204" pitchFamily="34" charset="0"/>
                <a:ea typeface="Calibri" panose="020F0502020204030204" pitchFamily="34" charset="0"/>
                <a:cs typeface="Times New Roman" panose="02020603050405020304" pitchFamily="18" charset="0"/>
              </a:rPr>
              <a:t> que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interesados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sean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informados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sobre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tratamiento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fácil</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interesado</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acceder a sus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datos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fácil</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interesado</a:t>
            </a:r>
            <a:r>
              <a:rPr lang="en-GB" sz="1800" dirty="0">
                <a:effectLst/>
                <a:latin typeface="Calibri" panose="020F0502020204030204" pitchFamily="34" charset="0"/>
                <a:ea typeface="Calibri" panose="020F0502020204030204" pitchFamily="34" charset="0"/>
                <a:cs typeface="Times New Roman" panose="02020603050405020304" pitchFamily="18" charset="0"/>
              </a:rPr>
              <a:t> ser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olvidado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etc...</a:t>
            </a: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defRPr/>
            </a:pP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Derechos de la </a:t>
            </a:r>
            <a:r>
              <a:rPr lang="en-US" sz="2000" dirty="0" err="1">
                <a:latin typeface="Calibri" panose="020F0502020204030204" pitchFamily="34" charset="0"/>
                <a:cs typeface="Calibri" panose="020F0502020204030204" pitchFamily="34" charset="0"/>
              </a:rPr>
              <a:t>protección</a:t>
            </a:r>
            <a:r>
              <a:rPr lang="en-US" sz="2000" dirty="0">
                <a:latin typeface="Calibri" panose="020F0502020204030204" pitchFamily="34" charset="0"/>
                <a:cs typeface="Calibri" panose="020F0502020204030204" pitchFamily="34" charset="0"/>
              </a:rPr>
              <a:t> de </a:t>
            </a:r>
            <a:r>
              <a:rPr lang="en-US" sz="2000" dirty="0" err="1">
                <a:latin typeface="Calibri" panose="020F0502020204030204" pitchFamily="34" charset="0"/>
                <a:cs typeface="Calibri" panose="020F0502020204030204" pitchFamily="34" charset="0"/>
              </a:rPr>
              <a:t>datos</a:t>
            </a:r>
            <a:r>
              <a:rPr lang="en-US" sz="2000" dirty="0">
                <a:latin typeface="Calibri" panose="020F0502020204030204" pitchFamily="34" charset="0"/>
                <a:cs typeface="Calibri" panose="020F0502020204030204" pitchFamily="34" charset="0"/>
              </a:rPr>
              <a:t> de los </a:t>
            </a:r>
            <a:r>
              <a:rPr lang="en-US" sz="2000" dirty="0" err="1">
                <a:latin typeface="Calibri" panose="020F0502020204030204" pitchFamily="34" charset="0"/>
                <a:cs typeface="Calibri" panose="020F0502020204030204" pitchFamily="34" charset="0"/>
              </a:rPr>
              <a:t>ciudadanos</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6157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4 – </a:t>
            </a:r>
            <a:r>
              <a:rPr lang="en-US" sz="2200" dirty="0" err="1">
                <a:latin typeface="Raleway" panose="020B0003030101060003" pitchFamily="34" charset="0"/>
              </a:rPr>
              <a:t>Demostrar</a:t>
            </a:r>
            <a:r>
              <a:rPr lang="en-US" sz="2200" dirty="0">
                <a:latin typeface="Raleway" panose="020B0003030101060003" pitchFamily="34" charset="0"/>
              </a:rPr>
              <a:t>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cumplimiento</a:t>
            </a:r>
            <a:endParaRPr lang="en-US" sz="2200" dirty="0">
              <a:latin typeface="Raleway" panose="020B0003030101060003" pitchFamily="34" charset="0"/>
            </a:endParaRPr>
          </a:p>
        </p:txBody>
      </p:sp>
      <p:sp>
        <p:nvSpPr>
          <p:cNvPr id="4" name="Rectángulo 3"/>
          <p:cNvSpPr/>
          <p:nvPr/>
        </p:nvSpPr>
        <p:spPr>
          <a:xfrm>
            <a:off x="127191" y="1641213"/>
            <a:ext cx="8455700" cy="2585323"/>
          </a:xfrm>
          <a:prstGeom prst="rect">
            <a:avLst/>
          </a:prstGeom>
        </p:spPr>
        <p:txBody>
          <a:bodyPr wrap="square">
            <a:spAutoFit/>
          </a:bodyPr>
          <a:lstStyle/>
          <a:p>
            <a:pPr algn="just"/>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contexto</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módulo</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formación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nuestro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GB" sz="1800" dirty="0">
                <a:effectLst/>
                <a:latin typeface="Calibri" panose="020F0502020204030204" pitchFamily="34" charset="0"/>
                <a:ea typeface="Calibri" panose="020F0502020204030204" pitchFamily="34" charset="0"/>
                <a:cs typeface="Times New Roman" panose="02020603050405020304" pitchFamily="18" charset="0"/>
              </a:rPr>
              <a:t> 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guiar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lectores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través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los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fundamentos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legislación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del GDPR – algo que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mismo</a:t>
            </a:r>
            <a:r>
              <a:rPr lang="en-GB" sz="1800" dirty="0">
                <a:effectLst/>
                <a:latin typeface="Calibri" panose="020F0502020204030204" pitchFamily="34" charset="0"/>
                <a:ea typeface="Calibri" panose="020F0502020204030204" pitchFamily="34" charset="0"/>
                <a:cs typeface="Times New Roman" panose="02020603050405020304" pitchFamily="18" charset="0"/>
              </a:rPr>
              <a:t> 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complicado</a:t>
            </a:r>
            <a:r>
              <a:rPr lang="en-GB" sz="1800" dirty="0">
                <a:effectLst/>
                <a:latin typeface="Calibri" panose="020F0502020204030204" pitchFamily="34" charset="0"/>
                <a:ea typeface="Calibri" panose="020F0502020204030204" pitchFamily="34" charset="0"/>
                <a:cs typeface="Times New Roman" panose="02020603050405020304" pitchFamily="18" charset="0"/>
              </a:rPr>
              <a:t> y que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requeriría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todo</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contexto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separado</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consideraciones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profundidad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 lo largo de las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últimas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secciones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este</a:t>
            </a:r>
            <a:r>
              <a:rPr lang="en-GB" sz="1800" dirty="0">
                <a:effectLst/>
                <a:latin typeface="Calibri" panose="020F0502020204030204" pitchFamily="34" charset="0"/>
                <a:ea typeface="Calibri" panose="020F0502020204030204" pitchFamily="34" charset="0"/>
                <a:cs typeface="Times New Roman" panose="02020603050405020304" pitchFamily="18" charset="0"/>
              </a:rPr>
              <a:t> modulo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formación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hemos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proporcionado</a:t>
            </a:r>
            <a:r>
              <a:rPr lang="en-GB" sz="1800" dirty="0">
                <a:effectLst/>
                <a:latin typeface="Calibri" panose="020F0502020204030204" pitchFamily="34" charset="0"/>
                <a:ea typeface="Calibri" panose="020F0502020204030204" pitchFamily="34" charset="0"/>
                <a:cs typeface="Times New Roman" panose="02020603050405020304" pitchFamily="18" charset="0"/>
              </a:rPr>
              <a:t> una breve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lista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comprobación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 ¡no 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exhaustiva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absoluto</a:t>
            </a:r>
            <a:r>
              <a:rPr lang="en-GB" sz="1800" dirty="0">
                <a:effectLst/>
                <a:latin typeface="Calibri" panose="020F0502020204030204" pitchFamily="34" charset="0"/>
                <a:ea typeface="Calibri" panose="020F0502020204030204" pitchFamily="34" charset="0"/>
                <a:cs typeface="Times New Roman" panose="02020603050405020304" pitchFamily="18" charset="0"/>
              </a:rPr>
              <a:t>! Si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deseas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saber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más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sobre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GB" sz="1800" dirty="0">
                <a:effectLst/>
                <a:latin typeface="Calibri" panose="020F0502020204030204" pitchFamily="34" charset="0"/>
                <a:ea typeface="Calibri" panose="020F0502020204030204" pitchFamily="34" charset="0"/>
                <a:cs typeface="Times New Roman" panose="02020603050405020304" pitchFamily="18" charset="0"/>
              </a:rPr>
              <a:t> GDPR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cuáles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podrían</a:t>
            </a:r>
            <a:r>
              <a:rPr lang="en-GB" sz="1800" dirty="0">
                <a:effectLst/>
                <a:latin typeface="Calibri" panose="020F0502020204030204" pitchFamily="34" charset="0"/>
                <a:ea typeface="Calibri" panose="020F0502020204030204" pitchFamily="34" charset="0"/>
                <a:cs typeface="Times New Roman" panose="02020603050405020304" pitchFamily="18" charset="0"/>
              </a:rPr>
              <a:t> ser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tus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deberes</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obligaciones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por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considera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ponerte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contacto</a:t>
            </a:r>
            <a:r>
              <a:rPr lang="en-GB" sz="1800" dirty="0">
                <a:effectLst/>
                <a:latin typeface="Calibri" panose="020F0502020204030204" pitchFamily="34" charset="0"/>
                <a:ea typeface="Calibri" panose="020F0502020204030204" pitchFamily="34" charset="0"/>
                <a:cs typeface="Times New Roman" panose="02020603050405020304" pitchFamily="18" charset="0"/>
              </a:rPr>
              <a:t> con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consultores</a:t>
            </a:r>
            <a:r>
              <a:rPr lang="en-GB" sz="1800" dirty="0">
                <a:effectLst/>
                <a:latin typeface="Calibri" panose="020F0502020204030204" pitchFamily="34" charset="0"/>
                <a:ea typeface="Calibri" panose="020F0502020204030204" pitchFamily="34" charset="0"/>
                <a:cs typeface="Times New Roman" panose="02020603050405020304" pitchFamily="18" charset="0"/>
              </a:rPr>
              <a:t>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profesionales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cerca</a:t>
            </a:r>
            <a:r>
              <a:rPr lang="en-GB" sz="1800" dirty="0" err="1">
                <a:latin typeface="Calibri" panose="020F0502020204030204" pitchFamily="34" charset="0"/>
                <a:ea typeface="Calibri" panose="020F0502020204030204" pitchFamily="34" charset="0"/>
                <a:cs typeface="Times New Roman" panose="02020603050405020304" pitchFamily="18" charset="0"/>
              </a:rPr>
              <a:t>nos</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Último aviso </a:t>
            </a:r>
            <a:r>
              <a:rPr lang="en-US" sz="2000" dirty="0" err="1">
                <a:latin typeface="Calibri" panose="020F0502020204030204" pitchFamily="34" charset="0"/>
                <a:cs typeface="Calibri" panose="020F0502020204030204" pitchFamily="34" charset="0"/>
              </a:rPr>
              <a:t>importante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292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Gracias!</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3" y="82502"/>
            <a:ext cx="5380450" cy="550015"/>
          </a:xfrm>
          <a:prstGeom prst="rect">
            <a:avLst/>
          </a:prstGeom>
        </p:spPr>
        <p:txBody>
          <a:bodyPr spcFirstLastPara="1" wrap="square" lIns="91425" tIns="91425" rIns="91425" bIns="91425" anchor="t" anchorCtr="0">
            <a:noAutofit/>
          </a:bodyPr>
          <a:lstStyle/>
          <a:p>
            <a:pPr lvl="0"/>
            <a:r>
              <a:rPr lang="en-US" sz="2000" dirty="0" err="1">
                <a:latin typeface="Raleway" panose="020B0003030101060003" pitchFamily="34" charset="0"/>
              </a:rPr>
              <a:t>Algunas</a:t>
            </a:r>
            <a:r>
              <a:rPr lang="en-US" sz="2000" dirty="0">
                <a:latin typeface="Raleway" panose="020B0003030101060003" pitchFamily="34" charset="0"/>
              </a:rPr>
              <a:t> </a:t>
            </a:r>
            <a:r>
              <a:rPr lang="en-US" sz="2000" dirty="0" err="1">
                <a:latin typeface="Raleway" panose="020B0003030101060003" pitchFamily="34" charset="0"/>
              </a:rPr>
              <a:t>notas</a:t>
            </a:r>
            <a:r>
              <a:rPr lang="en-US" sz="2000" dirty="0">
                <a:latin typeface="Raleway" panose="020B0003030101060003" pitchFamily="34" charset="0"/>
              </a:rPr>
              <a:t> </a:t>
            </a:r>
            <a:r>
              <a:rPr lang="en-US" sz="2000" dirty="0" err="1">
                <a:latin typeface="Raleway" panose="020B0003030101060003" pitchFamily="34" charset="0"/>
              </a:rPr>
              <a:t>introductorias</a:t>
            </a:r>
            <a:r>
              <a:rPr lang="en-US" sz="2000" dirty="0">
                <a:latin typeface="Raleway" panose="020B0003030101060003" pitchFamily="34" charset="0"/>
              </a:rPr>
              <a:t> </a:t>
            </a:r>
            <a:r>
              <a:rPr lang="en-US" sz="2000" dirty="0" err="1">
                <a:latin typeface="Raleway" panose="020B0003030101060003" pitchFamily="34" charset="0"/>
              </a:rPr>
              <a:t>sobre</a:t>
            </a:r>
            <a:r>
              <a:rPr lang="en-US" sz="2000" dirty="0">
                <a:latin typeface="Raleway" panose="020B0003030101060003" pitchFamily="34" charset="0"/>
              </a:rPr>
              <a:t> </a:t>
            </a:r>
            <a:r>
              <a:rPr lang="en-US" sz="2000" dirty="0" err="1">
                <a:latin typeface="Raleway" panose="020B0003030101060003" pitchFamily="34" charset="0"/>
              </a:rPr>
              <a:t>el</a:t>
            </a:r>
            <a:r>
              <a:rPr lang="en-US" sz="2000" dirty="0">
                <a:latin typeface="Raleway" panose="020B0003030101060003" pitchFamily="34" charset="0"/>
              </a:rPr>
              <a:t>  GDPR</a:t>
            </a:r>
          </a:p>
        </p:txBody>
      </p:sp>
      <p:sp>
        <p:nvSpPr>
          <p:cNvPr id="4" name="Rectángulo 3"/>
          <p:cNvSpPr/>
          <p:nvPr/>
        </p:nvSpPr>
        <p:spPr>
          <a:xfrm>
            <a:off x="127191" y="1641213"/>
            <a:ext cx="8455700" cy="1477328"/>
          </a:xfrm>
          <a:prstGeom prst="rect">
            <a:avLst/>
          </a:prstGeom>
        </p:spPr>
        <p:txBody>
          <a:bodyPr wrap="square">
            <a:spAutoFit/>
          </a:bodyPr>
          <a:lstStyle/>
          <a:p>
            <a:pPr algn="just"/>
            <a:r>
              <a:rPr lang="es-ES" sz="1800" dirty="0">
                <a:solidFill>
                  <a:srgbClr val="0E101A"/>
                </a:solidFill>
                <a:latin typeface="Calibri" panose="020F0502020204030204" pitchFamily="34" charset="0"/>
                <a:cs typeface="Calibri" panose="020F0502020204030204" pitchFamily="34" charset="0"/>
              </a:rPr>
              <a:t>Si vas a explotar los servicios de TI para lanzar y dirigir tu negocio digital, se te exige -por ley- que entiendas de qué trata el GDPR</a:t>
            </a:r>
          </a:p>
          <a:p>
            <a:pPr algn="just"/>
            <a:endParaRPr lang="en-GB" sz="1800" dirty="0">
              <a:solidFill>
                <a:srgbClr val="0E101A"/>
              </a:solidFill>
              <a:effectLst/>
              <a:latin typeface="Calibri" panose="020F0502020204030204" pitchFamily="34" charset="0"/>
              <a:cs typeface="Calibri" panose="020F0502020204030204" pitchFamily="34" charset="0"/>
            </a:endParaRPr>
          </a:p>
          <a:p>
            <a:pPr algn="just"/>
            <a:r>
              <a:rPr lang="es-ES" sz="1800" dirty="0">
                <a:solidFill>
                  <a:srgbClr val="0E101A"/>
                </a:solidFill>
                <a:latin typeface="Calibri" panose="020F0502020204030204" pitchFamily="34" charset="0"/>
                <a:cs typeface="Calibri" panose="020F0502020204030204" pitchFamily="34" charset="0"/>
              </a:rPr>
              <a:t>En el contexto de este modelo, te compartiremos un par de informaciones que necesitas para operar un negocio digital en Europa en cumplimiento del GDPR.</a:t>
            </a:r>
            <a:endParaRPr lang="en-GB" sz="1800" dirty="0">
              <a:solidFill>
                <a:srgbClr val="0E101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09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s-ES" sz="2200" dirty="0">
                <a:latin typeface="Raleway" panose="020B0003030101060003" pitchFamily="34" charset="0"/>
              </a:rPr>
              <a:t>Antecedentes e introducción</a:t>
            </a:r>
            <a:endParaRPr lang="en-US" sz="2200" dirty="0">
              <a:latin typeface="Raleway" panose="020B0003030101060003" pitchFamily="34" charset="0"/>
            </a:endParaRPr>
          </a:p>
        </p:txBody>
      </p:sp>
      <p:sp>
        <p:nvSpPr>
          <p:cNvPr id="4" name="Rectángulo 3"/>
          <p:cNvSpPr/>
          <p:nvPr/>
        </p:nvSpPr>
        <p:spPr>
          <a:xfrm>
            <a:off x="127191" y="1641213"/>
            <a:ext cx="8455700" cy="923330"/>
          </a:xfrm>
          <a:prstGeom prst="rect">
            <a:avLst/>
          </a:prstGeom>
        </p:spPr>
        <p:txBody>
          <a:bodyPr wrap="square">
            <a:spAutoFit/>
          </a:bodyPr>
          <a:lstStyle/>
          <a:p>
            <a:pPr algn="just"/>
            <a:r>
              <a:rPr lang="es-ES" sz="1800" dirty="0">
                <a:solidFill>
                  <a:srgbClr val="0E101A"/>
                </a:solidFill>
                <a:latin typeface="Calibri" panose="020F0502020204030204" pitchFamily="34" charset="0"/>
                <a:cs typeface="Calibri" panose="020F0502020204030204" pitchFamily="34" charset="0"/>
              </a:rPr>
              <a:t>Reglamento del Parlamento Europeo y del Consejo de la UE sobre "la protección de las personas físicas en lo que respecta al tratamiento de datos personales y a la libre circulación de estos datos".</a:t>
            </a: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Qué</a:t>
            </a:r>
            <a:r>
              <a:rPr lang="en-US" sz="2000" dirty="0">
                <a:latin typeface="Calibri" panose="020F0502020204030204" pitchFamily="34" charset="0"/>
                <a:cs typeface="Calibri" panose="020F0502020204030204" pitchFamily="34" charset="0"/>
              </a:rPr>
              <a:t> es </a:t>
            </a:r>
            <a:r>
              <a:rPr lang="en-US" sz="2000" dirty="0" err="1">
                <a:latin typeface="Calibri" panose="020F0502020204030204" pitchFamily="34" charset="0"/>
                <a:cs typeface="Calibri" panose="020F0502020204030204" pitchFamily="34" charset="0"/>
              </a:rPr>
              <a:t>el</a:t>
            </a:r>
            <a:r>
              <a:rPr lang="en-US" sz="2000" dirty="0">
                <a:latin typeface="Calibri" panose="020F0502020204030204" pitchFamily="34" charset="0"/>
                <a:cs typeface="Calibri" panose="020F0502020204030204" pitchFamily="34" charset="0"/>
              </a:rPr>
              <a:t> GDPR  </a:t>
            </a:r>
          </a:p>
        </p:txBody>
      </p:sp>
      <p:pic>
        <p:nvPicPr>
          <p:cNvPr id="6" name="Immagine 5"/>
          <p:cNvPicPr>
            <a:picLocks noChangeAspect="1"/>
          </p:cNvPicPr>
          <p:nvPr/>
        </p:nvPicPr>
        <p:blipFill>
          <a:blip r:embed="rId3"/>
          <a:stretch>
            <a:fillRect/>
          </a:stretch>
        </p:blipFill>
        <p:spPr>
          <a:xfrm>
            <a:off x="1954540" y="2723368"/>
            <a:ext cx="4801001" cy="1351463"/>
          </a:xfrm>
          <a:prstGeom prst="rect">
            <a:avLst/>
          </a:prstGeom>
          <a:ln w="28575">
            <a:solidFill>
              <a:srgbClr val="FF0000"/>
            </a:solidFill>
          </a:ln>
        </p:spPr>
      </p:pic>
      <p:sp>
        <p:nvSpPr>
          <p:cNvPr id="7" name="CasellaDiTesto 6"/>
          <p:cNvSpPr txBox="1"/>
          <p:nvPr/>
        </p:nvSpPr>
        <p:spPr>
          <a:xfrm>
            <a:off x="1883994" y="4213475"/>
            <a:ext cx="5418842"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Fuente: </a:t>
            </a:r>
            <a:r>
              <a:rPr lang="en-GB" sz="1000" dirty="0">
                <a:latin typeface="Calibri" panose="020F0502020204030204" pitchFamily="34" charset="0"/>
                <a:cs typeface="Calibri" panose="020F0502020204030204" pitchFamily="34" charset="0"/>
                <a:hlinkClick r:id="rId4"/>
              </a:rPr>
              <a:t>https://eur-lex.europa.eu/legal-content/EN/TXT/?uri=CELEX%3A02016R0679-20160504</a:t>
            </a: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89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Antecedentes</a:t>
            </a:r>
            <a:r>
              <a:rPr lang="en-US" sz="2200" dirty="0">
                <a:latin typeface="Raleway" panose="020B0003030101060003" pitchFamily="34" charset="0"/>
              </a:rPr>
              <a:t> e </a:t>
            </a:r>
            <a:r>
              <a:rPr lang="en-US" sz="2200" dirty="0" err="1">
                <a:latin typeface="Raleway" panose="020B0003030101060003" pitchFamily="34" charset="0"/>
              </a:rPr>
              <a:t>introducción</a:t>
            </a:r>
            <a:endParaRPr lang="en-US" sz="2200" dirty="0">
              <a:latin typeface="Raleway" panose="020B0003030101060003" pitchFamily="34" charset="0"/>
            </a:endParaRPr>
          </a:p>
        </p:txBody>
      </p:sp>
      <p:sp>
        <p:nvSpPr>
          <p:cNvPr id="4" name="Rectángulo 3"/>
          <p:cNvSpPr/>
          <p:nvPr/>
        </p:nvSpPr>
        <p:spPr>
          <a:xfrm>
            <a:off x="127191" y="1641213"/>
            <a:ext cx="8455700" cy="1415772"/>
          </a:xfrm>
          <a:prstGeom prst="rect">
            <a:avLst/>
          </a:prstGeom>
        </p:spPr>
        <p:txBody>
          <a:bodyPr wrap="square">
            <a:spAutoFit/>
          </a:bodyPr>
          <a:lstStyle/>
          <a:p>
            <a:pPr algn="just"/>
            <a:r>
              <a:rPr lang="es-ES" sz="1800" dirty="0">
                <a:solidFill>
                  <a:srgbClr val="0E101A"/>
                </a:solidFill>
                <a:latin typeface="Calibri" panose="020F0502020204030204" pitchFamily="34" charset="0"/>
                <a:cs typeface="Calibri" panose="020F0502020204030204" pitchFamily="34" charset="0"/>
              </a:rPr>
              <a:t>Según el Derecho de la UE, un reglamento es un acto jurídico de las instituciones políticas de la UE que todos los Estados miembros deben cumplir (como en el caso del GDPR). No todos los tipos de legislación de la UE son tan vinculantes como los reglamentos...</a:t>
            </a:r>
            <a:endParaRPr lang="en-GB" sz="1800" i="1" dirty="0">
              <a:solidFill>
                <a:srgbClr val="0E101A"/>
              </a:solidFill>
              <a:latin typeface="Calibri" panose="020F0502020204030204" pitchFamily="34" charset="0"/>
              <a:cs typeface="Calibri" panose="020F0502020204030204" pitchFamily="34" charset="0"/>
            </a:endParaRPr>
          </a:p>
          <a:p>
            <a:pPr algn="just"/>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Tener </a:t>
            </a:r>
            <a:r>
              <a:rPr lang="en-US" sz="2000" dirty="0" err="1">
                <a:latin typeface="Calibri" panose="020F0502020204030204" pitchFamily="34" charset="0"/>
                <a:cs typeface="Calibri" panose="020F0502020204030204" pitchFamily="34" charset="0"/>
              </a:rPr>
              <a:t>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cuenta</a:t>
            </a:r>
            <a:r>
              <a:rPr lang="en-US" sz="2000" dirty="0">
                <a:latin typeface="Calibri" panose="020F0502020204030204" pitchFamily="34" charset="0"/>
                <a:cs typeface="Calibri" panose="020F0502020204030204" pitchFamily="34" charset="0"/>
              </a:rPr>
              <a:t>…  </a:t>
            </a:r>
          </a:p>
        </p:txBody>
      </p:sp>
      <p:graphicFrame>
        <p:nvGraphicFramePr>
          <p:cNvPr id="3" name="Diagramma 2"/>
          <p:cNvGraphicFramePr/>
          <p:nvPr>
            <p:extLst>
              <p:ext uri="{D42A27DB-BD31-4B8C-83A1-F6EECF244321}">
                <p14:modId xmlns:p14="http://schemas.microsoft.com/office/powerpoint/2010/main" val="1790485988"/>
              </p:ext>
            </p:extLst>
          </p:nvPr>
        </p:nvGraphicFramePr>
        <p:xfrm>
          <a:off x="2722419" y="2577503"/>
          <a:ext cx="3262746" cy="189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221673" y="3261186"/>
            <a:ext cx="2951018" cy="738664"/>
          </a:xfrm>
          <a:prstGeom prst="rect">
            <a:avLst/>
          </a:prstGeom>
          <a:noFill/>
          <a:ln>
            <a:solidFill>
              <a:srgbClr val="FF0000"/>
            </a:solidFill>
          </a:ln>
        </p:spPr>
        <p:txBody>
          <a:bodyPr wrap="square" rtlCol="0">
            <a:spAutoFit/>
          </a:bodyPr>
          <a:lstStyle/>
          <a:p>
            <a:pPr algn="just"/>
            <a:r>
              <a:rPr lang="es-ES" dirty="0"/>
              <a:t>Cuanto más alto sea el nivel, más vinculante será el contenido legislativo</a:t>
            </a:r>
            <a:endParaRPr lang="en-GB" dirty="0"/>
          </a:p>
        </p:txBody>
      </p:sp>
    </p:spTree>
    <p:extLst>
      <p:ext uri="{BB962C8B-B14F-4D97-AF65-F5344CB8AC3E}">
        <p14:creationId xmlns:p14="http://schemas.microsoft.com/office/powerpoint/2010/main" val="99819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err="1">
                <a:latin typeface="Raleway" panose="020B0003030101060003" pitchFamily="34" charset="0"/>
              </a:rPr>
              <a:t>Antecedentes</a:t>
            </a:r>
            <a:r>
              <a:rPr lang="it-IT" sz="2200" dirty="0">
                <a:latin typeface="Raleway" panose="020B0003030101060003" pitchFamily="34" charset="0"/>
              </a:rPr>
              <a:t> e </a:t>
            </a:r>
            <a:r>
              <a:rPr lang="en-US" sz="2200" dirty="0" err="1">
                <a:latin typeface="Raleway" panose="020B0003030101060003" pitchFamily="34" charset="0"/>
              </a:rPr>
              <a:t>introducción</a:t>
            </a:r>
            <a:endParaRPr lang="en-US" sz="2200" dirty="0">
              <a:latin typeface="Raleway" panose="020B0003030101060003" pitchFamily="34" charset="0"/>
            </a:endParaRPr>
          </a:p>
        </p:txBody>
      </p:sp>
      <p:sp>
        <p:nvSpPr>
          <p:cNvPr id="4" name="Rectángulo 3"/>
          <p:cNvSpPr/>
          <p:nvPr/>
        </p:nvSpPr>
        <p:spPr>
          <a:xfrm>
            <a:off x="127191" y="1641213"/>
            <a:ext cx="8455700" cy="1754326"/>
          </a:xfrm>
          <a:prstGeom prst="rect">
            <a:avLst/>
          </a:prstGeom>
        </p:spPr>
        <p:txBody>
          <a:bodyPr wrap="square">
            <a:spAutoFit/>
          </a:bodyPr>
          <a:lstStyle/>
          <a:p>
            <a:pPr marL="342900" indent="-342900" algn="just">
              <a:buFont typeface="+mj-lt"/>
              <a:buAutoNum type="arabicPeriod"/>
              <a:defRPr/>
            </a:pPr>
            <a:r>
              <a:rPr lang="es-ES" sz="1800" dirty="0">
                <a:latin typeface="Calibri" panose="020F0502020204030204" pitchFamily="34" charset="0"/>
                <a:cs typeface="Calibri" panose="020F0502020204030204" pitchFamily="34" charset="0"/>
              </a:rPr>
              <a:t>El [RGPD] establece normas relativas a la protección de las personas físicas en relación con el tratamiento de datos personales y normas relativas a la libre circulación de datos personales.</a:t>
            </a:r>
            <a:endParaRPr lang="en-GB" sz="1800" dirty="0">
              <a:latin typeface="Calibri" panose="020F0502020204030204" pitchFamily="34" charset="0"/>
              <a:cs typeface="Calibri" panose="020F0502020204030204" pitchFamily="34" charset="0"/>
            </a:endParaRPr>
          </a:p>
          <a:p>
            <a:pPr marL="342900" indent="-342900" algn="just">
              <a:buFont typeface="+mj-lt"/>
              <a:buAutoNum type="arabicPeriod"/>
              <a:defRPr/>
            </a:pPr>
            <a:endParaRPr lang="en-GB" sz="18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sz="1800" dirty="0">
                <a:latin typeface="Calibri" panose="020F0502020204030204" pitchFamily="34" charset="0"/>
                <a:cs typeface="Calibri" panose="020F0502020204030204" pitchFamily="34" charset="0"/>
              </a:rPr>
              <a:t>El [RGPD] protege los </a:t>
            </a:r>
            <a:r>
              <a:rPr lang="es-ES" sz="1800" b="1" dirty="0">
                <a:solidFill>
                  <a:srgbClr val="00B050"/>
                </a:solidFill>
                <a:latin typeface="Calibri" panose="020F0502020204030204" pitchFamily="34" charset="0"/>
                <a:cs typeface="Calibri" panose="020F0502020204030204" pitchFamily="34" charset="0"/>
              </a:rPr>
              <a:t>derechos y libertades fundamentales </a:t>
            </a:r>
            <a:r>
              <a:rPr lang="es-ES" sz="1800" dirty="0">
                <a:latin typeface="Calibri" panose="020F0502020204030204" pitchFamily="34" charset="0"/>
                <a:cs typeface="Calibri" panose="020F0502020204030204" pitchFamily="34" charset="0"/>
              </a:rPr>
              <a:t>de las personas físicas y, en particular, su derecho a la protección de los datos personales.</a:t>
            </a: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El GDPR </a:t>
            </a:r>
            <a:r>
              <a:rPr lang="en-US" sz="2000" dirty="0" err="1">
                <a:latin typeface="Calibri" panose="020F0502020204030204" pitchFamily="34" charset="0"/>
                <a:cs typeface="Calibri" panose="020F0502020204030204" pitchFamily="34" charset="0"/>
              </a:rPr>
              <a:t>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resumen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escala</a:t>
            </a:r>
            <a:r>
              <a:rPr lang="en-US" sz="2000" dirty="0">
                <a:latin typeface="Calibri" panose="020F0502020204030204" pitchFamily="34" charset="0"/>
                <a:cs typeface="Calibri" panose="020F0502020204030204" pitchFamily="34" charset="0"/>
              </a:rPr>
              <a:t> y </a:t>
            </a:r>
            <a:r>
              <a:rPr lang="en-US" sz="2000" dirty="0" err="1">
                <a:latin typeface="Calibri" panose="020F0502020204030204" pitchFamily="34" charset="0"/>
                <a:cs typeface="Calibri" panose="020F0502020204030204" pitchFamily="34" charset="0"/>
              </a:rPr>
              <a:t>alcance</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9571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err="1">
                <a:latin typeface="Raleway" panose="020B0003030101060003" pitchFamily="34" charset="0"/>
              </a:rPr>
              <a:t>Antecedentes</a:t>
            </a:r>
            <a:r>
              <a:rPr lang="it-IT" sz="2200" dirty="0">
                <a:latin typeface="Raleway" panose="020B0003030101060003" pitchFamily="34" charset="0"/>
              </a:rPr>
              <a:t> e i</a:t>
            </a:r>
            <a:r>
              <a:rPr lang="en-US" sz="2200" dirty="0" err="1">
                <a:latin typeface="Raleway" panose="020B0003030101060003" pitchFamily="34" charset="0"/>
              </a:rPr>
              <a:t>ntroducción</a:t>
            </a:r>
            <a:endParaRPr lang="en-US" sz="2200" dirty="0">
              <a:latin typeface="Raleway" panose="020B0003030101060003" pitchFamily="34" charset="0"/>
            </a:endParaRPr>
          </a:p>
        </p:txBody>
      </p:sp>
      <p:sp>
        <p:nvSpPr>
          <p:cNvPr id="4" name="Rectángulo 3"/>
          <p:cNvSpPr/>
          <p:nvPr/>
        </p:nvSpPr>
        <p:spPr>
          <a:xfrm>
            <a:off x="127191" y="1641213"/>
            <a:ext cx="8455700" cy="2308324"/>
          </a:xfrm>
          <a:prstGeom prst="rect">
            <a:avLst/>
          </a:prstGeom>
        </p:spPr>
        <p:txBody>
          <a:bodyPr wrap="square">
            <a:spAutoFit/>
          </a:bodyPr>
          <a:lstStyle/>
          <a:p>
            <a:pPr algn="just">
              <a:defRPr/>
            </a:pPr>
            <a:r>
              <a:rPr lang="es-ES" sz="1800" dirty="0">
                <a:latin typeface="Calibri" panose="020F0502020204030204" pitchFamily="34" charset="0"/>
                <a:cs typeface="Calibri" panose="020F0502020204030204" pitchFamily="34" charset="0"/>
              </a:rPr>
              <a:t>Todo el interés del GDPR se centra en los ciudadanos de la UE y su "derecho al olvido".</a:t>
            </a:r>
          </a:p>
          <a:p>
            <a:pPr algn="just">
              <a:defRPr/>
            </a:pP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Por un lado, el RGPD representa un sistema de derechos y "privilegios" muy sólido y fiable, si lo miramos desde la perspectiva del ciudadano particular.</a:t>
            </a:r>
          </a:p>
          <a:p>
            <a:pPr algn="just">
              <a:defRPr/>
            </a:pP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Por otro lado, el RGPD introduce un amplio conjunto de obligaciones y deberes, impuestos por la ley, que todas las organizaciones que operan en la UE deben cumplir, si lo miramos desde la perspectiva de la empresa.</a:t>
            </a: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Se </a:t>
            </a:r>
            <a:r>
              <a:rPr lang="en-US" sz="2000" dirty="0" err="1">
                <a:latin typeface="Calibri" panose="020F0502020204030204" pitchFamily="34" charset="0"/>
                <a:cs typeface="Calibri" panose="020F0502020204030204" pitchFamily="34" charset="0"/>
              </a:rPr>
              <a:t>prudente</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6093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err="1">
                <a:latin typeface="Raleway" panose="020B0003030101060003" pitchFamily="34" charset="0"/>
              </a:rPr>
              <a:t>Antecedentes</a:t>
            </a:r>
            <a:r>
              <a:rPr lang="it-IT" sz="2200" dirty="0">
                <a:latin typeface="Raleway" panose="020B0003030101060003" pitchFamily="34" charset="0"/>
              </a:rPr>
              <a:t> e </a:t>
            </a:r>
            <a:r>
              <a:rPr lang="en-US" sz="2200" dirty="0" err="1">
                <a:latin typeface="Raleway" panose="020B0003030101060003" pitchFamily="34" charset="0"/>
              </a:rPr>
              <a:t>introducción</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algn="just">
              <a:defRPr/>
            </a:pPr>
            <a:r>
              <a:rPr lang="es-ES" sz="1800" dirty="0">
                <a:latin typeface="Calibri" panose="020F0502020204030204" pitchFamily="34" charset="0"/>
                <a:cs typeface="Calibri" panose="020F0502020204030204" pitchFamily="34" charset="0"/>
              </a:rPr>
              <a:t>Para entender mejor el reglamento de Protección de Datos general -y cómo puede cumplirlo- es necesario que le demos primero un par de pautas y pilares clave que orientan la relación del reglamento:</a:t>
            </a:r>
          </a:p>
          <a:p>
            <a:pPr algn="just">
              <a:defRPr/>
            </a:pPr>
            <a:endParaRPr lang="en-GB" sz="1800" i="1" dirty="0">
              <a:solidFill>
                <a:srgbClr val="0070C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b="1" dirty="0" err="1">
                <a:solidFill>
                  <a:srgbClr val="00B050"/>
                </a:solidFill>
                <a:latin typeface="Calibri" panose="020F0502020204030204" pitchFamily="34" charset="0"/>
                <a:cs typeface="Calibri" panose="020F0502020204030204" pitchFamily="34" charset="0"/>
              </a:rPr>
              <a:t>Glosario</a:t>
            </a:r>
            <a:r>
              <a:rPr lang="en-GB" sz="1800" dirty="0">
                <a:solidFill>
                  <a:schemeClr val="tx1"/>
                </a:solidFill>
                <a:latin typeface="Calibri" panose="020F0502020204030204" pitchFamily="34" charset="0"/>
                <a:cs typeface="Calibri" panose="020F0502020204030204" pitchFamily="34" charset="0"/>
              </a:rPr>
              <a:t> de </a:t>
            </a:r>
            <a:r>
              <a:rPr lang="en-GB" sz="1800" dirty="0" err="1">
                <a:solidFill>
                  <a:schemeClr val="tx1"/>
                </a:solidFill>
                <a:latin typeface="Calibri" panose="020F0502020204030204" pitchFamily="34" charset="0"/>
                <a:cs typeface="Calibri" panose="020F0502020204030204" pitchFamily="34" charset="0"/>
              </a:rPr>
              <a:t>referencias</a:t>
            </a:r>
            <a:r>
              <a:rPr lang="en-GB" sz="1800" dirty="0">
                <a:solidFill>
                  <a:schemeClr val="tx1"/>
                </a:solidFill>
                <a:latin typeface="Calibri" panose="020F0502020204030204" pitchFamily="34" charset="0"/>
                <a:cs typeface="Calibri" panose="020F0502020204030204" pitchFamily="34" charset="0"/>
              </a:rPr>
              <a:t> y </a:t>
            </a:r>
            <a:r>
              <a:rPr lang="en-GB" sz="1800" dirty="0" err="1">
                <a:solidFill>
                  <a:schemeClr val="tx1"/>
                </a:solidFill>
                <a:latin typeface="Calibri" panose="020F0502020204030204" pitchFamily="34" charset="0"/>
                <a:cs typeface="Calibri" panose="020F0502020204030204" pitchFamily="34" charset="0"/>
              </a:rPr>
              <a:t>términos</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comunes</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usados</a:t>
            </a:r>
            <a:r>
              <a:rPr lang="en-GB" sz="1800" dirty="0">
                <a:solidFill>
                  <a:schemeClr val="tx1"/>
                </a:solidFill>
                <a:latin typeface="Calibri" panose="020F0502020204030204" pitchFamily="34" charset="0"/>
                <a:cs typeface="Calibri" panose="020F0502020204030204" pitchFamily="34" charset="0"/>
              </a:rPr>
              <a:t> por la </a:t>
            </a:r>
            <a:r>
              <a:rPr lang="en-GB" sz="1800" dirty="0" err="1">
                <a:solidFill>
                  <a:schemeClr val="tx1"/>
                </a:solidFill>
                <a:latin typeface="Calibri" panose="020F0502020204030204" pitchFamily="34" charset="0"/>
                <a:cs typeface="Calibri" panose="020F0502020204030204" pitchFamily="34" charset="0"/>
              </a:rPr>
              <a:t>legislación</a:t>
            </a:r>
            <a:endParaRPr lang="en-GB" sz="1800" dirty="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b="1" dirty="0" err="1">
                <a:solidFill>
                  <a:srgbClr val="00B050"/>
                </a:solidFill>
                <a:latin typeface="Calibri" panose="020F0502020204030204" pitchFamily="34" charset="0"/>
                <a:cs typeface="Calibri" panose="020F0502020204030204" pitchFamily="34" charset="0"/>
              </a:rPr>
              <a:t>Principios</a:t>
            </a:r>
            <a:r>
              <a:rPr lang="en-GB" sz="1800" b="1" dirty="0">
                <a:solidFill>
                  <a:srgbClr val="00B050"/>
                </a:solidFill>
                <a:latin typeface="Calibri" panose="020F0502020204030204" pitchFamily="34" charset="0"/>
                <a:cs typeface="Calibri" panose="020F0502020204030204" pitchFamily="34" charset="0"/>
              </a:rPr>
              <a:t> </a:t>
            </a:r>
            <a:r>
              <a:rPr lang="en-GB" sz="1800" b="1" dirty="0" err="1">
                <a:solidFill>
                  <a:srgbClr val="00B050"/>
                </a:solidFill>
                <a:latin typeface="Calibri" panose="020F0502020204030204" pitchFamily="34" charset="0"/>
                <a:cs typeface="Calibri" panose="020F0502020204030204" pitchFamily="34" charset="0"/>
              </a:rPr>
              <a:t>básicos</a:t>
            </a:r>
            <a:r>
              <a:rPr lang="en-GB" sz="1800" b="1" dirty="0">
                <a:solidFill>
                  <a:srgbClr val="00B050"/>
                </a:solidFill>
                <a:latin typeface="Calibri" panose="020F0502020204030204" pitchFamily="34" charset="0"/>
                <a:cs typeface="Calibri" panose="020F0502020204030204" pitchFamily="34" charset="0"/>
              </a:rPr>
              <a:t> </a:t>
            </a:r>
            <a:r>
              <a:rPr lang="en-GB" sz="1800" dirty="0">
                <a:solidFill>
                  <a:schemeClr val="tx1"/>
                </a:solidFill>
                <a:latin typeface="Calibri" panose="020F0502020204030204" pitchFamily="34" charset="0"/>
                <a:cs typeface="Calibri" panose="020F0502020204030204" pitchFamily="34" charset="0"/>
              </a:rPr>
              <a:t>de la Protection de </a:t>
            </a:r>
            <a:r>
              <a:rPr lang="en-GB" sz="1800" dirty="0" err="1">
                <a:solidFill>
                  <a:schemeClr val="tx1"/>
                </a:solidFill>
                <a:latin typeface="Calibri" panose="020F0502020204030204" pitchFamily="34" charset="0"/>
                <a:cs typeface="Calibri" panose="020F0502020204030204" pitchFamily="34" charset="0"/>
              </a:rPr>
              <a:t>Datos</a:t>
            </a:r>
            <a:endParaRPr lang="en-GB" sz="1800" dirty="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b="1" dirty="0" err="1">
                <a:solidFill>
                  <a:srgbClr val="00B050"/>
                </a:solidFill>
                <a:latin typeface="Calibri" panose="020F0502020204030204" pitchFamily="34" charset="0"/>
                <a:cs typeface="Calibri" panose="020F0502020204030204" pitchFamily="34" charset="0"/>
              </a:rPr>
              <a:t>Derechos</a:t>
            </a:r>
            <a:r>
              <a:rPr lang="en-GB" sz="1800" b="1" dirty="0">
                <a:solidFill>
                  <a:srgbClr val="00B050"/>
                </a:solidFill>
                <a:latin typeface="Calibri" panose="020F0502020204030204" pitchFamily="34" charset="0"/>
                <a:cs typeface="Calibri" panose="020F0502020204030204" pitchFamily="34" charset="0"/>
              </a:rPr>
              <a:t> de </a:t>
            </a:r>
            <a:r>
              <a:rPr lang="en-GB" sz="1800" b="1" dirty="0" err="1">
                <a:solidFill>
                  <a:srgbClr val="00B050"/>
                </a:solidFill>
                <a:latin typeface="Calibri" panose="020F0502020204030204" pitchFamily="34" charset="0"/>
                <a:cs typeface="Calibri" panose="020F0502020204030204" pitchFamily="34" charset="0"/>
              </a:rPr>
              <a:t>privacidad</a:t>
            </a:r>
            <a:r>
              <a:rPr lang="en-GB" sz="1800" b="1" dirty="0">
                <a:solidFill>
                  <a:srgbClr val="00B050"/>
                </a:solidFill>
                <a:latin typeface="Calibri" panose="020F0502020204030204" pitchFamily="34" charset="0"/>
                <a:cs typeface="Calibri" panose="020F0502020204030204" pitchFamily="34" charset="0"/>
              </a:rPr>
              <a:t> </a:t>
            </a:r>
            <a:r>
              <a:rPr lang="en-GB" sz="1800" dirty="0">
                <a:solidFill>
                  <a:schemeClr val="tx1"/>
                </a:solidFill>
                <a:latin typeface="Calibri" panose="020F0502020204030204" pitchFamily="34" charset="0"/>
                <a:cs typeface="Calibri" panose="020F0502020204030204" pitchFamily="34" charset="0"/>
              </a:rPr>
              <a:t> que </a:t>
            </a:r>
            <a:r>
              <a:rPr lang="en-GB" sz="1800" dirty="0" err="1">
                <a:solidFill>
                  <a:schemeClr val="tx1"/>
                </a:solidFill>
                <a:latin typeface="Calibri" panose="020F0502020204030204" pitchFamily="34" charset="0"/>
                <a:cs typeface="Calibri" panose="020F0502020204030204" pitchFamily="34" charset="0"/>
              </a:rPr>
              <a:t>entran</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en</a:t>
            </a:r>
            <a:r>
              <a:rPr lang="en-GB" sz="1800" dirty="0">
                <a:solidFill>
                  <a:schemeClr val="tx1"/>
                </a:solidFill>
                <a:latin typeface="Calibri" panose="020F0502020204030204" pitchFamily="34" charset="0"/>
                <a:cs typeface="Calibri" panose="020F0502020204030204" pitchFamily="34" charset="0"/>
              </a:rPr>
              <a:t> los </a:t>
            </a:r>
            <a:r>
              <a:rPr lang="en-GB" sz="1800" dirty="0" err="1">
                <a:solidFill>
                  <a:schemeClr val="tx1"/>
                </a:solidFill>
                <a:latin typeface="Calibri" panose="020F0502020204030204" pitchFamily="34" charset="0"/>
                <a:cs typeface="Calibri" panose="020F0502020204030204" pitchFamily="34" charset="0"/>
              </a:rPr>
              <a:t>intereses</a:t>
            </a:r>
            <a:r>
              <a:rPr lang="en-GB" sz="1800" dirty="0">
                <a:solidFill>
                  <a:schemeClr val="tx1"/>
                </a:solidFill>
                <a:latin typeface="Calibri" panose="020F0502020204030204" pitchFamily="34" charset="0"/>
                <a:cs typeface="Calibri" panose="020F0502020204030204" pitchFamily="34" charset="0"/>
              </a:rPr>
              <a:t> del GDPR</a:t>
            </a:r>
            <a:endParaRPr lang="en-GB"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Puntos de </a:t>
            </a:r>
            <a:r>
              <a:rPr lang="en-US" sz="2000" dirty="0" err="1">
                <a:latin typeface="Calibri" panose="020F0502020204030204" pitchFamily="34" charset="0"/>
                <a:cs typeface="Calibri" panose="020F0502020204030204" pitchFamily="34" charset="0"/>
              </a:rPr>
              <a:t>interés</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0700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127191"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Unidad 1 – </a:t>
            </a:r>
            <a:r>
              <a:rPr lang="en-US" sz="2200" dirty="0" err="1">
                <a:latin typeface="Raleway" panose="020B0003030101060003" pitchFamily="34" charset="0"/>
              </a:rPr>
              <a:t>el</a:t>
            </a:r>
            <a:r>
              <a:rPr lang="en-US" sz="2200" dirty="0">
                <a:latin typeface="Raleway" panose="020B0003030101060003" pitchFamily="34" charset="0"/>
              </a:rPr>
              <a:t> </a:t>
            </a:r>
            <a:r>
              <a:rPr lang="en-US" sz="2200" dirty="0" err="1">
                <a:latin typeface="Raleway" panose="020B0003030101060003" pitchFamily="34" charset="0"/>
              </a:rPr>
              <a:t>glosario</a:t>
            </a:r>
            <a:r>
              <a:rPr lang="en-US" sz="2200" dirty="0">
                <a:latin typeface="Raleway" panose="020B0003030101060003" pitchFamily="34" charset="0"/>
              </a:rPr>
              <a:t> del GDPR</a:t>
            </a:r>
            <a:br>
              <a:rPr lang="en-US" sz="2200" dirty="0">
                <a:latin typeface="Raleway" panose="020B0003030101060003" pitchFamily="34" charset="0"/>
              </a:rPr>
            </a:br>
            <a:r>
              <a:rPr lang="en-US" sz="2200" dirty="0" err="1">
                <a:latin typeface="Raleway" panose="020B0003030101060003" pitchFamily="34" charset="0"/>
              </a:rPr>
              <a:t>Artículo</a:t>
            </a:r>
            <a:r>
              <a:rPr lang="en-US" sz="2200" dirty="0">
                <a:latin typeface="Raleway" panose="020B0003030101060003" pitchFamily="34" charset="0"/>
              </a:rPr>
              <a:t> nº. 4 </a:t>
            </a:r>
          </a:p>
        </p:txBody>
      </p:sp>
      <p:sp>
        <p:nvSpPr>
          <p:cNvPr id="4" name="Rectángulo 3"/>
          <p:cNvSpPr/>
          <p:nvPr/>
        </p:nvSpPr>
        <p:spPr>
          <a:xfrm>
            <a:off x="127191" y="1641213"/>
            <a:ext cx="8455700" cy="2308324"/>
          </a:xfrm>
          <a:prstGeom prst="rect">
            <a:avLst/>
          </a:prstGeom>
        </p:spPr>
        <p:txBody>
          <a:bodyPr wrap="square">
            <a:spAutoFit/>
          </a:bodyPr>
          <a:lstStyle/>
          <a:p>
            <a:pPr algn="just">
              <a:defRPr/>
            </a:pPr>
            <a:r>
              <a:rPr lang="es-ES" sz="1800" dirty="0">
                <a:latin typeface="Calibri" panose="020F0502020204030204" pitchFamily="34" charset="0"/>
                <a:cs typeface="Calibri" panose="020F0502020204030204" pitchFamily="34" charset="0"/>
              </a:rPr>
              <a:t>Cualquier información relativa a una persona física identificada o identificable ("sujeto de datos"); una persona física identificable es aquella que puede ser identificada, directa o indirectamente, en particular por referencia a un identificador como un </a:t>
            </a:r>
            <a:r>
              <a:rPr lang="en-GB" sz="1800" dirty="0" err="1">
                <a:solidFill>
                  <a:srgbClr val="00B050"/>
                </a:solidFill>
                <a:latin typeface="Calibri" panose="020F0502020204030204" pitchFamily="34" charset="0"/>
                <a:cs typeface="Calibri" panose="020F0502020204030204" pitchFamily="34" charset="0"/>
              </a:rPr>
              <a:t>nombre</a:t>
            </a:r>
            <a:r>
              <a:rPr lang="en-GB" sz="1800" dirty="0">
                <a:latin typeface="Calibri" panose="020F0502020204030204" pitchFamily="34" charset="0"/>
                <a:cs typeface="Calibri" panose="020F0502020204030204" pitchFamily="34" charset="0"/>
              </a:rPr>
              <a:t>, un </a:t>
            </a:r>
            <a:r>
              <a:rPr lang="en-GB" sz="1800" dirty="0" err="1">
                <a:solidFill>
                  <a:srgbClr val="00B050"/>
                </a:solidFill>
                <a:latin typeface="Calibri" panose="020F0502020204030204" pitchFamily="34" charset="0"/>
                <a:cs typeface="Calibri" panose="020F0502020204030204" pitchFamily="34" charset="0"/>
              </a:rPr>
              <a:t>número</a:t>
            </a:r>
            <a:r>
              <a:rPr lang="en-GB" sz="1800" dirty="0">
                <a:solidFill>
                  <a:srgbClr val="00B050"/>
                </a:solidFill>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identificativo</a:t>
            </a:r>
            <a:r>
              <a:rPr lang="en-GB" sz="1800" dirty="0">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localización</a:t>
            </a:r>
            <a:r>
              <a:rPr lang="en-GB" sz="1800" dirty="0">
                <a:solidFill>
                  <a:srgbClr val="00B050"/>
                </a:solidFill>
                <a:latin typeface="Calibri" panose="020F0502020204030204" pitchFamily="34" charset="0"/>
                <a:cs typeface="Calibri" panose="020F0502020204030204" pitchFamily="34" charset="0"/>
              </a:rPr>
              <a:t> de los </a:t>
            </a:r>
            <a:r>
              <a:rPr lang="en-GB" sz="1800" dirty="0" err="1">
                <a:solidFill>
                  <a:srgbClr val="00B050"/>
                </a:solidFill>
                <a:latin typeface="Calibri" panose="020F0502020204030204" pitchFamily="34" charset="0"/>
                <a:cs typeface="Calibri" panose="020F0502020204030204" pitchFamily="34" charset="0"/>
              </a:rPr>
              <a:t>datos</a:t>
            </a:r>
            <a:r>
              <a:rPr lang="en-GB" sz="1800" dirty="0">
                <a:latin typeface="Calibri" panose="020F0502020204030204" pitchFamily="34" charset="0"/>
                <a:cs typeface="Calibri" panose="020F0502020204030204" pitchFamily="34" charset="0"/>
              </a:rPr>
              <a:t>, un </a:t>
            </a:r>
            <a:r>
              <a:rPr lang="en-GB" sz="1800" dirty="0" err="1">
                <a:solidFill>
                  <a:srgbClr val="00B050"/>
                </a:solidFill>
                <a:latin typeface="Calibri" panose="020F0502020204030204" pitchFamily="34" charset="0"/>
                <a:cs typeface="Calibri" panose="020F0502020204030204" pitchFamily="34" charset="0"/>
              </a:rPr>
              <a:t>identificador</a:t>
            </a:r>
            <a:r>
              <a:rPr lang="en-GB" sz="1800" dirty="0">
                <a:solidFill>
                  <a:srgbClr val="00B050"/>
                </a:solidFill>
                <a:latin typeface="Calibri" panose="020F0502020204030204" pitchFamily="34" charset="0"/>
                <a:cs typeface="Calibri" panose="020F0502020204030204" pitchFamily="34" charset="0"/>
              </a:rPr>
              <a:t> online </a:t>
            </a:r>
            <a:r>
              <a:rPr lang="en-GB" sz="1800" dirty="0">
                <a:latin typeface="Calibri" panose="020F0502020204030204" pitchFamily="34" charset="0"/>
                <a:cs typeface="Calibri" panose="020F0502020204030204" pitchFamily="34" charset="0"/>
              </a:rPr>
              <a:t>o uno o </a:t>
            </a:r>
            <a:r>
              <a:rPr lang="en-GB" sz="1800" dirty="0" err="1">
                <a:latin typeface="Calibri" panose="020F0502020204030204" pitchFamily="34" charset="0"/>
                <a:cs typeface="Calibri" panose="020F0502020204030204" pitchFamily="34" charset="0"/>
              </a:rPr>
              <a:t>más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factores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específicos</a:t>
            </a:r>
            <a:r>
              <a:rPr lang="en-GB" sz="1800" dirty="0">
                <a:latin typeface="Calibri" panose="020F0502020204030204" pitchFamily="34" charset="0"/>
                <a:cs typeface="Calibri" panose="020F0502020204030204" pitchFamily="34" charset="0"/>
              </a:rPr>
              <a:t> del </a:t>
            </a:r>
            <a:r>
              <a:rPr lang="en-GB" sz="1800" dirty="0" err="1">
                <a:solidFill>
                  <a:srgbClr val="00B050"/>
                </a:solidFill>
                <a:latin typeface="Calibri" panose="020F0502020204030204" pitchFamily="34" charset="0"/>
                <a:cs typeface="Calibri" panose="020F0502020204030204" pitchFamily="34" charset="0"/>
              </a:rPr>
              <a:t>físico</a:t>
            </a:r>
            <a:r>
              <a:rPr lang="en-GB" sz="1800" dirty="0">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psicológico</a:t>
            </a:r>
            <a:r>
              <a:rPr lang="en-GB" sz="1800" dirty="0">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genético</a:t>
            </a:r>
            <a:r>
              <a:rPr lang="en-GB" sz="1800" dirty="0">
                <a:latin typeface="Calibri" panose="020F0502020204030204" pitchFamily="34" charset="0"/>
                <a:cs typeface="Calibri" panose="020F0502020204030204" pitchFamily="34" charset="0"/>
              </a:rPr>
              <a:t>, </a:t>
            </a:r>
            <a:r>
              <a:rPr lang="en-GB" sz="1800" dirty="0">
                <a:solidFill>
                  <a:srgbClr val="00B050"/>
                </a:solidFill>
                <a:latin typeface="Calibri" panose="020F0502020204030204" pitchFamily="34" charset="0"/>
                <a:cs typeface="Calibri" panose="020F0502020204030204" pitchFamily="34" charset="0"/>
              </a:rPr>
              <a:t>mental</a:t>
            </a:r>
            <a:r>
              <a:rPr lang="en-GB" sz="1800" dirty="0">
                <a:latin typeface="Calibri" panose="020F0502020204030204" pitchFamily="34" charset="0"/>
                <a:cs typeface="Calibri" panose="020F0502020204030204" pitchFamily="34" charset="0"/>
              </a:rPr>
              <a:t>, </a:t>
            </a:r>
            <a:r>
              <a:rPr lang="en-GB" sz="1800" dirty="0" err="1">
                <a:solidFill>
                  <a:srgbClr val="00B050"/>
                </a:solidFill>
                <a:latin typeface="Calibri" panose="020F0502020204030204" pitchFamily="34" charset="0"/>
                <a:cs typeface="Calibri" panose="020F0502020204030204" pitchFamily="34" charset="0"/>
              </a:rPr>
              <a:t>económico</a:t>
            </a:r>
            <a:r>
              <a:rPr lang="en-GB" sz="1800" dirty="0">
                <a:latin typeface="Calibri" panose="020F0502020204030204" pitchFamily="34" charset="0"/>
                <a:cs typeface="Calibri" panose="020F0502020204030204" pitchFamily="34" charset="0"/>
              </a:rPr>
              <a:t>, </a:t>
            </a:r>
            <a:r>
              <a:rPr lang="en-GB" sz="1800" dirty="0">
                <a:solidFill>
                  <a:srgbClr val="00B050"/>
                </a:solidFill>
                <a:latin typeface="Calibri" panose="020F0502020204030204" pitchFamily="34" charset="0"/>
                <a:cs typeface="Calibri" panose="020F0502020204030204" pitchFamily="34" charset="0"/>
              </a:rPr>
              <a:t>cultural</a:t>
            </a:r>
            <a:r>
              <a:rPr lang="en-GB" sz="1800" dirty="0">
                <a:latin typeface="Calibri" panose="020F0502020204030204" pitchFamily="34" charset="0"/>
                <a:cs typeface="Calibri" panose="020F0502020204030204" pitchFamily="34" charset="0"/>
              </a:rPr>
              <a:t> o </a:t>
            </a:r>
            <a:r>
              <a:rPr lang="en-GB" sz="1800" dirty="0" err="1">
                <a:solidFill>
                  <a:srgbClr val="00B050"/>
                </a:solidFill>
                <a:latin typeface="Calibri" panose="020F0502020204030204" pitchFamily="34" charset="0"/>
                <a:cs typeface="Calibri" panose="020F0502020204030204" pitchFamily="34" charset="0"/>
              </a:rPr>
              <a:t>identidad</a:t>
            </a:r>
            <a:r>
              <a:rPr lang="en-GB" sz="1800" dirty="0">
                <a:solidFill>
                  <a:srgbClr val="00B050"/>
                </a:solidFill>
                <a:latin typeface="Calibri" panose="020F0502020204030204" pitchFamily="34" charset="0"/>
                <a:cs typeface="Calibri" panose="020F0502020204030204" pitchFamily="34" charset="0"/>
              </a:rPr>
              <a:t> social </a:t>
            </a:r>
            <a:r>
              <a:rPr lang="en-GB" sz="1800" dirty="0">
                <a:solidFill>
                  <a:schemeClr val="tx1"/>
                </a:solidFill>
                <a:latin typeface="Calibri" panose="020F0502020204030204" pitchFamily="34" charset="0"/>
                <a:cs typeface="Calibri" panose="020F0502020204030204" pitchFamily="34" charset="0"/>
              </a:rPr>
              <a:t>de una persona </a:t>
            </a:r>
            <a:r>
              <a:rPr lang="en-GB" sz="1800" dirty="0" err="1">
                <a:solidFill>
                  <a:schemeClr val="tx1"/>
                </a:solidFill>
                <a:latin typeface="Calibri" panose="020F0502020204030204" pitchFamily="34" charset="0"/>
                <a:cs typeface="Calibri" panose="020F0502020204030204" pitchFamily="34" charset="0"/>
              </a:rPr>
              <a:t>física</a:t>
            </a:r>
            <a:r>
              <a:rPr lang="en-GB" sz="1800" dirty="0">
                <a:latin typeface="Calibri" panose="020F0502020204030204" pitchFamily="34" charset="0"/>
                <a:cs typeface="Calibri" panose="020F0502020204030204" pitchFamily="34" charset="0"/>
              </a:rPr>
              <a:t>.</a:t>
            </a:r>
          </a:p>
          <a:p>
            <a:pPr algn="just">
              <a:defRPr/>
            </a:pPr>
            <a:r>
              <a:rPr lang="en-GB" sz="1800" dirty="0">
                <a:latin typeface="Calibri" panose="020F0502020204030204" pitchFamily="34" charset="0"/>
                <a:cs typeface="Calibri" panose="020F0502020204030204" pitchFamily="34" charset="0"/>
              </a:rPr>
              <a:t> </a:t>
            </a:r>
          </a:p>
          <a:p>
            <a:pPr algn="just">
              <a:defRPr/>
            </a:pPr>
            <a:r>
              <a:rPr lang="en-GB" i="1" dirty="0" err="1">
                <a:solidFill>
                  <a:schemeClr val="tx1"/>
                </a:solidFill>
                <a:latin typeface="Calibri" panose="020F0502020204030204" pitchFamily="34" charset="0"/>
                <a:cs typeface="Calibri" panose="020F0502020204030204" pitchFamily="34" charset="0"/>
              </a:rPr>
              <a:t>Cita</a:t>
            </a:r>
            <a:r>
              <a:rPr lang="en-GB" i="1" dirty="0">
                <a:solidFill>
                  <a:schemeClr val="tx1"/>
                </a:solidFill>
                <a:latin typeface="Calibri" panose="020F0502020204030204" pitchFamily="34" charset="0"/>
                <a:cs typeface="Calibri" panose="020F0502020204030204" pitchFamily="34" charset="0"/>
              </a:rPr>
              <a:t> del </a:t>
            </a:r>
            <a:r>
              <a:rPr lang="en-GB" i="1" dirty="0" err="1">
                <a:solidFill>
                  <a:schemeClr val="tx1"/>
                </a:solidFill>
                <a:latin typeface="Calibri" panose="020F0502020204030204" pitchFamily="34" charset="0"/>
                <a:cs typeface="Calibri" panose="020F0502020204030204" pitchFamily="34" charset="0"/>
              </a:rPr>
              <a:t>texto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legislativo</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Datos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personales</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93079380"/>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1877</Words>
  <Application>Microsoft Office PowerPoint</Application>
  <PresentationFormat>Presentación en pantalla (16:9)</PresentationFormat>
  <Paragraphs>173</Paragraphs>
  <Slides>23</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Raleway</vt:lpstr>
      <vt:lpstr>Karla</vt:lpstr>
      <vt:lpstr>Wingdings</vt:lpstr>
      <vt:lpstr>Escalus template</vt:lpstr>
      <vt:lpstr>Presentación de PowerPoint</vt:lpstr>
      <vt:lpstr>ÍNDICE</vt:lpstr>
      <vt:lpstr>Algunas notas introductorias sobre el  GDPR</vt:lpstr>
      <vt:lpstr>Antecedentes e introducción</vt:lpstr>
      <vt:lpstr>Antecedentes e introducción</vt:lpstr>
      <vt:lpstr>Antecedentes e introducción</vt:lpstr>
      <vt:lpstr>Antecedentes e introducción</vt:lpstr>
      <vt:lpstr>Antecedentes e introducción</vt:lpstr>
      <vt:lpstr>Unidad 1 – el glosario del GDPR Artículo nº. 4 </vt:lpstr>
      <vt:lpstr>Unidad 1 – el glosario del GDPR  Artículo nº. 4 </vt:lpstr>
      <vt:lpstr>Unidad 1 – el glosario del GDPR Artículo nº. 4 </vt:lpstr>
      <vt:lpstr>Unidad 1 – el glosario del GDPR Artículo nº. 4 </vt:lpstr>
      <vt:lpstr>Unidad 1 – el glosario del GDPR  Artículo nº. 4 </vt:lpstr>
      <vt:lpstr>Unidad 1 – el glosario del GDPR Artículo nº. 4 </vt:lpstr>
      <vt:lpstr>Unidad 2 – 7 principios de la Protección de Datos Artículo nº. 5, Capítulo 2 </vt:lpstr>
      <vt:lpstr>Unidad 3 – 8 derechos de privacidad Capítulo 3 </vt:lpstr>
      <vt:lpstr>Unidad 3 – 8 derechos de privacidad Capítulo 3 </vt:lpstr>
      <vt:lpstr>Unidad 4 – Demostrar el cumplimiento </vt:lpstr>
      <vt:lpstr>Unidad 4 – Demostrar el cumplimiento</vt:lpstr>
      <vt:lpstr>Unidad 4 – Demostrar el cumplimiento</vt:lpstr>
      <vt:lpstr>Unidad 4 – Demostrar el cumplimiento</vt:lpstr>
      <vt:lpstr>Unidad 4 – Demostrar el cumplimiento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María del  Mar Castillo</cp:lastModifiedBy>
  <cp:revision>167</cp:revision>
  <dcterms:modified xsi:type="dcterms:W3CDTF">2022-02-15T11:00:00Z</dcterms:modified>
</cp:coreProperties>
</file>