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handoutMasterIdLst>
    <p:handoutMasterId r:id="rId20"/>
  </p:handoutMasterIdLst>
  <p:sldIdLst>
    <p:sldId id="288" r:id="rId2"/>
    <p:sldId id="261" r:id="rId3"/>
    <p:sldId id="299" r:id="rId4"/>
    <p:sldId id="257" r:id="rId5"/>
    <p:sldId id="300" r:id="rId6"/>
    <p:sldId id="304" r:id="rId7"/>
    <p:sldId id="302" r:id="rId8"/>
    <p:sldId id="303" r:id="rId9"/>
    <p:sldId id="307" r:id="rId10"/>
    <p:sldId id="308" r:id="rId11"/>
    <p:sldId id="309" r:id="rId12"/>
    <p:sldId id="310" r:id="rId13"/>
    <p:sldId id="311" r:id="rId14"/>
    <p:sldId id="312" r:id="rId15"/>
    <p:sldId id="295" r:id="rId16"/>
    <p:sldId id="273" r:id="rId17"/>
    <p:sldId id="279" r:id="rId18"/>
  </p:sldIdLst>
  <p:sldSz cx="9144000" cy="5143500" type="screen16x9"/>
  <p:notesSz cx="6858000" cy="9144000"/>
  <p:embeddedFontLst>
    <p:embeddedFont>
      <p:font typeface="Raleway"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Karla"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2DD"/>
    <a:srgbClr val="8BD64E"/>
    <a:srgbClr val="DACFED"/>
    <a:srgbClr val="2ABBA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10" d="100"/>
          <a:sy n="110" d="100"/>
        </p:scale>
        <p:origin x="65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8BD64E"/>
        </a:solidFill>
        <a:ln>
          <a:noFill/>
        </a:ln>
      </dgm:spPr>
      <dgm:t>
        <a:bodyPr/>
        <a:lstStyle/>
        <a:p>
          <a:r>
            <a:rPr lang="es-ES" sz="1600" b="1" dirty="0" smtClean="0"/>
            <a:t>Modulo </a:t>
          </a:r>
          <a:r>
            <a:rPr lang="es-ES" sz="1600" b="1" dirty="0"/>
            <a:t>1</a:t>
          </a:r>
        </a:p>
        <a:p>
          <a:r>
            <a:rPr lang="es-ES" sz="1600" dirty="0" smtClean="0"/>
            <a:t>Unidad </a:t>
          </a:r>
          <a:r>
            <a:rPr lang="es-ES" sz="1600" dirty="0"/>
            <a:t>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a:ln>
          <a:noFill/>
        </a:ln>
      </dgm:spPr>
      <dgm:t>
        <a:bodyPr/>
        <a:lstStyle/>
        <a:p>
          <a:r>
            <a:rPr lang="es-ES" b="1" dirty="0" smtClean="0"/>
            <a:t>Modulo </a:t>
          </a:r>
          <a:r>
            <a:rPr lang="es-ES" b="1" dirty="0"/>
            <a:t>1</a:t>
          </a:r>
        </a:p>
        <a:p>
          <a:r>
            <a:rPr lang="es-ES" dirty="0" smtClean="0"/>
            <a:t>Unidad </a:t>
          </a:r>
          <a:r>
            <a:rPr lang="es-ES" dirty="0"/>
            <a:t>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E533A5AB-60AD-4251-AC4D-436C036DCC9C}">
      <dgm:prSet phldrT="[Texto]"/>
      <dgm:spPr>
        <a:solidFill>
          <a:srgbClr val="0070C0"/>
        </a:solidFill>
        <a:ln>
          <a:noFill/>
        </a:ln>
      </dgm:spPr>
      <dgm:t>
        <a:bodyPr/>
        <a:lstStyle/>
        <a:p>
          <a:r>
            <a:rPr lang="es-ES" b="1" dirty="0" smtClean="0"/>
            <a:t>Modulo </a:t>
          </a:r>
          <a:r>
            <a:rPr lang="es-ES" b="1" dirty="0"/>
            <a:t>2</a:t>
          </a:r>
        </a:p>
        <a:p>
          <a:r>
            <a:rPr lang="es-ES" dirty="0" smtClean="0"/>
            <a:t>Unidad </a:t>
          </a:r>
          <a:r>
            <a:rPr lang="es-ES" dirty="0"/>
            <a:t>1</a:t>
          </a:r>
        </a:p>
      </dgm:t>
    </dgm:pt>
    <dgm:pt modelId="{0150EED1-B429-4EE7-B310-C6F9155471FB}" type="parTrans" cxnId="{02B5C3A8-EFA7-46A3-A31C-72C8A446D7DD}">
      <dgm:prSet/>
      <dgm:spPr/>
      <dgm:t>
        <a:bodyPr/>
        <a:lstStyle/>
        <a:p>
          <a:endParaRPr lang="es-ES"/>
        </a:p>
      </dgm:t>
    </dgm:pt>
    <dgm:pt modelId="{E09992EC-3572-42D4-834F-D41CC5CE78B4}" type="sibTrans" cxnId="{02B5C3A8-EFA7-46A3-A31C-72C8A446D7DD}">
      <dgm:prSet/>
      <dgm:spPr/>
      <dgm:t>
        <a:bodyPr/>
        <a:lstStyle/>
        <a:p>
          <a:endParaRPr lang="es-ES"/>
        </a:p>
      </dgm:t>
    </dgm:pt>
    <dgm:pt modelId="{58E81F9C-8E6E-493C-A2DC-7CBA2608379E}">
      <dgm:prSet custT="1"/>
      <dgm:spPr>
        <a:solidFill>
          <a:schemeClr val="accent6">
            <a:lumMod val="20000"/>
            <a:lumOff val="80000"/>
            <a:alpha val="89804"/>
          </a:schemeClr>
        </a:solidFill>
        <a:ln>
          <a:noFill/>
        </a:ln>
      </dgm:spPr>
      <dgm:t>
        <a:bodyPr/>
        <a:lstStyle/>
        <a:p>
          <a:r>
            <a:rPr lang="es-ES" sz="1600" dirty="0" smtClean="0"/>
            <a:t>Guía práctica para la gestión de la reputación online</a:t>
          </a:r>
          <a:endParaRPr lang="es-ES" sz="1600" dirty="0"/>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a:solidFill>
          <a:schemeClr val="accent6">
            <a:lumMod val="20000"/>
            <a:lumOff val="80000"/>
            <a:alpha val="90000"/>
          </a:schemeClr>
        </a:solidFill>
        <a:ln>
          <a:noFill/>
        </a:ln>
      </dgm:spPr>
      <dgm:t>
        <a:bodyPr/>
        <a:lstStyle/>
        <a:p>
          <a:r>
            <a:rPr lang="es-ES" sz="1600" dirty="0" smtClean="0"/>
            <a:t>Construyendo tu reputación online</a:t>
          </a:r>
          <a:endParaRPr lang="es-ES" sz="1600" dirty="0"/>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1B56B5F9-7E17-44CA-98DF-BEE18F32BECA}">
      <dgm:prSet custT="1"/>
      <dgm:spPr>
        <a:solidFill>
          <a:srgbClr val="DACFED">
            <a:alpha val="89804"/>
          </a:srgbClr>
        </a:solidFill>
        <a:ln>
          <a:noFill/>
        </a:ln>
      </dgm:spPr>
      <dgm:t>
        <a:bodyPr/>
        <a:lstStyle/>
        <a:p>
          <a:r>
            <a:rPr lang="es-ES" sz="1600" dirty="0" smtClean="0"/>
            <a:t>Aspectos a tener en cuenta online</a:t>
          </a:r>
          <a:endParaRPr lang="es-ES" sz="1600" dirty="0"/>
        </a:p>
      </dgm:t>
    </dgm:pt>
    <dgm:pt modelId="{7FBF9AC0-2F2E-41BD-A278-722273608EE4}" type="parTrans" cxnId="{720E167A-E9A4-4A99-9A16-F9F561DFC517}">
      <dgm:prSet/>
      <dgm:spPr/>
      <dgm:t>
        <a:bodyPr/>
        <a:lstStyle/>
        <a:p>
          <a:endParaRPr lang="es-ES"/>
        </a:p>
      </dgm:t>
    </dgm:pt>
    <dgm:pt modelId="{50ABE910-9691-496D-BA3B-A19967769620}" type="sibTrans" cxnId="{720E167A-E9A4-4A99-9A16-F9F561DFC517}">
      <dgm:prSet/>
      <dgm:spPr/>
      <dgm:t>
        <a:bodyPr/>
        <a:lstStyle/>
        <a:p>
          <a:endParaRPr lang="es-ES"/>
        </a:p>
      </dgm:t>
    </dgm:pt>
    <dgm:pt modelId="{BC320D63-F81E-4E1E-AC89-CACFA02A1020}">
      <dgm:prSet/>
      <dgm:spPr>
        <a:solidFill>
          <a:srgbClr val="0070C0"/>
        </a:solidFill>
      </dgm:spPr>
      <dgm:t>
        <a:bodyPr/>
        <a:lstStyle/>
        <a:p>
          <a:r>
            <a:rPr lang="en-US" b="1" dirty="0" smtClean="0"/>
            <a:t>Modulo </a:t>
          </a:r>
          <a:r>
            <a:rPr lang="en-US" b="1" dirty="0"/>
            <a:t>2</a:t>
          </a:r>
        </a:p>
        <a:p>
          <a:r>
            <a:rPr lang="en-US" dirty="0" err="1" smtClean="0"/>
            <a:t>Unidad</a:t>
          </a:r>
          <a:r>
            <a:rPr lang="en-US" dirty="0" smtClean="0"/>
            <a:t> </a:t>
          </a:r>
          <a:r>
            <a:rPr lang="en-US" dirty="0"/>
            <a:t>2</a:t>
          </a:r>
        </a:p>
      </dgm:t>
    </dgm:pt>
    <dgm:pt modelId="{EF4BED0E-18D0-415C-9CD7-5EFBDED012B3}" type="parTrans" cxnId="{0E534C15-6087-4775-A325-FB19FBBF7E97}">
      <dgm:prSet/>
      <dgm:spPr/>
      <dgm:t>
        <a:bodyPr/>
        <a:lstStyle/>
        <a:p>
          <a:endParaRPr lang="en-US"/>
        </a:p>
      </dgm:t>
    </dgm:pt>
    <dgm:pt modelId="{2BB5C7D3-EE54-4784-BF1B-8E035D3D8A39}" type="sibTrans" cxnId="{0E534C15-6087-4775-A325-FB19FBBF7E97}">
      <dgm:prSet/>
      <dgm:spPr/>
      <dgm:t>
        <a:bodyPr/>
        <a:lstStyle/>
        <a:p>
          <a:endParaRPr lang="en-US"/>
        </a:p>
      </dgm:t>
    </dgm:pt>
    <dgm:pt modelId="{FA825669-754E-4472-BE85-4C85E4BC2241}">
      <dgm:prSet/>
      <dgm:spPr>
        <a:solidFill>
          <a:srgbClr val="DACFED">
            <a:alpha val="90000"/>
          </a:srgbClr>
        </a:solidFill>
      </dgm:spPr>
      <dgm:t>
        <a:bodyPr/>
        <a:lstStyle/>
        <a:p>
          <a:r>
            <a:rPr lang="en-US" dirty="0" err="1" smtClean="0"/>
            <a:t>Gestión</a:t>
          </a:r>
          <a:r>
            <a:rPr lang="en-US" dirty="0" smtClean="0"/>
            <a:t> de crisis</a:t>
          </a:r>
          <a:endParaRPr lang="en-US" dirty="0"/>
        </a:p>
      </dgm:t>
    </dgm:pt>
    <dgm:pt modelId="{A6212DC5-93CA-4422-8423-31BE7D1A31A4}" type="parTrans" cxnId="{04E1C619-CF18-431E-99AE-CD082F281669}">
      <dgm:prSet/>
      <dgm:spPr/>
      <dgm:t>
        <a:bodyPr/>
        <a:lstStyle/>
        <a:p>
          <a:endParaRPr lang="en-US"/>
        </a:p>
      </dgm:t>
    </dgm:pt>
    <dgm:pt modelId="{44A2D4EB-E6EA-45A4-926E-F745D3F06AA6}" type="sibTrans" cxnId="{04E1C619-CF18-431E-99AE-CD082F281669}">
      <dgm:prSet/>
      <dgm:spPr/>
      <dgm:t>
        <a:bodyPr/>
        <a:lstStyle/>
        <a:p>
          <a:endParaRPr lang="en-U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4" custLinFactNeighborY="-998">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4">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4" custScaleX="108498">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4" custScaleX="109422">
        <dgm:presLayoutVars>
          <dgm:bulletEnabled val="1"/>
        </dgm:presLayoutVars>
      </dgm:prSet>
      <dgm:spPr/>
      <dgm:t>
        <a:bodyPr/>
        <a:lstStyle/>
        <a:p>
          <a:endParaRPr lang="es-ES"/>
        </a:p>
      </dgm:t>
    </dgm:pt>
    <dgm:pt modelId="{0C0A9B8D-7E55-422F-B59E-3C0662D94310}" type="pres">
      <dgm:prSet presAssocID="{086F7FC0-DBB9-46D8-BB85-BEFE24D0791E}" presName="space" presStyleCnt="0"/>
      <dgm:spPr/>
    </dgm:pt>
    <dgm:pt modelId="{2A7064BD-EF08-4B93-B302-13D792917A21}" type="pres">
      <dgm:prSet presAssocID="{E533A5AB-60AD-4251-AC4D-436C036DCC9C}" presName="composite" presStyleCnt="0"/>
      <dgm:spPr/>
    </dgm:pt>
    <dgm:pt modelId="{B639444B-3AC0-4753-BDE8-2F688F81C0E9}" type="pres">
      <dgm:prSet presAssocID="{E533A5AB-60AD-4251-AC4D-436C036DCC9C}" presName="parTx" presStyleLbl="alignNode1" presStyleIdx="2" presStyleCnt="4" custScaleX="101094">
        <dgm:presLayoutVars>
          <dgm:chMax val="0"/>
          <dgm:chPref val="0"/>
          <dgm:bulletEnabled val="1"/>
        </dgm:presLayoutVars>
      </dgm:prSet>
      <dgm:spPr/>
      <dgm:t>
        <a:bodyPr/>
        <a:lstStyle/>
        <a:p>
          <a:endParaRPr lang="es-ES"/>
        </a:p>
      </dgm:t>
    </dgm:pt>
    <dgm:pt modelId="{BA7CF962-C15E-41C7-99F2-72D3FBFFAFFE}" type="pres">
      <dgm:prSet presAssocID="{E533A5AB-60AD-4251-AC4D-436C036DCC9C}" presName="desTx" presStyleLbl="alignAccFollowNode1" presStyleIdx="2" presStyleCnt="4">
        <dgm:presLayoutVars>
          <dgm:bulletEnabled val="1"/>
        </dgm:presLayoutVars>
      </dgm:prSet>
      <dgm:spPr/>
      <dgm:t>
        <a:bodyPr/>
        <a:lstStyle/>
        <a:p>
          <a:endParaRPr lang="es-ES"/>
        </a:p>
      </dgm:t>
    </dgm:pt>
    <dgm:pt modelId="{B09CA2C8-267F-489E-8C2E-DE2C4E0F2BE5}" type="pres">
      <dgm:prSet presAssocID="{E09992EC-3572-42D4-834F-D41CC5CE78B4}" presName="space" presStyleCnt="0"/>
      <dgm:spPr/>
    </dgm:pt>
    <dgm:pt modelId="{1B231295-5CC9-4547-9E4D-8CE7BE56F421}" type="pres">
      <dgm:prSet presAssocID="{BC320D63-F81E-4E1E-AC89-CACFA02A1020}" presName="composite" presStyleCnt="0"/>
      <dgm:spPr/>
    </dgm:pt>
    <dgm:pt modelId="{EA6FBCA8-A0C5-46FE-95AC-CAA902A6238F}" type="pres">
      <dgm:prSet presAssocID="{BC320D63-F81E-4E1E-AC89-CACFA02A1020}" presName="parTx" presStyleLbl="alignNode1" presStyleIdx="3" presStyleCnt="4">
        <dgm:presLayoutVars>
          <dgm:chMax val="0"/>
          <dgm:chPref val="0"/>
          <dgm:bulletEnabled val="1"/>
        </dgm:presLayoutVars>
      </dgm:prSet>
      <dgm:spPr/>
      <dgm:t>
        <a:bodyPr/>
        <a:lstStyle/>
        <a:p>
          <a:endParaRPr lang="es-ES"/>
        </a:p>
      </dgm:t>
    </dgm:pt>
    <dgm:pt modelId="{0FFAD001-D241-42ED-A1D8-8F217F1C03D0}" type="pres">
      <dgm:prSet presAssocID="{BC320D63-F81E-4E1E-AC89-CACFA02A1020}" presName="desTx" presStyleLbl="alignAccFollowNode1" presStyleIdx="3" presStyleCnt="4">
        <dgm:presLayoutVars>
          <dgm:bulletEnabled val="1"/>
        </dgm:presLayoutVars>
      </dgm:prSet>
      <dgm:spPr/>
      <dgm:t>
        <a:bodyPr/>
        <a:lstStyle/>
        <a:p>
          <a:endParaRPr lang="es-ES"/>
        </a:p>
      </dgm:t>
    </dgm:pt>
  </dgm:ptLst>
  <dgm:cxnLst>
    <dgm:cxn modelId="{9BA54198-6F75-4B22-8F3A-F6A2D5F7B452}" srcId="{4A161804-52B8-438E-9060-E03E4D88B262}" destId="{58E81F9C-8E6E-493C-A2DC-7CBA2608379E}" srcOrd="0" destOrd="0" parTransId="{56273A4F-4997-47FF-8128-B83C51BFF4B4}" sibTransId="{BC82332C-29BC-43BB-81AD-FE8376DE6C8C}"/>
    <dgm:cxn modelId="{0E534C15-6087-4775-A325-FB19FBBF7E97}" srcId="{BB40A7C6-6DDC-4A70-9267-2F23A33CCA80}" destId="{BC320D63-F81E-4E1E-AC89-CACFA02A1020}" srcOrd="3" destOrd="0" parTransId="{EF4BED0E-18D0-415C-9CD7-5EFBDED012B3}" sibTransId="{2BB5C7D3-EE54-4784-BF1B-8E035D3D8A39}"/>
    <dgm:cxn modelId="{B484C315-A430-410E-B074-5C56138395D0}" type="presOf" srcId="{FA825669-754E-4472-BE85-4C85E4BC2241}" destId="{0FFAD001-D241-42ED-A1D8-8F217F1C03D0}" srcOrd="0" destOrd="0" presId="urn:microsoft.com/office/officeart/2005/8/layout/hList1"/>
    <dgm:cxn modelId="{02B5C3A8-EFA7-46A3-A31C-72C8A446D7DD}" srcId="{BB40A7C6-6DDC-4A70-9267-2F23A33CCA80}" destId="{E533A5AB-60AD-4251-AC4D-436C036DCC9C}" srcOrd="2" destOrd="0" parTransId="{0150EED1-B429-4EE7-B310-C6F9155471FB}" sibTransId="{E09992EC-3572-42D4-834F-D41CC5CE78B4}"/>
    <dgm:cxn modelId="{DE2FC415-5D3F-4EB8-8ED7-8CE156029F32}" type="presOf" srcId="{1B56B5F9-7E17-44CA-98DF-BEE18F32BECA}" destId="{BA7CF962-C15E-41C7-99F2-72D3FBFFAFFE}" srcOrd="0" destOrd="0" presId="urn:microsoft.com/office/officeart/2005/8/layout/hList1"/>
    <dgm:cxn modelId="{04E1C619-CF18-431E-99AE-CD082F281669}" srcId="{BC320D63-F81E-4E1E-AC89-CACFA02A1020}" destId="{FA825669-754E-4472-BE85-4C85E4BC2241}" srcOrd="0" destOrd="0" parTransId="{A6212DC5-93CA-4422-8423-31BE7D1A31A4}" sibTransId="{44A2D4EB-E6EA-45A4-926E-F745D3F06AA6}"/>
    <dgm:cxn modelId="{A4F9FAC7-1749-4542-8E97-3CE134ECC71C}" srcId="{BB40A7C6-6DDC-4A70-9267-2F23A33CCA80}" destId="{F4E4DE70-E90E-4E93-AE2D-B08AC8ABEEC6}" srcOrd="1" destOrd="0" parTransId="{E1FAF9BA-6236-43C9-8562-7658AB15E65A}" sibTransId="{086F7FC0-DBB9-46D8-BB85-BEFE24D0791E}"/>
    <dgm:cxn modelId="{CCA64FD1-09BC-4C50-98CA-2AA9183E9C86}" type="presOf" srcId="{58E81F9C-8E6E-493C-A2DC-7CBA2608379E}" destId="{38060F78-480C-47CF-B727-DD2DFFC99788}" srcOrd="0" destOrd="0" presId="urn:microsoft.com/office/officeart/2005/8/layout/hList1"/>
    <dgm:cxn modelId="{1970EA79-131C-4EC3-BCD2-4C45E8AC9EB6}" type="presOf" srcId="{E533A5AB-60AD-4251-AC4D-436C036DCC9C}" destId="{B639444B-3AC0-4753-BDE8-2F688F81C0E9}"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B33C4D58-66DC-4828-B1D1-86A01173A663}" type="presOf" srcId="{BC320D63-F81E-4E1E-AC89-CACFA02A1020}" destId="{EA6FBCA8-A0C5-46FE-95AC-CAA902A6238F}" srcOrd="0" destOrd="0" presId="urn:microsoft.com/office/officeart/2005/8/layout/hList1"/>
    <dgm:cxn modelId="{3A920FF4-E865-43E5-A1DA-802BA1CBD09D}" type="presOf" srcId="{F4E4DE70-E90E-4E93-AE2D-B08AC8ABEEC6}" destId="{CA83B10C-5842-4A9F-B960-F9C3A32BB57E}"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EFDD3BED-C64F-47D8-B0AC-0D3C42B38509}" type="presOf" srcId="{BB40A7C6-6DDC-4A70-9267-2F23A33CCA80}" destId="{089D2FE8-E1A1-4209-AD84-B93CF568D3CE}" srcOrd="0" destOrd="0" presId="urn:microsoft.com/office/officeart/2005/8/layout/hList1"/>
    <dgm:cxn modelId="{720E167A-E9A4-4A99-9A16-F9F561DFC517}" srcId="{E533A5AB-60AD-4251-AC4D-436C036DCC9C}" destId="{1B56B5F9-7E17-44CA-98DF-BEE18F32BECA}" srcOrd="0" destOrd="0" parTransId="{7FBF9AC0-2F2E-41BD-A278-722273608EE4}" sibTransId="{50ABE910-9691-496D-BA3B-A19967769620}"/>
    <dgm:cxn modelId="{57EED7AB-6641-4DB2-9765-D8BE10ADB78D}" type="presOf" srcId="{E63DCBA2-A5A7-4765-9A2E-51B2E0B84C54}" destId="{FF6C4942-EA6B-4912-A282-949924078BF9}" srcOrd="0" destOrd="0" presId="urn:microsoft.com/office/officeart/2005/8/layout/hList1"/>
    <dgm:cxn modelId="{E3FB9AAB-03CD-4E11-A406-FDEEA6E06EA9}" srcId="{BB40A7C6-6DDC-4A70-9267-2F23A33CCA80}" destId="{4A161804-52B8-438E-9060-E03E4D88B262}" srcOrd="0" destOrd="0" parTransId="{10DD74E6-8C42-4A5F-83DC-AA1B34EA4B88}" sibTransId="{36DBA5EE-DF99-4102-8C4B-86857C3D6AD7}"/>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 modelId="{FC4B136A-A9DE-4363-8030-CF8C4BD4C41C}" type="presParOf" srcId="{089D2FE8-E1A1-4209-AD84-B93CF568D3CE}" destId="{0C0A9B8D-7E55-422F-B59E-3C0662D94310}" srcOrd="3" destOrd="0" presId="urn:microsoft.com/office/officeart/2005/8/layout/hList1"/>
    <dgm:cxn modelId="{21AB53AF-8DB3-4A1E-8209-CCDBE4F16D00}" type="presParOf" srcId="{089D2FE8-E1A1-4209-AD84-B93CF568D3CE}" destId="{2A7064BD-EF08-4B93-B302-13D792917A21}" srcOrd="4" destOrd="0" presId="urn:microsoft.com/office/officeart/2005/8/layout/hList1"/>
    <dgm:cxn modelId="{545BCF02-59AA-4BCE-B118-F323D5F92411}" type="presParOf" srcId="{2A7064BD-EF08-4B93-B302-13D792917A21}" destId="{B639444B-3AC0-4753-BDE8-2F688F81C0E9}" srcOrd="0" destOrd="0" presId="urn:microsoft.com/office/officeart/2005/8/layout/hList1"/>
    <dgm:cxn modelId="{2AC2CFDC-47CB-4700-BE71-1E0CD55A6719}" type="presParOf" srcId="{2A7064BD-EF08-4B93-B302-13D792917A21}" destId="{BA7CF962-C15E-41C7-99F2-72D3FBFFAFFE}" srcOrd="1" destOrd="0" presId="urn:microsoft.com/office/officeart/2005/8/layout/hList1"/>
    <dgm:cxn modelId="{94D93F76-6AC1-43A4-ADAE-2FE4FD25D27B}" type="presParOf" srcId="{089D2FE8-E1A1-4209-AD84-B93CF568D3CE}" destId="{B09CA2C8-267F-489E-8C2E-DE2C4E0F2BE5}" srcOrd="5" destOrd="0" presId="urn:microsoft.com/office/officeart/2005/8/layout/hList1"/>
    <dgm:cxn modelId="{FC836021-D00B-4EEC-9F68-D1AB6006CE60}" type="presParOf" srcId="{089D2FE8-E1A1-4209-AD84-B93CF568D3CE}" destId="{1B231295-5CC9-4547-9E4D-8CE7BE56F421}" srcOrd="6" destOrd="0" presId="urn:microsoft.com/office/officeart/2005/8/layout/hList1"/>
    <dgm:cxn modelId="{05E2E89D-FCF2-4C2B-BD9C-C5AD13BC7CB5}" type="presParOf" srcId="{1B231295-5CC9-4547-9E4D-8CE7BE56F421}" destId="{EA6FBCA8-A0C5-46FE-95AC-CAA902A6238F}" srcOrd="0" destOrd="0" presId="urn:microsoft.com/office/officeart/2005/8/layout/hList1"/>
    <dgm:cxn modelId="{A0ACD9C1-B9F9-4F5B-BF49-6B6EA0158AA0}" type="presParOf" srcId="{1B231295-5CC9-4547-9E4D-8CE7BE56F421}" destId="{0FFAD001-D241-42ED-A1D8-8F217F1C03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639" y="850844"/>
          <a:ext cx="1584004" cy="633601"/>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Modulo </a:t>
          </a:r>
          <a:r>
            <a:rPr lang="es-ES" sz="1600" b="1" kern="1200" dirty="0"/>
            <a:t>1</a:t>
          </a:r>
        </a:p>
        <a:p>
          <a:pPr lvl="0" algn="ctr" defTabSz="711200">
            <a:lnSpc>
              <a:spcPct val="90000"/>
            </a:lnSpc>
            <a:spcBef>
              <a:spcPct val="0"/>
            </a:spcBef>
            <a:spcAft>
              <a:spcPct val="35000"/>
            </a:spcAft>
          </a:pPr>
          <a:r>
            <a:rPr lang="es-ES" sz="1600" kern="1200" dirty="0" smtClean="0"/>
            <a:t>Unidad </a:t>
          </a:r>
          <a:r>
            <a:rPr lang="es-ES" sz="1600" kern="1200" dirty="0"/>
            <a:t>1</a:t>
          </a:r>
        </a:p>
      </dsp:txBody>
      <dsp:txXfrm>
        <a:off x="639" y="850844"/>
        <a:ext cx="1584004" cy="633601"/>
      </dsp:txXfrm>
    </dsp:sp>
    <dsp:sp modelId="{38060F78-480C-47CF-B727-DD2DFFC99788}">
      <dsp:nvSpPr>
        <dsp:cNvPr id="0" name=""/>
        <dsp:cNvSpPr/>
      </dsp:nvSpPr>
      <dsp:spPr>
        <a:xfrm>
          <a:off x="639" y="1490769"/>
          <a:ext cx="1584004" cy="1273680"/>
        </a:xfrm>
        <a:prstGeom prst="rect">
          <a:avLst/>
        </a:prstGeom>
        <a:solidFill>
          <a:schemeClr val="accent6">
            <a:lumMod val="20000"/>
            <a:lumOff val="80000"/>
            <a:alpha val="89804"/>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Guía práctica para la gestión de la reputación online</a:t>
          </a:r>
          <a:endParaRPr lang="es-ES" sz="1600" kern="1200" dirty="0"/>
        </a:p>
      </dsp:txBody>
      <dsp:txXfrm>
        <a:off x="639" y="1490769"/>
        <a:ext cx="1584004" cy="1273680"/>
      </dsp:txXfrm>
    </dsp:sp>
    <dsp:sp modelId="{CA83B10C-5842-4A9F-B960-F9C3A32BB57E}">
      <dsp:nvSpPr>
        <dsp:cNvPr id="0" name=""/>
        <dsp:cNvSpPr/>
      </dsp:nvSpPr>
      <dsp:spPr>
        <a:xfrm>
          <a:off x="1813721" y="857167"/>
          <a:ext cx="1718612" cy="633601"/>
        </a:xfrm>
        <a:prstGeom prst="rect">
          <a:avLst/>
        </a:prstGeom>
        <a:solidFill>
          <a:srgbClr val="8BD64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Modulo </a:t>
          </a:r>
          <a:r>
            <a:rPr lang="es-ES" sz="1600" b="1" kern="1200" dirty="0"/>
            <a:t>1</a:t>
          </a:r>
        </a:p>
        <a:p>
          <a:pPr lvl="0" algn="ctr" defTabSz="711200">
            <a:lnSpc>
              <a:spcPct val="90000"/>
            </a:lnSpc>
            <a:spcBef>
              <a:spcPct val="0"/>
            </a:spcBef>
            <a:spcAft>
              <a:spcPct val="35000"/>
            </a:spcAft>
          </a:pPr>
          <a:r>
            <a:rPr lang="es-ES" sz="1600" kern="1200" dirty="0" smtClean="0"/>
            <a:t>Unidad </a:t>
          </a:r>
          <a:r>
            <a:rPr lang="es-ES" sz="1600" kern="1200" dirty="0"/>
            <a:t>2</a:t>
          </a:r>
        </a:p>
      </dsp:txBody>
      <dsp:txXfrm>
        <a:off x="1813721" y="857167"/>
        <a:ext cx="1718612" cy="633601"/>
      </dsp:txXfrm>
    </dsp:sp>
    <dsp:sp modelId="{FF6C4942-EA6B-4912-A282-949924078BF9}">
      <dsp:nvSpPr>
        <dsp:cNvPr id="0" name=""/>
        <dsp:cNvSpPr/>
      </dsp:nvSpPr>
      <dsp:spPr>
        <a:xfrm>
          <a:off x="1806403" y="1490769"/>
          <a:ext cx="1733248" cy="1273680"/>
        </a:xfrm>
        <a:prstGeom prst="rect">
          <a:avLst/>
        </a:prstGeom>
        <a:solidFill>
          <a:schemeClr val="accent6">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Construyendo tu reputación online</a:t>
          </a:r>
          <a:endParaRPr lang="es-ES" sz="1600" kern="1200" dirty="0"/>
        </a:p>
      </dsp:txBody>
      <dsp:txXfrm>
        <a:off x="1806403" y="1490769"/>
        <a:ext cx="1733248" cy="1273680"/>
      </dsp:txXfrm>
    </dsp:sp>
    <dsp:sp modelId="{B639444B-3AC0-4753-BDE8-2F688F81C0E9}">
      <dsp:nvSpPr>
        <dsp:cNvPr id="0" name=""/>
        <dsp:cNvSpPr/>
      </dsp:nvSpPr>
      <dsp:spPr>
        <a:xfrm>
          <a:off x="3761413" y="857167"/>
          <a:ext cx="1601333" cy="633601"/>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Modulo </a:t>
          </a:r>
          <a:r>
            <a:rPr lang="es-ES" sz="1600" b="1" kern="1200" dirty="0"/>
            <a:t>2</a:t>
          </a:r>
        </a:p>
        <a:p>
          <a:pPr lvl="0" algn="ctr" defTabSz="711200">
            <a:lnSpc>
              <a:spcPct val="90000"/>
            </a:lnSpc>
            <a:spcBef>
              <a:spcPct val="0"/>
            </a:spcBef>
            <a:spcAft>
              <a:spcPct val="35000"/>
            </a:spcAft>
          </a:pPr>
          <a:r>
            <a:rPr lang="es-ES" sz="1600" kern="1200" dirty="0" smtClean="0"/>
            <a:t>Unidad </a:t>
          </a:r>
          <a:r>
            <a:rPr lang="es-ES" sz="1600" kern="1200" dirty="0"/>
            <a:t>1</a:t>
          </a:r>
        </a:p>
      </dsp:txBody>
      <dsp:txXfrm>
        <a:off x="3761413" y="857167"/>
        <a:ext cx="1601333" cy="633601"/>
      </dsp:txXfrm>
    </dsp:sp>
    <dsp:sp modelId="{BA7CF962-C15E-41C7-99F2-72D3FBFFAFFE}">
      <dsp:nvSpPr>
        <dsp:cNvPr id="0" name=""/>
        <dsp:cNvSpPr/>
      </dsp:nvSpPr>
      <dsp:spPr>
        <a:xfrm>
          <a:off x="3770077" y="1490769"/>
          <a:ext cx="1584004" cy="1273680"/>
        </a:xfrm>
        <a:prstGeom prst="rect">
          <a:avLst/>
        </a:prstGeom>
        <a:solidFill>
          <a:srgbClr val="DACFE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Aspectos a tener en cuenta online</a:t>
          </a:r>
          <a:endParaRPr lang="es-ES" sz="1600" kern="1200" dirty="0"/>
        </a:p>
      </dsp:txBody>
      <dsp:txXfrm>
        <a:off x="3770077" y="1490769"/>
        <a:ext cx="1584004" cy="1273680"/>
      </dsp:txXfrm>
    </dsp:sp>
    <dsp:sp modelId="{EA6FBCA8-A0C5-46FE-95AC-CAA902A6238F}">
      <dsp:nvSpPr>
        <dsp:cNvPr id="0" name=""/>
        <dsp:cNvSpPr/>
      </dsp:nvSpPr>
      <dsp:spPr>
        <a:xfrm>
          <a:off x="5584506" y="857167"/>
          <a:ext cx="1584004" cy="633601"/>
        </a:xfrm>
        <a:prstGeom prst="rect">
          <a:avLst/>
        </a:prstGeom>
        <a:solidFill>
          <a:srgbClr val="0070C0"/>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Modulo </a:t>
          </a:r>
          <a:r>
            <a:rPr lang="en-US" sz="1600" b="1" kern="1200" dirty="0"/>
            <a:t>2</a:t>
          </a:r>
        </a:p>
        <a:p>
          <a:pPr lvl="0" algn="ctr" defTabSz="711200">
            <a:lnSpc>
              <a:spcPct val="90000"/>
            </a:lnSpc>
            <a:spcBef>
              <a:spcPct val="0"/>
            </a:spcBef>
            <a:spcAft>
              <a:spcPct val="35000"/>
            </a:spcAft>
          </a:pPr>
          <a:r>
            <a:rPr lang="en-US" sz="1600" kern="1200" dirty="0" err="1" smtClean="0"/>
            <a:t>Unidad</a:t>
          </a:r>
          <a:r>
            <a:rPr lang="en-US" sz="1600" kern="1200" dirty="0" smtClean="0"/>
            <a:t> </a:t>
          </a:r>
          <a:r>
            <a:rPr lang="en-US" sz="1600" kern="1200" dirty="0"/>
            <a:t>2</a:t>
          </a:r>
        </a:p>
      </dsp:txBody>
      <dsp:txXfrm>
        <a:off x="5584506" y="857167"/>
        <a:ext cx="1584004" cy="633601"/>
      </dsp:txXfrm>
    </dsp:sp>
    <dsp:sp modelId="{0FFAD001-D241-42ED-A1D8-8F217F1C03D0}">
      <dsp:nvSpPr>
        <dsp:cNvPr id="0" name=""/>
        <dsp:cNvSpPr/>
      </dsp:nvSpPr>
      <dsp:spPr>
        <a:xfrm>
          <a:off x="5584506" y="1490769"/>
          <a:ext cx="1584004" cy="1273680"/>
        </a:xfrm>
        <a:prstGeom prst="rect">
          <a:avLst/>
        </a:prstGeom>
        <a:solidFill>
          <a:srgbClr val="DACFED">
            <a:alpha val="90000"/>
          </a:srgb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Gestión</a:t>
          </a:r>
          <a:r>
            <a:rPr lang="en-US" sz="1600" kern="1200" dirty="0" smtClean="0"/>
            <a:t> de crisis</a:t>
          </a:r>
          <a:endParaRPr lang="en-US" sz="1600" kern="1200" dirty="0"/>
        </a:p>
      </dsp:txBody>
      <dsp:txXfrm>
        <a:off x="5584506" y="1490769"/>
        <a:ext cx="1584004"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04/01/2022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04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50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9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57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43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45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02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04/01/2022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talkwalker.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79523" y="3162676"/>
            <a:ext cx="8465714" cy="13331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b="0" dirty="0" smtClean="0">
                <a:solidFill>
                  <a:schemeClr val="tx1"/>
                </a:solidFill>
                <a:latin typeface="Raleway" panose="020B0003030101060003" pitchFamily="34" charset="0"/>
              </a:rPr>
              <a:t>Modulo </a:t>
            </a:r>
            <a:r>
              <a:rPr lang="es-ES" sz="3200" b="0" dirty="0">
                <a:solidFill>
                  <a:schemeClr val="tx1"/>
                </a:solidFill>
                <a:latin typeface="Raleway" panose="020B0003030101060003" pitchFamily="34" charset="0"/>
              </a:rPr>
              <a:t>3: </a:t>
            </a:r>
            <a:r>
              <a:rPr lang="en-GB" b="0" dirty="0" err="1" smtClean="0">
                <a:solidFill>
                  <a:schemeClr val="tx1"/>
                </a:solidFill>
                <a:latin typeface="Raleway" panose="020B0604020202020204" charset="0"/>
              </a:rPr>
              <a:t>Construyendo</a:t>
            </a:r>
            <a:r>
              <a:rPr lang="en-GB" b="0" dirty="0" smtClean="0">
                <a:solidFill>
                  <a:schemeClr val="tx1"/>
                </a:solidFill>
                <a:latin typeface="Raleway" panose="020B0604020202020204" charset="0"/>
              </a:rPr>
              <a:t> </a:t>
            </a:r>
            <a:r>
              <a:rPr lang="en-GB" b="0" dirty="0" err="1" smtClean="0">
                <a:solidFill>
                  <a:schemeClr val="tx1"/>
                </a:solidFill>
                <a:latin typeface="Raleway" panose="020B0604020202020204" charset="0"/>
              </a:rPr>
              <a:t>tu</a:t>
            </a:r>
            <a:r>
              <a:rPr lang="en-GB" b="0" dirty="0" smtClean="0">
                <a:solidFill>
                  <a:schemeClr val="tx1"/>
                </a:solidFill>
                <a:latin typeface="Raleway" panose="020B0604020202020204" charset="0"/>
              </a:rPr>
              <a:t> </a:t>
            </a:r>
            <a:r>
              <a:rPr lang="en-GB" b="0" dirty="0" err="1" smtClean="0">
                <a:solidFill>
                  <a:schemeClr val="tx1"/>
                </a:solidFill>
                <a:latin typeface="Raleway" panose="020B0604020202020204" charset="0"/>
              </a:rPr>
              <a:t>reputación</a:t>
            </a:r>
            <a:r>
              <a:rPr lang="en-GB" b="0" dirty="0" smtClean="0">
                <a:solidFill>
                  <a:schemeClr val="tx1"/>
                </a:solidFill>
                <a:latin typeface="Raleway" panose="020B0604020202020204" charset="0"/>
              </a:rPr>
              <a:t> online</a:t>
            </a:r>
            <a:r>
              <a:rPr lang="en-GB" b="0" dirty="0" smtClean="0">
                <a:solidFill>
                  <a:schemeClr val="tx1"/>
                </a:solidFill>
                <a:latin typeface="Raleway" panose="020B0604020202020204" charset="0"/>
              </a:rPr>
              <a:t> – </a:t>
            </a:r>
            <a:r>
              <a:rPr lang="en-GB" b="0" dirty="0" err="1" smtClean="0">
                <a:solidFill>
                  <a:schemeClr val="tx1"/>
                </a:solidFill>
                <a:latin typeface="Raleway" panose="020B0604020202020204" charset="0"/>
              </a:rPr>
              <a:t>Relaciones</a:t>
            </a:r>
            <a:r>
              <a:rPr lang="en-GB" b="0" dirty="0" smtClean="0">
                <a:solidFill>
                  <a:schemeClr val="tx1"/>
                </a:solidFill>
                <a:latin typeface="Raleway" panose="020B0604020202020204" charset="0"/>
              </a:rPr>
              <a:t> </a:t>
            </a:r>
            <a:r>
              <a:rPr lang="en-GB" b="0" dirty="0" err="1" smtClean="0">
                <a:solidFill>
                  <a:schemeClr val="tx1"/>
                </a:solidFill>
                <a:latin typeface="Raleway" panose="020B0604020202020204" charset="0"/>
              </a:rPr>
              <a:t>públicas</a:t>
            </a:r>
            <a:r>
              <a:rPr lang="en-GB" b="0" dirty="0" smtClean="0">
                <a:solidFill>
                  <a:schemeClr val="tx1"/>
                </a:solidFill>
                <a:latin typeface="Raleway" panose="020B0604020202020204" charset="0"/>
              </a:rPr>
              <a:t> </a:t>
            </a:r>
            <a:r>
              <a:rPr lang="en-GB" b="0" dirty="0" err="1" smtClean="0">
                <a:solidFill>
                  <a:schemeClr val="tx1"/>
                </a:solidFill>
                <a:latin typeface="Raleway" panose="020B0604020202020204" charset="0"/>
              </a:rPr>
              <a:t>digitales</a:t>
            </a:r>
            <a:endParaRPr lang="es-ES" sz="3200" b="0" dirty="0" smtClean="0">
              <a:solidFill>
                <a:schemeClr val="tx1"/>
              </a:solidFill>
              <a:latin typeface="Raleway" panose="020B0604020202020204" charset="0"/>
            </a:endParaRPr>
          </a:p>
          <a:p>
            <a:pPr algn="ctr"/>
            <a:r>
              <a:rPr lang="es-ES" b="0" dirty="0" smtClean="0">
                <a:solidFill>
                  <a:schemeClr val="tx1"/>
                </a:solidFill>
                <a:latin typeface="Raleway" panose="020B0003030101060003" pitchFamily="34" charset="0"/>
              </a:rPr>
              <a:t>Por LWL</a:t>
            </a:r>
            <a:endParaRPr lang="en-GB"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smtClean="0">
                <a:solidFill>
                  <a:srgbClr val="00AE9D"/>
                </a:solidFill>
              </a:rPr>
              <a:t>Consejos</a:t>
            </a:r>
            <a:r>
              <a:rPr lang="en-US" sz="1800" b="1" dirty="0" smtClean="0">
                <a:solidFill>
                  <a:srgbClr val="00AE9D"/>
                </a:solidFill>
              </a:rPr>
              <a:t> clave para </a:t>
            </a:r>
            <a:r>
              <a:rPr lang="en-US" sz="1800" b="1" dirty="0" err="1" smtClean="0">
                <a:solidFill>
                  <a:srgbClr val="00AE9D"/>
                </a:solidFill>
              </a:rPr>
              <a:t>establecer</a:t>
            </a:r>
            <a:r>
              <a:rPr lang="en-US" sz="1800" b="1" dirty="0" smtClean="0">
                <a:solidFill>
                  <a:srgbClr val="00AE9D"/>
                </a:solidFill>
              </a:rPr>
              <a:t> </a:t>
            </a:r>
            <a:r>
              <a:rPr lang="en-US" sz="1800" b="1" dirty="0" err="1" smtClean="0">
                <a:solidFill>
                  <a:srgbClr val="00AE9D"/>
                </a:solidFill>
              </a:rPr>
              <a:t>tu</a:t>
            </a:r>
            <a:r>
              <a:rPr lang="en-US" sz="1800" b="1" dirty="0" smtClean="0">
                <a:solidFill>
                  <a:srgbClr val="00AE9D"/>
                </a:solidFill>
              </a:rPr>
              <a:t> </a:t>
            </a:r>
            <a:r>
              <a:rPr lang="en-US" sz="1800" b="1" dirty="0" err="1" smtClean="0">
                <a:solidFill>
                  <a:srgbClr val="00AE9D"/>
                </a:solidFill>
              </a:rPr>
              <a:t>empresa</a:t>
            </a:r>
            <a:r>
              <a:rPr lang="en-US" sz="1800" b="1" dirty="0" smtClean="0">
                <a:solidFill>
                  <a:srgbClr val="00AE9D"/>
                </a:solidFill>
              </a:rPr>
              <a:t> online</a:t>
            </a:r>
            <a:endParaRPr lang="en-US" sz="1800" b="1" dirty="0">
              <a:solidFill>
                <a:srgbClr val="00AE9D"/>
              </a:solidFill>
            </a:endParaRP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Unidad </a:t>
            </a:r>
            <a:r>
              <a:rPr lang="es-ES" dirty="0"/>
              <a:t>2.1</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smtClean="0"/>
              <a:t>Invierte </a:t>
            </a:r>
            <a:r>
              <a:rPr lang="es-ES" sz="1800" dirty="0"/>
              <a:t>en </a:t>
            </a:r>
            <a:r>
              <a:rPr lang="es-ES" sz="1800" dirty="0" smtClean="0"/>
              <a:t>tu </a:t>
            </a:r>
            <a:r>
              <a:rPr lang="es-ES" sz="1800" dirty="0"/>
              <a:t>sitio web: es su escaparate, así que </a:t>
            </a:r>
            <a:r>
              <a:rPr lang="es-ES" sz="1800" dirty="0" smtClean="0"/>
              <a:t>asegúrate </a:t>
            </a:r>
            <a:r>
              <a:rPr lang="es-ES" sz="1800" dirty="0"/>
              <a:t>de que es atractivo (véase el módulo 2 para más información)</a:t>
            </a:r>
          </a:p>
          <a:p>
            <a:pPr marL="171450" indent="-171450">
              <a:buClr>
                <a:schemeClr val="dk1"/>
              </a:buClr>
              <a:buSzPts val="1100"/>
            </a:pPr>
            <a:r>
              <a:rPr lang="es-ES" sz="1800" dirty="0"/>
              <a:t>T</a:t>
            </a:r>
            <a:r>
              <a:rPr lang="es-ES" sz="1800" dirty="0" smtClean="0"/>
              <a:t>u </a:t>
            </a:r>
            <a:r>
              <a:rPr lang="es-ES" sz="1800" dirty="0"/>
              <a:t>pasión por </a:t>
            </a:r>
            <a:r>
              <a:rPr lang="es-ES" sz="1800" dirty="0" smtClean="0"/>
              <a:t>tu </a:t>
            </a:r>
            <a:r>
              <a:rPr lang="es-ES" sz="1800" dirty="0"/>
              <a:t>empresa es la clave, pero </a:t>
            </a:r>
            <a:r>
              <a:rPr lang="es-ES" sz="1800" dirty="0" smtClean="0"/>
              <a:t>asegúrate </a:t>
            </a:r>
            <a:r>
              <a:rPr lang="es-ES" sz="1800" dirty="0"/>
              <a:t>de obtener ayuda externa para algunos aspectos digitales, por ejemplo, la optimización de los motores de </a:t>
            </a:r>
            <a:r>
              <a:rPr lang="es-ES" sz="1800" dirty="0" smtClean="0"/>
              <a:t>búsqueda</a:t>
            </a:r>
          </a:p>
          <a:p>
            <a:pPr marL="171450" indent="-171450">
              <a:buClr>
                <a:schemeClr val="dk1"/>
              </a:buClr>
              <a:buSzPts val="1100"/>
            </a:pPr>
            <a:r>
              <a:rPr lang="es-ES" sz="1800" dirty="0"/>
              <a:t>Seguridad, seguridad y </a:t>
            </a:r>
            <a:r>
              <a:rPr lang="es-ES" sz="1800" dirty="0" smtClean="0"/>
              <a:t>seguridad. Dispón </a:t>
            </a:r>
            <a:r>
              <a:rPr lang="es-ES" sz="1800" dirty="0"/>
              <a:t>de políticas y sistemas para tranquilizar a </a:t>
            </a:r>
            <a:r>
              <a:rPr lang="es-ES" sz="1800" dirty="0" smtClean="0"/>
              <a:t>tus </a:t>
            </a:r>
            <a:r>
              <a:rPr lang="es-ES" sz="1800" dirty="0"/>
              <a:t>clientes (véanse los módulos 5 y 10</a:t>
            </a:r>
            <a:r>
              <a:rPr lang="es-ES" sz="1800" dirty="0" smtClean="0"/>
              <a:t>)</a:t>
            </a:r>
            <a:endParaRPr lang="es-ES" sz="1800" dirty="0"/>
          </a:p>
          <a:p>
            <a:pPr marL="0" indent="0">
              <a:buClr>
                <a:schemeClr val="dk1"/>
              </a:buClr>
              <a:buSzPts val="1100"/>
              <a:buNone/>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63839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smtClean="0">
                <a:solidFill>
                  <a:srgbClr val="00AE9D"/>
                </a:solidFill>
              </a:rPr>
              <a:t>Gestión</a:t>
            </a:r>
            <a:r>
              <a:rPr lang="en-US" sz="1800" b="1" dirty="0" smtClean="0">
                <a:solidFill>
                  <a:srgbClr val="00AE9D"/>
                </a:solidFill>
              </a:rPr>
              <a:t> de crisis</a:t>
            </a:r>
            <a:r>
              <a:rPr lang="en-US" sz="1800" b="1" dirty="0" smtClean="0">
                <a:solidFill>
                  <a:srgbClr val="00AE9D"/>
                </a:solidFill>
              </a:rPr>
              <a:t> </a:t>
            </a:r>
            <a:r>
              <a:rPr lang="en-US" sz="1800" b="1" dirty="0">
                <a:solidFill>
                  <a:srgbClr val="00AE9D"/>
                </a:solidFill>
              </a:rPr>
              <a:t>- </a:t>
            </a:r>
            <a:r>
              <a:rPr lang="en-US" sz="1800" b="1" dirty="0" err="1" smtClean="0">
                <a:solidFill>
                  <a:srgbClr val="00AE9D"/>
                </a:solidFill>
              </a:rPr>
              <a:t>Introducción</a:t>
            </a:r>
            <a:endParaRPr lang="en-US" sz="1800" b="1"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Unidad </a:t>
            </a:r>
            <a:r>
              <a:rPr lang="es-ES" dirty="0"/>
              <a:t>2.2</a:t>
            </a:r>
            <a:endParaRPr dirty="0"/>
          </a:p>
        </p:txBody>
      </p:sp>
      <p:sp>
        <p:nvSpPr>
          <p:cNvPr id="4" name="Google Shape;102;p12"/>
          <p:cNvSpPr txBox="1">
            <a:spLocks/>
          </p:cNvSpPr>
          <p:nvPr/>
        </p:nvSpPr>
        <p:spPr>
          <a:xfrm>
            <a:off x="16849" y="1302232"/>
            <a:ext cx="8865894" cy="20710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s-ES" sz="1600" dirty="0" smtClean="0"/>
              <a:t> ¿Cuáles </a:t>
            </a:r>
            <a:r>
              <a:rPr lang="es-ES" sz="1600" dirty="0"/>
              <a:t>son las posibles crisis de las empresas digitales?</a:t>
            </a:r>
            <a:endParaRPr lang="es-ES" sz="1600" dirty="0"/>
          </a:p>
          <a:p>
            <a:pPr marL="0" indent="0">
              <a:buClr>
                <a:schemeClr val="dk1"/>
              </a:buClr>
              <a:buSzPts val="1100"/>
              <a:buFont typeface="Arial"/>
              <a:buNone/>
            </a:pPr>
            <a:endParaRPr lang="es-ES" sz="1200" dirty="0"/>
          </a:p>
          <a:p>
            <a:pPr marL="0" indent="0">
              <a:buFont typeface="Karla"/>
              <a:buNone/>
            </a:pPr>
            <a:endParaRPr lang="es-ES" sz="1200" dirty="0"/>
          </a:p>
        </p:txBody>
      </p:sp>
      <p:graphicFrame>
        <p:nvGraphicFramePr>
          <p:cNvPr id="2" name="Table 2">
            <a:extLst>
              <a:ext uri="{FF2B5EF4-FFF2-40B4-BE49-F238E27FC236}">
                <a16:creationId xmlns:a16="http://schemas.microsoft.com/office/drawing/2014/main" id="{D1865B05-9131-4A1A-B6FF-A5545D0D5512}"/>
              </a:ext>
            </a:extLst>
          </p:cNvPr>
          <p:cNvGraphicFramePr>
            <a:graphicFrameLocks noGrp="1"/>
          </p:cNvGraphicFramePr>
          <p:nvPr>
            <p:extLst>
              <p:ext uri="{D42A27DB-BD31-4B8C-83A1-F6EECF244321}">
                <p14:modId xmlns:p14="http://schemas.microsoft.com/office/powerpoint/2010/main" val="3452346882"/>
              </p:ext>
            </p:extLst>
          </p:nvPr>
        </p:nvGraphicFramePr>
        <p:xfrm>
          <a:off x="428872" y="1899823"/>
          <a:ext cx="8286255" cy="2452096"/>
        </p:xfrm>
        <a:graphic>
          <a:graphicData uri="http://schemas.openxmlformats.org/drawingml/2006/table">
            <a:tbl>
              <a:tblPr firstRow="1" bandRow="1">
                <a:tableStyleId>{08FB837D-C827-4EFA-A057-4D05807E0F7C}</a:tableStyleId>
              </a:tblPr>
              <a:tblGrid>
                <a:gridCol w="1622643">
                  <a:extLst>
                    <a:ext uri="{9D8B030D-6E8A-4147-A177-3AD203B41FA5}">
                      <a16:colId xmlns:a16="http://schemas.microsoft.com/office/drawing/2014/main" val="2604081703"/>
                    </a:ext>
                  </a:extLst>
                </a:gridCol>
                <a:gridCol w="3029688">
                  <a:extLst>
                    <a:ext uri="{9D8B030D-6E8A-4147-A177-3AD203B41FA5}">
                      <a16:colId xmlns:a16="http://schemas.microsoft.com/office/drawing/2014/main" val="3869450588"/>
                    </a:ext>
                  </a:extLst>
                </a:gridCol>
                <a:gridCol w="3633924">
                  <a:extLst>
                    <a:ext uri="{9D8B030D-6E8A-4147-A177-3AD203B41FA5}">
                      <a16:colId xmlns:a16="http://schemas.microsoft.com/office/drawing/2014/main" val="1850006991"/>
                    </a:ext>
                  </a:extLst>
                </a:gridCol>
              </a:tblGrid>
              <a:tr h="470896">
                <a:tc>
                  <a:txBody>
                    <a:bodyPr/>
                    <a:lstStyle/>
                    <a:p>
                      <a:r>
                        <a:rPr lang="en-US" dirty="0"/>
                        <a:t>Crisis</a:t>
                      </a:r>
                      <a:endParaRPr lang="en-IE" dirty="0"/>
                    </a:p>
                  </a:txBody>
                  <a:tcPr/>
                </a:tc>
                <a:tc>
                  <a:txBody>
                    <a:bodyPr/>
                    <a:lstStyle/>
                    <a:p>
                      <a:r>
                        <a:rPr lang="en-US" dirty="0" err="1" smtClean="0"/>
                        <a:t>Impacto</a:t>
                      </a:r>
                      <a:endParaRPr lang="en-IE" dirty="0"/>
                    </a:p>
                  </a:txBody>
                  <a:tcPr/>
                </a:tc>
                <a:tc>
                  <a:txBody>
                    <a:bodyPr/>
                    <a:lstStyle/>
                    <a:p>
                      <a:r>
                        <a:rPr lang="en-US" dirty="0" err="1" smtClean="0"/>
                        <a:t>Prevencion</a:t>
                      </a:r>
                      <a:r>
                        <a:rPr lang="en-US" dirty="0" smtClean="0"/>
                        <a:t> (</a:t>
                      </a:r>
                      <a:r>
                        <a:rPr lang="en-US" dirty="0" err="1" smtClean="0"/>
                        <a:t>Gestión</a:t>
                      </a:r>
                      <a:r>
                        <a:rPr lang="en-US" baseline="0" dirty="0" smtClean="0"/>
                        <a:t> del </a:t>
                      </a:r>
                      <a:r>
                        <a:rPr lang="en-US" baseline="0" dirty="0" err="1" smtClean="0"/>
                        <a:t>riesgo</a:t>
                      </a:r>
                      <a:r>
                        <a:rPr lang="en-US" dirty="0" smtClean="0"/>
                        <a:t>)</a:t>
                      </a:r>
                      <a:endParaRPr lang="en-IE" dirty="0"/>
                    </a:p>
                  </a:txBody>
                  <a:tcPr/>
                </a:tc>
                <a:extLst>
                  <a:ext uri="{0D108BD9-81ED-4DB2-BD59-A6C34878D82A}">
                    <a16:rowId xmlns:a16="http://schemas.microsoft.com/office/drawing/2014/main" val="3139262535"/>
                  </a:ext>
                </a:extLst>
              </a:tr>
              <a:tr h="657964">
                <a:tc>
                  <a:txBody>
                    <a:bodyPr/>
                    <a:lstStyle/>
                    <a:p>
                      <a:r>
                        <a:rPr lang="en-US" dirty="0" err="1" smtClean="0"/>
                        <a:t>Tecnológico</a:t>
                      </a:r>
                      <a:endParaRPr lang="en-IE" dirty="0"/>
                    </a:p>
                  </a:txBody>
                  <a:tcPr/>
                </a:tc>
                <a:tc>
                  <a:txBody>
                    <a:bodyPr/>
                    <a:lstStyle/>
                    <a:p>
                      <a:r>
                        <a:rPr lang="en-US" dirty="0" err="1" smtClean="0"/>
                        <a:t>Fallos</a:t>
                      </a:r>
                      <a:r>
                        <a:rPr lang="en-US" baseline="0" dirty="0" smtClean="0"/>
                        <a:t> </a:t>
                      </a:r>
                      <a:r>
                        <a:rPr lang="en-US" baseline="0" dirty="0" err="1" smtClean="0"/>
                        <a:t>en</a:t>
                      </a:r>
                      <a:r>
                        <a:rPr lang="en-US" baseline="0" dirty="0" smtClean="0"/>
                        <a:t> </a:t>
                      </a:r>
                      <a:r>
                        <a:rPr lang="en-US" baseline="0" dirty="0" err="1" smtClean="0"/>
                        <a:t>los</a:t>
                      </a:r>
                      <a:r>
                        <a:rPr lang="en-US" baseline="0" dirty="0" smtClean="0"/>
                        <a:t> </a:t>
                      </a:r>
                      <a:r>
                        <a:rPr lang="en-US" baseline="0" dirty="0" err="1" smtClean="0"/>
                        <a:t>sitios</a:t>
                      </a:r>
                      <a:r>
                        <a:rPr lang="en-US" baseline="0" dirty="0" smtClean="0"/>
                        <a:t> web</a:t>
                      </a:r>
                      <a:endParaRPr lang="en-US" dirty="0"/>
                    </a:p>
                    <a:p>
                      <a:r>
                        <a:rPr lang="en-US" dirty="0" err="1" smtClean="0"/>
                        <a:t>Pérdida</a:t>
                      </a:r>
                      <a:r>
                        <a:rPr lang="en-US" baseline="0" dirty="0" smtClean="0"/>
                        <a:t> de base de </a:t>
                      </a:r>
                      <a:r>
                        <a:rPr lang="en-US" baseline="0" dirty="0" err="1" smtClean="0"/>
                        <a:t>datos</a:t>
                      </a:r>
                      <a:endParaRPr lang="en-US" dirty="0"/>
                    </a:p>
                    <a:p>
                      <a:r>
                        <a:rPr lang="en-US" dirty="0"/>
                        <a:t>Hacking</a:t>
                      </a:r>
                      <a:endParaRPr lang="en-IE" dirty="0"/>
                    </a:p>
                  </a:txBody>
                  <a:tcPr/>
                </a:tc>
                <a:tc>
                  <a:txBody>
                    <a:bodyPr/>
                    <a:lstStyle/>
                    <a:p>
                      <a:r>
                        <a:rPr lang="en-US" dirty="0"/>
                        <a:t>Continuous review of digital security</a:t>
                      </a:r>
                      <a:endParaRPr lang="en-IE" dirty="0"/>
                    </a:p>
                  </a:txBody>
                  <a:tcPr/>
                </a:tc>
                <a:extLst>
                  <a:ext uri="{0D108BD9-81ED-4DB2-BD59-A6C34878D82A}">
                    <a16:rowId xmlns:a16="http://schemas.microsoft.com/office/drawing/2014/main" val="942773229"/>
                  </a:ext>
                </a:extLst>
              </a:tr>
              <a:tr h="470896">
                <a:tc>
                  <a:txBody>
                    <a:bodyPr/>
                    <a:lstStyle/>
                    <a:p>
                      <a:r>
                        <a:rPr lang="en-US" dirty="0"/>
                        <a:t>Legal</a:t>
                      </a:r>
                      <a:endParaRPr lang="en-IE" dirty="0"/>
                    </a:p>
                  </a:txBody>
                  <a:tcPr/>
                </a:tc>
                <a:tc>
                  <a:txBody>
                    <a:bodyPr/>
                    <a:lstStyle/>
                    <a:p>
                      <a:r>
                        <a:rPr lang="en-US" dirty="0" smtClean="0"/>
                        <a:t>GDPR (</a:t>
                      </a:r>
                      <a:r>
                        <a:rPr lang="en-US" dirty="0" err="1" smtClean="0"/>
                        <a:t>Reglamento</a:t>
                      </a:r>
                      <a:r>
                        <a:rPr lang="en-US" baseline="0" dirty="0" smtClean="0"/>
                        <a:t> general de </a:t>
                      </a:r>
                      <a:r>
                        <a:rPr lang="en-US" baseline="0" dirty="0" err="1" smtClean="0"/>
                        <a:t>proteccion</a:t>
                      </a:r>
                      <a:r>
                        <a:rPr lang="en-US" baseline="0" dirty="0" smtClean="0"/>
                        <a:t> de </a:t>
                      </a:r>
                      <a:r>
                        <a:rPr lang="en-US" baseline="0" dirty="0" err="1" smtClean="0"/>
                        <a:t>datos</a:t>
                      </a:r>
                      <a:r>
                        <a:rPr lang="en-US" baseline="0" dirty="0" smtClean="0"/>
                        <a:t>)</a:t>
                      </a:r>
                      <a:r>
                        <a:rPr lang="en-US" dirty="0" smtClean="0"/>
                        <a:t>, </a:t>
                      </a:r>
                      <a:r>
                        <a:rPr lang="en-US" dirty="0"/>
                        <a:t>copyright </a:t>
                      </a:r>
                      <a:r>
                        <a:rPr lang="en-US" dirty="0" smtClean="0"/>
                        <a:t>y</a:t>
                      </a:r>
                      <a:r>
                        <a:rPr lang="en-US" baseline="0" dirty="0" smtClean="0"/>
                        <a:t> </a:t>
                      </a:r>
                      <a:r>
                        <a:rPr lang="en-US" baseline="0" dirty="0" err="1" smtClean="0"/>
                        <a:t>problemas</a:t>
                      </a:r>
                      <a:r>
                        <a:rPr lang="en-US" baseline="0" dirty="0" smtClean="0"/>
                        <a:t> de </a:t>
                      </a:r>
                      <a:r>
                        <a:rPr lang="en-US" baseline="0" dirty="0" err="1" smtClean="0"/>
                        <a:t>seguridad</a:t>
                      </a:r>
                      <a:endParaRPr lang="en-IE" dirty="0"/>
                    </a:p>
                  </a:txBody>
                  <a:tcPr/>
                </a:tc>
                <a:tc>
                  <a:txBody>
                    <a:bodyPr/>
                    <a:lstStyle/>
                    <a:p>
                      <a:r>
                        <a:rPr lang="es-ES" dirty="0" smtClean="0"/>
                        <a:t>Garantizar el cumplimiento de la legislación pertinente</a:t>
                      </a:r>
                    </a:p>
                  </a:txBody>
                  <a:tcPr/>
                </a:tc>
                <a:extLst>
                  <a:ext uri="{0D108BD9-81ED-4DB2-BD59-A6C34878D82A}">
                    <a16:rowId xmlns:a16="http://schemas.microsoft.com/office/drawing/2014/main" val="4060545774"/>
                  </a:ext>
                </a:extLst>
              </a:tr>
              <a:tr h="470896">
                <a:tc>
                  <a:txBody>
                    <a:bodyPr/>
                    <a:lstStyle/>
                    <a:p>
                      <a:r>
                        <a:rPr lang="en-US" dirty="0" err="1" smtClean="0"/>
                        <a:t>Relaciones</a:t>
                      </a:r>
                      <a:r>
                        <a:rPr lang="en-US" dirty="0" smtClean="0"/>
                        <a:t> </a:t>
                      </a:r>
                      <a:r>
                        <a:rPr lang="en-US" dirty="0" err="1" smtClean="0"/>
                        <a:t>Públicas</a:t>
                      </a:r>
                      <a:endParaRPr lang="en-IE" dirty="0"/>
                    </a:p>
                  </a:txBody>
                  <a:tcPr/>
                </a:tc>
                <a:tc>
                  <a:txBody>
                    <a:bodyPr/>
                    <a:lstStyle/>
                    <a:p>
                      <a:r>
                        <a:rPr lang="en-US" dirty="0" err="1" smtClean="0"/>
                        <a:t>Publicidad</a:t>
                      </a:r>
                      <a:r>
                        <a:rPr lang="en-US" dirty="0" smtClean="0"/>
                        <a:t> </a:t>
                      </a:r>
                      <a:r>
                        <a:rPr lang="en-US" dirty="0" err="1" smtClean="0"/>
                        <a:t>negativa</a:t>
                      </a:r>
                      <a:r>
                        <a:rPr lang="en-US" dirty="0" smtClean="0"/>
                        <a:t>: </a:t>
                      </a:r>
                      <a:r>
                        <a:rPr lang="en-US" dirty="0" err="1" smtClean="0"/>
                        <a:t>pérdida</a:t>
                      </a:r>
                      <a:r>
                        <a:rPr lang="en-US" dirty="0" smtClean="0"/>
                        <a:t> de </a:t>
                      </a:r>
                      <a:r>
                        <a:rPr lang="en-US" dirty="0" err="1" smtClean="0"/>
                        <a:t>ventas</a:t>
                      </a:r>
                      <a:r>
                        <a:rPr lang="en-US" dirty="0" smtClean="0"/>
                        <a:t>/</a:t>
                      </a:r>
                      <a:r>
                        <a:rPr lang="en-US" dirty="0" err="1" smtClean="0"/>
                        <a:t>clientes</a:t>
                      </a:r>
                      <a:endParaRPr lang="en-US" dirty="0"/>
                    </a:p>
                  </a:txBody>
                  <a:tcPr/>
                </a:tc>
                <a:tc>
                  <a:txBody>
                    <a:bodyPr/>
                    <a:lstStyle/>
                    <a:p>
                      <a:r>
                        <a:rPr lang="en-US" dirty="0" err="1" smtClean="0"/>
                        <a:t>Establece</a:t>
                      </a:r>
                      <a:r>
                        <a:rPr lang="en-US" baseline="0" dirty="0" smtClean="0"/>
                        <a:t> </a:t>
                      </a:r>
                      <a:r>
                        <a:rPr lang="en-US" baseline="0" dirty="0" err="1" smtClean="0"/>
                        <a:t>tu</a:t>
                      </a:r>
                      <a:r>
                        <a:rPr lang="en-US" dirty="0" smtClean="0"/>
                        <a:t> </a:t>
                      </a:r>
                      <a:r>
                        <a:rPr lang="en-US" dirty="0"/>
                        <a:t>ORM (Unit 1.1) and </a:t>
                      </a:r>
                      <a:r>
                        <a:rPr lang="en-US" dirty="0" err="1" smtClean="0"/>
                        <a:t>revisala</a:t>
                      </a:r>
                      <a:r>
                        <a:rPr lang="en-US" baseline="0" dirty="0" smtClean="0"/>
                        <a:t> con </a:t>
                      </a:r>
                      <a:r>
                        <a:rPr lang="en-US" baseline="0" dirty="0" err="1" smtClean="0"/>
                        <a:t>regularidad</a:t>
                      </a:r>
                      <a:r>
                        <a:rPr lang="en-US" baseline="0" dirty="0" smtClean="0"/>
                        <a:t>.</a:t>
                      </a:r>
                      <a:endParaRPr lang="en-IE" dirty="0"/>
                    </a:p>
                  </a:txBody>
                  <a:tcPr/>
                </a:tc>
                <a:extLst>
                  <a:ext uri="{0D108BD9-81ED-4DB2-BD59-A6C34878D82A}">
                    <a16:rowId xmlns:a16="http://schemas.microsoft.com/office/drawing/2014/main" val="2337780727"/>
                  </a:ext>
                </a:extLst>
              </a:tr>
            </a:tbl>
          </a:graphicData>
        </a:graphic>
      </p:graphicFrame>
    </p:spTree>
    <p:extLst>
      <p:ext uri="{BB962C8B-B14F-4D97-AF65-F5344CB8AC3E}">
        <p14:creationId xmlns:p14="http://schemas.microsoft.com/office/powerpoint/2010/main" val="21070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9" name="Google Shape;197;p22">
            <a:extLst>
              <a:ext uri="{FF2B5EF4-FFF2-40B4-BE49-F238E27FC236}">
                <a16:creationId xmlns:a16="http://schemas.microsoft.com/office/drawing/2014/main" id="{2CE58DD5-B044-4268-B801-8B3687495A39}"/>
              </a:ext>
            </a:extLst>
          </p:cNvPr>
          <p:cNvSpPr/>
          <p:nvPr/>
        </p:nvSpPr>
        <p:spPr>
          <a:xfrm>
            <a:off x="6454039" y="2105424"/>
            <a:ext cx="2699698"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FFFFFF"/>
                </a:solidFill>
                <a:latin typeface="Karla"/>
                <a:ea typeface="Karla"/>
                <a:cs typeface="Karla"/>
                <a:sym typeface="Karla"/>
              </a:rPr>
              <a:t>PLAN DE CRISIS</a:t>
            </a:r>
            <a:endParaRPr lang="en" b="1" u="sng" dirty="0">
              <a:solidFill>
                <a:srgbClr val="FFFFFF"/>
              </a:solidFill>
              <a:latin typeface="Karla"/>
              <a:ea typeface="Karla"/>
              <a:cs typeface="Karla"/>
              <a:sym typeface="Karla"/>
            </a:endParaRPr>
          </a:p>
          <a:p>
            <a:pPr marL="0" lvl="0" indent="0" algn="ctr" rtl="0">
              <a:spcBef>
                <a:spcPts val="0"/>
              </a:spcBef>
              <a:spcAft>
                <a:spcPts val="0"/>
              </a:spcAft>
              <a:buNone/>
            </a:pPr>
            <a:r>
              <a:rPr lang="en-IE" dirty="0" smtClean="0">
                <a:solidFill>
                  <a:srgbClr val="FFFFFF"/>
                </a:solidFill>
                <a:latin typeface="Karla"/>
                <a:ea typeface="Karla"/>
                <a:cs typeface="Karla"/>
                <a:sym typeface="Karla"/>
              </a:rPr>
              <a:t>Ten un plan </a:t>
            </a:r>
            <a:r>
              <a:rPr lang="en-IE" dirty="0" err="1" smtClean="0">
                <a:solidFill>
                  <a:srgbClr val="FFFFFF"/>
                </a:solidFill>
                <a:latin typeface="Karla"/>
                <a:ea typeface="Karla"/>
                <a:cs typeface="Karla"/>
                <a:sym typeface="Karla"/>
              </a:rPr>
              <a:t>preparado</a:t>
            </a:r>
            <a:r>
              <a:rPr lang="en" dirty="0">
                <a:solidFill>
                  <a:srgbClr val="FFFFFF"/>
                </a:solidFill>
                <a:latin typeface="Karla"/>
                <a:ea typeface="Karla"/>
                <a:cs typeface="Karla"/>
                <a:sym typeface="Karla"/>
              </a:rPr>
              <a:t> </a:t>
            </a:r>
            <a:r>
              <a:rPr lang="en" dirty="0" smtClean="0">
                <a:solidFill>
                  <a:srgbClr val="FFFFFF"/>
                </a:solidFill>
                <a:latin typeface="Karla"/>
                <a:ea typeface="Karla"/>
                <a:cs typeface="Karla"/>
                <a:sym typeface="Karla"/>
              </a:rPr>
              <a:t>con declaraciones y seguimientos positivo</a:t>
            </a:r>
            <a:endParaRPr dirty="0">
              <a:solidFill>
                <a:srgbClr val="FFFFFF"/>
              </a:solidFill>
              <a:latin typeface="Karla"/>
              <a:ea typeface="Karla"/>
              <a:cs typeface="Karla"/>
              <a:sym typeface="Karla"/>
            </a:endParaRPr>
          </a:p>
        </p:txBody>
      </p:sp>
      <p:sp>
        <p:nvSpPr>
          <p:cNvPr id="183" name="Google Shape;183;p20"/>
          <p:cNvSpPr txBox="1">
            <a:spLocks noGrp="1"/>
          </p:cNvSpPr>
          <p:nvPr>
            <p:ph type="body" idx="4294967295"/>
          </p:nvPr>
        </p:nvSpPr>
        <p:spPr>
          <a:xfrm>
            <a:off x="0" y="455760"/>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b="1" dirty="0" err="1" smtClean="0">
                <a:solidFill>
                  <a:srgbClr val="00AE9D"/>
                </a:solidFill>
              </a:rPr>
              <a:t>Gestión</a:t>
            </a:r>
            <a:r>
              <a:rPr lang="en-US" b="1" dirty="0" smtClean="0">
                <a:solidFill>
                  <a:srgbClr val="00AE9D"/>
                </a:solidFill>
              </a:rPr>
              <a:t> de crisis</a:t>
            </a:r>
            <a:r>
              <a:rPr lang="en-US" sz="2400" b="1" dirty="0" smtClean="0">
                <a:solidFill>
                  <a:srgbClr val="00AE9D"/>
                </a:solidFill>
              </a:rPr>
              <a:t> </a:t>
            </a:r>
            <a:r>
              <a:rPr lang="en-US" sz="2400" b="1" dirty="0">
                <a:solidFill>
                  <a:srgbClr val="00AE9D"/>
                </a:solidFill>
              </a:rPr>
              <a:t>– </a:t>
            </a:r>
            <a:r>
              <a:rPr lang="en-US" b="1" dirty="0" err="1" smtClean="0">
                <a:solidFill>
                  <a:srgbClr val="00AE9D"/>
                </a:solidFill>
              </a:rPr>
              <a:t>Relaciones</a:t>
            </a:r>
            <a:r>
              <a:rPr lang="en-US" b="1" dirty="0" smtClean="0">
                <a:solidFill>
                  <a:srgbClr val="00AE9D"/>
                </a:solidFill>
              </a:rPr>
              <a:t> </a:t>
            </a:r>
            <a:r>
              <a:rPr lang="en-US" b="1" dirty="0" err="1" smtClean="0">
                <a:solidFill>
                  <a:srgbClr val="00AE9D"/>
                </a:solidFill>
              </a:rPr>
              <a:t>públicas</a:t>
            </a:r>
            <a:endParaRPr lang="en-US" sz="1800" dirty="0"/>
          </a:p>
          <a:p>
            <a:pPr marL="0" lvl="0" indent="0" algn="l" rtl="0">
              <a:spcBef>
                <a:spcPts val="600"/>
              </a:spcBef>
              <a:spcAft>
                <a:spcPts val="0"/>
              </a:spcAft>
              <a:buNone/>
            </a:pPr>
            <a:r>
              <a:rPr lang="en-US" dirty="0" err="1" smtClean="0"/>
              <a:t>Qué</a:t>
            </a:r>
            <a:r>
              <a:rPr lang="en-US" dirty="0" smtClean="0"/>
              <a:t> </a:t>
            </a:r>
            <a:r>
              <a:rPr lang="en-US" dirty="0" err="1" smtClean="0"/>
              <a:t>hacer</a:t>
            </a:r>
            <a:r>
              <a:rPr lang="en-US" dirty="0" smtClean="0"/>
              <a:t> (</a:t>
            </a:r>
            <a:r>
              <a:rPr lang="en-US" dirty="0" smtClean="0"/>
              <a:t>y </a:t>
            </a:r>
            <a:r>
              <a:rPr lang="en-US" dirty="0" err="1" smtClean="0"/>
              <a:t>qué</a:t>
            </a:r>
            <a:r>
              <a:rPr lang="en-US" dirty="0" smtClean="0"/>
              <a:t> no</a:t>
            </a:r>
            <a:r>
              <a:rPr lang="en-US" dirty="0" smtClean="0"/>
              <a:t>!)</a:t>
            </a:r>
            <a:endParaRPr lang="en-US"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smtClean="0"/>
              <a:t>Unidad</a:t>
            </a:r>
            <a:r>
              <a:rPr lang="en-GB" dirty="0" smtClean="0"/>
              <a:t> </a:t>
            </a:r>
            <a:r>
              <a:rPr lang="en-GB" dirty="0"/>
              <a:t>2.2</a:t>
            </a:r>
          </a:p>
        </p:txBody>
      </p:sp>
      <p:sp>
        <p:nvSpPr>
          <p:cNvPr id="5" name="Google Shape;197;p22"/>
          <p:cNvSpPr/>
          <p:nvPr/>
        </p:nvSpPr>
        <p:spPr>
          <a:xfrm>
            <a:off x="2174581" y="2017995"/>
            <a:ext cx="2674043"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FFFFFF"/>
                </a:solidFill>
                <a:latin typeface="Karla"/>
                <a:ea typeface="Karla"/>
                <a:cs typeface="Karla"/>
                <a:sym typeface="Karla"/>
              </a:rPr>
              <a:t>ESTAR ALERTA</a:t>
            </a:r>
            <a:endParaRPr lang="en" b="1" u="sng" dirty="0">
              <a:solidFill>
                <a:srgbClr val="FFFFFF"/>
              </a:solidFill>
              <a:latin typeface="Karla"/>
              <a:ea typeface="Karla"/>
              <a:cs typeface="Karla"/>
              <a:sym typeface="Karla"/>
            </a:endParaRPr>
          </a:p>
          <a:p>
            <a:pPr lvl="0" algn="ctr"/>
            <a:r>
              <a:rPr lang="es-ES" dirty="0">
                <a:solidFill>
                  <a:srgbClr val="FFFFFF"/>
                </a:solidFill>
                <a:latin typeface="Karla"/>
                <a:ea typeface="Karla"/>
                <a:cs typeface="Karla"/>
                <a:sym typeface="Karla"/>
              </a:rPr>
              <a:t>Servicios como </a:t>
            </a:r>
            <a:r>
              <a:rPr lang="es-ES" dirty="0" err="1">
                <a:solidFill>
                  <a:srgbClr val="FFFFFF"/>
                </a:solidFill>
                <a:latin typeface="Karla"/>
                <a:ea typeface="Karla"/>
                <a:cs typeface="Karla"/>
                <a:sym typeface="Karla"/>
              </a:rPr>
              <a:t>TalkWalker</a:t>
            </a:r>
            <a:r>
              <a:rPr lang="es-ES" dirty="0">
                <a:solidFill>
                  <a:srgbClr val="FFFFFF"/>
                </a:solidFill>
                <a:latin typeface="Karla"/>
                <a:ea typeface="Karla"/>
                <a:cs typeface="Karla"/>
                <a:sym typeface="Karla"/>
              </a:rPr>
              <a:t> te permiten saber si se habla de ti en </a:t>
            </a:r>
            <a:r>
              <a:rPr lang="es-ES" dirty="0" smtClean="0">
                <a:solidFill>
                  <a:srgbClr val="FFFFFF"/>
                </a:solidFill>
                <a:latin typeface="Karla"/>
                <a:ea typeface="Karla"/>
                <a:cs typeface="Karla"/>
                <a:sym typeface="Karla"/>
              </a:rPr>
              <a:t>Internet</a:t>
            </a:r>
            <a:endParaRPr lang="es-ES" dirty="0">
              <a:solidFill>
                <a:srgbClr val="FFFFFF"/>
              </a:solidFill>
              <a:latin typeface="Karla"/>
              <a:ea typeface="Karla"/>
              <a:cs typeface="Karla"/>
              <a:sym typeface="Karla"/>
            </a:endParaRPr>
          </a:p>
        </p:txBody>
      </p:sp>
      <p:sp>
        <p:nvSpPr>
          <p:cNvPr id="7" name="Google Shape;198;p22"/>
          <p:cNvSpPr/>
          <p:nvPr/>
        </p:nvSpPr>
        <p:spPr>
          <a:xfrm>
            <a:off x="0" y="2320578"/>
            <a:ext cx="2743653" cy="1795331"/>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SUPERVISAR</a:t>
            </a:r>
            <a:r>
              <a:rPr lang="en" b="1" u="sng" dirty="0" smtClean="0">
                <a:solidFill>
                  <a:srgbClr val="004C52"/>
                </a:solidFill>
                <a:latin typeface="Karla"/>
                <a:ea typeface="Karla"/>
                <a:cs typeface="Karla"/>
                <a:sym typeface="Karla"/>
              </a:rPr>
              <a:t>!</a:t>
            </a:r>
            <a:endParaRPr lang="en" b="1" u="sng" dirty="0">
              <a:solidFill>
                <a:srgbClr val="004C52"/>
              </a:solidFill>
              <a:latin typeface="Karla"/>
              <a:ea typeface="Karla"/>
              <a:cs typeface="Karla"/>
              <a:sym typeface="Karla"/>
            </a:endParaRPr>
          </a:p>
          <a:p>
            <a:pPr marL="0" lvl="0" indent="0" algn="ctr" rtl="0">
              <a:spcBef>
                <a:spcPts val="0"/>
              </a:spcBef>
              <a:spcAft>
                <a:spcPts val="0"/>
              </a:spcAft>
              <a:buNone/>
            </a:pPr>
            <a:r>
              <a:rPr lang="en-IE" dirty="0">
                <a:solidFill>
                  <a:srgbClr val="004C52"/>
                </a:solidFill>
                <a:latin typeface="Karla"/>
                <a:ea typeface="Karla"/>
                <a:cs typeface="Karla"/>
                <a:sym typeface="Karla"/>
              </a:rPr>
              <a:t>¿</a:t>
            </a:r>
            <a:r>
              <a:rPr lang="en-IE" dirty="0" err="1" smtClean="0">
                <a:solidFill>
                  <a:srgbClr val="004C52"/>
                </a:solidFill>
                <a:latin typeface="Karla"/>
                <a:ea typeface="Karla"/>
                <a:cs typeface="Karla"/>
                <a:sym typeface="Karla"/>
              </a:rPr>
              <a:t>Quién</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tiene</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acceso</a:t>
            </a:r>
            <a:r>
              <a:rPr lang="en-IE" dirty="0" smtClean="0">
                <a:solidFill>
                  <a:srgbClr val="004C52"/>
                </a:solidFill>
                <a:latin typeface="Karla"/>
                <a:ea typeface="Karla"/>
                <a:cs typeface="Karla"/>
                <a:sym typeface="Karla"/>
              </a:rPr>
              <a:t> a </a:t>
            </a:r>
            <a:r>
              <a:rPr lang="en-IE" dirty="0" err="1" smtClean="0">
                <a:solidFill>
                  <a:srgbClr val="004C52"/>
                </a:solidFill>
                <a:latin typeface="Karla"/>
                <a:ea typeface="Karla"/>
                <a:cs typeface="Karla"/>
                <a:sym typeface="Karla"/>
              </a:rPr>
              <a:t>tus</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cuentas</a:t>
            </a:r>
            <a:r>
              <a:rPr lang="en-IE" dirty="0" smtClean="0">
                <a:solidFill>
                  <a:srgbClr val="004C52"/>
                </a:solidFill>
                <a:latin typeface="Karla"/>
                <a:ea typeface="Karla"/>
                <a:cs typeface="Karla"/>
                <a:sym typeface="Karla"/>
              </a:rPr>
              <a:t>? No </a:t>
            </a:r>
            <a:r>
              <a:rPr lang="en-IE" dirty="0" err="1" smtClean="0">
                <a:solidFill>
                  <a:srgbClr val="004C52"/>
                </a:solidFill>
                <a:latin typeface="Karla"/>
                <a:ea typeface="Karla"/>
                <a:cs typeface="Karla"/>
                <a:sym typeface="Karla"/>
              </a:rPr>
              <a:t>escribas</a:t>
            </a:r>
            <a:r>
              <a:rPr lang="en-IE" dirty="0" smtClean="0">
                <a:solidFill>
                  <a:srgbClr val="004C52"/>
                </a:solidFill>
                <a:latin typeface="Karla"/>
                <a:ea typeface="Karla"/>
                <a:cs typeface="Karla"/>
                <a:sym typeface="Karla"/>
              </a:rPr>
              <a:t> post </a:t>
            </a:r>
            <a:r>
              <a:rPr lang="en-IE" dirty="0" err="1" smtClean="0">
                <a:solidFill>
                  <a:srgbClr val="004C52"/>
                </a:solidFill>
                <a:latin typeface="Karla"/>
                <a:ea typeface="Karla"/>
                <a:cs typeface="Karla"/>
                <a:sym typeface="Karla"/>
              </a:rPr>
              <a:t>desde</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cuentas</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privadas</a:t>
            </a:r>
            <a:endParaRPr dirty="0">
              <a:solidFill>
                <a:srgbClr val="004C52"/>
              </a:solidFill>
              <a:latin typeface="Karla"/>
              <a:ea typeface="Karla"/>
              <a:cs typeface="Karla"/>
              <a:sym typeface="Karla"/>
            </a:endParaRPr>
          </a:p>
        </p:txBody>
      </p:sp>
      <p:sp>
        <p:nvSpPr>
          <p:cNvPr id="8" name="Google Shape;199;p22"/>
          <p:cNvSpPr/>
          <p:nvPr/>
        </p:nvSpPr>
        <p:spPr>
          <a:xfrm>
            <a:off x="4349068" y="2320578"/>
            <a:ext cx="2743654" cy="1867219"/>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ESCUCHAR Y RESPONDER</a:t>
            </a:r>
            <a:endParaRPr lang="en" b="1" u="sng" dirty="0">
              <a:solidFill>
                <a:srgbClr val="004C52"/>
              </a:solidFill>
              <a:latin typeface="Karla"/>
              <a:ea typeface="Karla"/>
              <a:cs typeface="Karla"/>
              <a:sym typeface="Karla"/>
            </a:endParaRPr>
          </a:p>
          <a:p>
            <a:pPr lvl="0" algn="ctr"/>
            <a:r>
              <a:rPr lang="es-ES" dirty="0">
                <a:solidFill>
                  <a:srgbClr val="004C52"/>
                </a:solidFill>
                <a:latin typeface="Karla"/>
                <a:ea typeface="Karla"/>
                <a:cs typeface="Karla"/>
                <a:sym typeface="Karla"/>
              </a:rPr>
              <a:t>Escuchar los comentarios de los clientes: responder a los comentarios negativos con rapidez y calma </a:t>
            </a:r>
            <a:endParaRPr lang="es-ES"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919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smtClean="0">
                <a:solidFill>
                  <a:srgbClr val="00AE9D"/>
                </a:solidFill>
              </a:rPr>
              <a:t>El </a:t>
            </a:r>
            <a:r>
              <a:rPr lang="en-US" sz="1800" b="1" dirty="0" err="1" smtClean="0">
                <a:solidFill>
                  <a:srgbClr val="00AE9D"/>
                </a:solidFill>
              </a:rPr>
              <a:t>efecto</a:t>
            </a:r>
            <a:r>
              <a:rPr lang="en-US" sz="1800" b="1" dirty="0" smtClean="0">
                <a:solidFill>
                  <a:srgbClr val="00AE9D"/>
                </a:solidFill>
              </a:rPr>
              <a:t> Ratner</a:t>
            </a:r>
            <a:endParaRPr lang="en-US" sz="1800" b="1" dirty="0">
              <a:solidFill>
                <a:srgbClr val="00AE9D"/>
              </a:solidFill>
            </a:endParaRP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Caso de estudio</a:t>
            </a:r>
            <a:endParaRPr dirty="0"/>
          </a:p>
        </p:txBody>
      </p:sp>
      <p:sp>
        <p:nvSpPr>
          <p:cNvPr id="4" name="Google Shape;102;p12"/>
          <p:cNvSpPr txBox="1">
            <a:spLocks/>
          </p:cNvSpPr>
          <p:nvPr/>
        </p:nvSpPr>
        <p:spPr>
          <a:xfrm>
            <a:off x="139052" y="1371042"/>
            <a:ext cx="8887183" cy="324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a:t>Gerald </a:t>
            </a:r>
            <a:r>
              <a:rPr lang="es-ES" sz="1800" dirty="0" err="1"/>
              <a:t>Ratner</a:t>
            </a:r>
            <a:r>
              <a:rPr lang="es-ES" sz="1800" dirty="0"/>
              <a:t> heredó el negocio familiar de joyería en 1984 y lo transformó en un imperio de varios millones de libras que vende productos asequibles.</a:t>
            </a:r>
            <a:endParaRPr lang="es-ES" sz="1800" dirty="0"/>
          </a:p>
          <a:p>
            <a:pPr marL="171450" indent="-171450">
              <a:buClr>
                <a:schemeClr val="dk1"/>
              </a:buClr>
              <a:buSzPts val="1100"/>
            </a:pPr>
            <a:r>
              <a:rPr lang="es-ES" sz="1800" dirty="0"/>
              <a:t>En 1991 pronunció un discurso en el Instituto de Directores ante más de 6.000 personas. Cuando le preguntaron cómo podía vender sus productos a precios tan bajos, respondió :</a:t>
            </a:r>
            <a:endParaRPr lang="es-ES" sz="1800" dirty="0"/>
          </a:p>
          <a:p>
            <a:pPr marL="628650" lvl="1" indent="-171450">
              <a:buClr>
                <a:schemeClr val="dk1"/>
              </a:buClr>
              <a:buSzPts val="1100"/>
            </a:pPr>
            <a:r>
              <a:rPr lang="es-ES" sz="1800" dirty="0" smtClean="0"/>
              <a:t>“porque </a:t>
            </a:r>
            <a:r>
              <a:rPr lang="es-ES" sz="1800" dirty="0"/>
              <a:t>es una mierda </a:t>
            </a:r>
            <a:r>
              <a:rPr lang="es-ES" sz="1800" dirty="0" smtClean="0"/>
              <a:t>total”</a:t>
            </a:r>
            <a:endParaRPr lang="es-ES" sz="1800" dirty="0"/>
          </a:p>
          <a:p>
            <a:pPr marL="171450" indent="-171450">
              <a:buClr>
                <a:schemeClr val="dk1"/>
              </a:buClr>
              <a:buSzPts val="1100"/>
            </a:pPr>
            <a:r>
              <a:rPr lang="es-ES" sz="1800" dirty="0"/>
              <a:t>Los medios de comunicación se hicieron eco de la noticia y las acciones de la empresa perdieron 500 millones de libras en pocos días.</a:t>
            </a:r>
          </a:p>
          <a:p>
            <a:pPr marL="171450" indent="-171450">
              <a:buClr>
                <a:schemeClr val="dk1"/>
              </a:buClr>
              <a:buSzPts val="1100"/>
            </a:pPr>
            <a:r>
              <a:rPr lang="es-ES" sz="1800" dirty="0"/>
              <a:t>Puedes pasar años construyendo tu reputación </a:t>
            </a:r>
            <a:r>
              <a:rPr lang="es-ES" sz="1800" dirty="0" smtClean="0"/>
              <a:t>– ¡y puede </a:t>
            </a:r>
            <a:r>
              <a:rPr lang="es-ES" sz="1800" dirty="0"/>
              <a:t>ser destruida en segundos!</a:t>
            </a:r>
            <a:endParaRPr lang="es-ES" sz="1800" dirty="0"/>
          </a:p>
          <a:p>
            <a:pPr marL="171450" indent="-171450">
              <a:buClr>
                <a:schemeClr val="dk1"/>
              </a:buClr>
              <a:buSzPts val="1100"/>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3716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err="1">
                <a:solidFill>
                  <a:srgbClr val="00AE9D"/>
                </a:solidFill>
              </a:rPr>
              <a:t>Talkwalker</a:t>
            </a:r>
            <a:endParaRPr lang="en-US" sz="1800" b="1" dirty="0">
              <a:solidFill>
                <a:srgbClr val="00AE9D"/>
              </a:solidFill>
            </a:endParaRPr>
          </a:p>
          <a:p>
            <a:pPr marL="76200" indent="0">
              <a:buNone/>
              <a:defRPr/>
            </a:pPr>
            <a:endParaRPr lang="en-GB" altLang="es-ES" sz="1800" b="1" dirty="0">
              <a:solidFill>
                <a:srgbClr val="00AE9D"/>
              </a:solidFill>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Tarea</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171450" indent="-171450">
              <a:buClr>
                <a:schemeClr val="dk1"/>
              </a:buClr>
              <a:buSzPts val="1100"/>
            </a:pPr>
            <a:r>
              <a:rPr lang="es-ES" sz="1800" dirty="0" smtClean="0"/>
              <a:t>Entra en</a:t>
            </a:r>
            <a:r>
              <a:rPr lang="es-ES" sz="1800" dirty="0" smtClean="0"/>
              <a:t> </a:t>
            </a:r>
            <a:r>
              <a:rPr lang="es-ES" sz="1800" dirty="0">
                <a:hlinkClick r:id="rId3"/>
              </a:rPr>
              <a:t>www.talkwalker.com</a:t>
            </a:r>
            <a:r>
              <a:rPr lang="es-ES" sz="1800" dirty="0"/>
              <a:t> </a:t>
            </a:r>
          </a:p>
          <a:p>
            <a:pPr marL="171450" indent="-171450">
              <a:buClr>
                <a:schemeClr val="dk1"/>
              </a:buClr>
              <a:buSzPts val="1100"/>
            </a:pPr>
            <a:r>
              <a:rPr lang="es-ES" sz="1800" dirty="0" smtClean="0"/>
              <a:t>Regístrate en las herramientas gratuitas de seguimiento de redes sociales</a:t>
            </a:r>
            <a:endParaRPr lang="es-ES" sz="1800" dirty="0"/>
          </a:p>
          <a:p>
            <a:pPr marL="171450" indent="-171450">
              <a:buClr>
                <a:schemeClr val="dk1"/>
              </a:buClr>
              <a:buSzPts val="1100"/>
            </a:pPr>
            <a:r>
              <a:rPr lang="es-ES" sz="1800" dirty="0" smtClean="0"/>
              <a:t>Recibirás </a:t>
            </a:r>
            <a:r>
              <a:rPr lang="es-ES" sz="1800" dirty="0"/>
              <a:t>una alerta cada vez que se mencione el nombre de </a:t>
            </a:r>
            <a:r>
              <a:rPr lang="es-ES" sz="1800" dirty="0" smtClean="0"/>
              <a:t>tu </a:t>
            </a:r>
            <a:r>
              <a:rPr lang="es-ES" sz="1800" dirty="0"/>
              <a:t>empresa/marca en Internet</a:t>
            </a:r>
          </a:p>
          <a:p>
            <a:pPr marL="171450" indent="-171450">
              <a:buClr>
                <a:schemeClr val="dk1"/>
              </a:buClr>
              <a:buSzPts val="1100"/>
            </a:pPr>
            <a:endParaRPr lang="es-ES" sz="1800" dirty="0"/>
          </a:p>
          <a:p>
            <a:pPr marL="171450" indent="-171450">
              <a:buClr>
                <a:schemeClr val="dk1"/>
              </a:buClr>
              <a:buSzPts val="1100"/>
            </a:pP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pic>
        <p:nvPicPr>
          <p:cNvPr id="3" name="Picture 2">
            <a:extLst>
              <a:ext uri="{FF2B5EF4-FFF2-40B4-BE49-F238E27FC236}">
                <a16:creationId xmlns:a16="http://schemas.microsoft.com/office/drawing/2014/main" id="{C7E26047-B77C-4440-B0F0-812F459678FB}"/>
              </a:ext>
            </a:extLst>
          </p:cNvPr>
          <p:cNvPicPr>
            <a:picLocks noChangeAspect="1"/>
          </p:cNvPicPr>
          <p:nvPr/>
        </p:nvPicPr>
        <p:blipFill>
          <a:blip r:embed="rId4"/>
          <a:stretch>
            <a:fillRect/>
          </a:stretch>
        </p:blipFill>
        <p:spPr>
          <a:xfrm>
            <a:off x="1788933" y="2862984"/>
            <a:ext cx="6609715" cy="1587387"/>
          </a:xfrm>
          <a:prstGeom prst="rect">
            <a:avLst/>
          </a:prstGeom>
        </p:spPr>
      </p:pic>
    </p:spTree>
    <p:extLst>
      <p:ext uri="{BB962C8B-B14F-4D97-AF65-F5344CB8AC3E}">
        <p14:creationId xmlns:p14="http://schemas.microsoft.com/office/powerpoint/2010/main" val="408480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t>
            </a:r>
            <a:r>
              <a:rPr lang="es-ES" dirty="0" smtClean="0"/>
              <a:t>T</a:t>
            </a:r>
            <a:r>
              <a:rPr lang="es-ES" dirty="0" smtClean="0"/>
              <a:t>est de autoevaluación</a:t>
            </a:r>
            <a:endParaRPr lang="es-ES" dirty="0"/>
          </a:p>
        </p:txBody>
      </p:sp>
      <p:sp>
        <p:nvSpPr>
          <p:cNvPr id="7" name="Marcador de texto 6"/>
          <p:cNvSpPr>
            <a:spLocks noGrp="1"/>
          </p:cNvSpPr>
          <p:nvPr>
            <p:ph type="body" idx="1"/>
          </p:nvPr>
        </p:nvSpPr>
        <p:spPr>
          <a:xfrm>
            <a:off x="0" y="1197431"/>
            <a:ext cx="2858460" cy="3838690"/>
          </a:xfrm>
        </p:spPr>
        <p:txBody>
          <a:bodyPr/>
          <a:lstStyle/>
          <a:p>
            <a:r>
              <a:rPr lang="es-ES" b="1" dirty="0" smtClean="0"/>
              <a:t>¿Qué es</a:t>
            </a:r>
            <a:r>
              <a:rPr lang="es-ES" b="1" dirty="0" smtClean="0"/>
              <a:t> </a:t>
            </a:r>
            <a:r>
              <a:rPr lang="es-ES" b="1" dirty="0"/>
              <a:t>DPR?</a:t>
            </a:r>
          </a:p>
          <a:p>
            <a:pPr marL="214313" indent="-214313">
              <a:buFontTx/>
              <a:buChar char="-"/>
            </a:pPr>
            <a:r>
              <a:rPr lang="en-US" altLang="ko-KR" sz="1200" dirty="0" err="1" smtClean="0">
                <a:solidFill>
                  <a:schemeClr val="tx1">
                    <a:lumMod val="75000"/>
                    <a:lumOff val="25000"/>
                  </a:schemeClr>
                </a:solidFill>
                <a:cs typeface="Arial" pitchFamily="34" charset="0"/>
              </a:rPr>
              <a:t>Relaciones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públicas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digitales</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Normas</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publicación</a:t>
            </a:r>
            <a:r>
              <a:rPr lang="en-US" altLang="ko-KR" sz="1200" dirty="0" smtClean="0">
                <a:solidFill>
                  <a:schemeClr val="tx1">
                    <a:lumMod val="75000"/>
                    <a:lumOff val="25000"/>
                  </a:schemeClr>
                </a:solidFill>
                <a:cs typeface="Arial" pitchFamily="34" charset="0"/>
              </a:rPr>
              <a:t> digital</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Normas</a:t>
            </a:r>
            <a:r>
              <a:rPr lang="en-US" altLang="ko-KR" sz="1200" dirty="0" smtClean="0">
                <a:solidFill>
                  <a:schemeClr val="tx1">
                    <a:lumMod val="75000"/>
                    <a:lumOff val="25000"/>
                  </a:schemeClr>
                </a:solidFill>
                <a:cs typeface="Arial" pitchFamily="34" charset="0"/>
              </a:rPr>
              <a:t> de impression </a:t>
            </a:r>
            <a:r>
              <a:rPr lang="en-US" altLang="ko-KR" sz="1200" dirty="0" err="1" smtClean="0">
                <a:solidFill>
                  <a:schemeClr val="tx1">
                    <a:lumMod val="75000"/>
                    <a:lumOff val="25000"/>
                  </a:schemeClr>
                </a:solidFill>
                <a:cs typeface="Arial" pitchFamily="34" charset="0"/>
              </a:rPr>
              <a:t>ditital</a:t>
            </a:r>
            <a:endParaRPr lang="en-US" altLang="ko-KR" sz="1200" dirty="0">
              <a:solidFill>
                <a:schemeClr val="tx1">
                  <a:lumMod val="75000"/>
                  <a:lumOff val="25000"/>
                </a:schemeClr>
              </a:solidFill>
              <a:cs typeface="Arial" pitchFamily="34" charset="0"/>
            </a:endParaRPr>
          </a:p>
          <a:p>
            <a:pPr lvl="1"/>
            <a:endParaRPr lang="es-ES" dirty="0"/>
          </a:p>
          <a:p>
            <a:pPr lvl="1"/>
            <a:endParaRPr lang="es-ES" dirty="0"/>
          </a:p>
          <a:p>
            <a:r>
              <a:rPr lang="es-ES" b="1" dirty="0" smtClean="0"/>
              <a:t>¿Qué debería hacer </a:t>
            </a:r>
            <a:r>
              <a:rPr lang="es-ES" b="1" dirty="0" smtClean="0"/>
              <a:t>para establecer mi </a:t>
            </a:r>
            <a:r>
              <a:rPr lang="es-ES" b="1" dirty="0" smtClean="0"/>
              <a:t>ORM</a:t>
            </a:r>
            <a:r>
              <a:rPr lang="es-ES" b="1" dirty="0"/>
              <a:t>?</a:t>
            </a:r>
          </a:p>
          <a:p>
            <a:pPr marL="214313" indent="-214313">
              <a:buFontTx/>
              <a:buChar char="-"/>
            </a:pPr>
            <a:r>
              <a:rPr lang="en-US" altLang="ko-KR" sz="1200" dirty="0" err="1" smtClean="0">
                <a:solidFill>
                  <a:schemeClr val="tx1">
                    <a:lumMod val="75000"/>
                    <a:lumOff val="25000"/>
                  </a:schemeClr>
                </a:solidFill>
                <a:cs typeface="Arial" pitchFamily="34" charset="0"/>
              </a:rPr>
              <a:t>Auditoría</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comprobación</a:t>
            </a:r>
            <a:r>
              <a:rPr lang="en-US" altLang="ko-KR" sz="1200" dirty="0" smtClean="0">
                <a:solidFill>
                  <a:schemeClr val="tx1">
                    <a:lumMod val="75000"/>
                    <a:lumOff val="25000"/>
                  </a:schemeClr>
                </a:solidFill>
                <a:cs typeface="Arial" pitchFamily="34" charset="0"/>
              </a:rPr>
              <a:t> y </a:t>
            </a:r>
            <a:r>
              <a:rPr lang="en-US" altLang="ko-KR" sz="1200" dirty="0" err="1" smtClean="0">
                <a:solidFill>
                  <a:schemeClr val="tx1">
                    <a:lumMod val="75000"/>
                    <a:lumOff val="25000"/>
                  </a:schemeClr>
                </a:solidFill>
                <a:cs typeface="Arial" pitchFamily="34" charset="0"/>
              </a:rPr>
              <a:t>revisión</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Crear</a:t>
            </a:r>
            <a:r>
              <a:rPr lang="en-US" altLang="ko-KR" sz="1200" dirty="0" smtClean="0">
                <a:solidFill>
                  <a:schemeClr val="tx1">
                    <a:lumMod val="75000"/>
                    <a:lumOff val="25000"/>
                  </a:schemeClr>
                </a:solidFill>
                <a:cs typeface="Arial" pitchFamily="34" charset="0"/>
              </a:rPr>
              <a:t> un blog</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Crear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una</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publicación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en</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redes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sociales</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a:p>
            <a:pPr lvl="1"/>
            <a:endParaRPr lang="es-ES" dirty="0"/>
          </a:p>
        </p:txBody>
      </p:sp>
      <p:sp>
        <p:nvSpPr>
          <p:cNvPr id="8" name="Marcador de texto 7"/>
          <p:cNvSpPr>
            <a:spLocks noGrp="1"/>
          </p:cNvSpPr>
          <p:nvPr>
            <p:ph type="body" idx="2"/>
          </p:nvPr>
        </p:nvSpPr>
        <p:spPr>
          <a:xfrm>
            <a:off x="2858459" y="1315200"/>
            <a:ext cx="3209831" cy="3429900"/>
          </a:xfrm>
        </p:spPr>
        <p:txBody>
          <a:bodyPr/>
          <a:lstStyle/>
          <a:p>
            <a:r>
              <a:rPr lang="es-ES" b="1" dirty="0" smtClean="0"/>
              <a:t>¿Qué es</a:t>
            </a:r>
            <a:r>
              <a:rPr lang="es-ES" b="1" dirty="0" smtClean="0"/>
              <a:t> </a:t>
            </a:r>
            <a:r>
              <a:rPr lang="es-ES" b="1" dirty="0"/>
              <a:t>ORM?</a:t>
            </a:r>
          </a:p>
          <a:p>
            <a:pPr marL="214313" indent="-214313">
              <a:buFontTx/>
              <a:buChar char="-"/>
            </a:pPr>
            <a:r>
              <a:rPr lang="en-US" altLang="ko-KR" sz="1200" dirty="0" err="1" smtClean="0">
                <a:solidFill>
                  <a:schemeClr val="tx1">
                    <a:lumMod val="75000"/>
                    <a:lumOff val="25000"/>
                  </a:schemeClr>
                </a:solidFill>
                <a:cs typeface="Arial" pitchFamily="34" charset="0"/>
              </a:rPr>
              <a:t>Mecanismo</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respuesta</a:t>
            </a:r>
            <a:r>
              <a:rPr lang="en-US" altLang="ko-KR" sz="1200" dirty="0" smtClean="0">
                <a:solidFill>
                  <a:schemeClr val="tx1">
                    <a:lumMod val="75000"/>
                    <a:lumOff val="25000"/>
                  </a:schemeClr>
                </a:solidFill>
                <a:cs typeface="Arial" pitchFamily="34" charset="0"/>
              </a:rPr>
              <a:t> online</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Método</a:t>
            </a:r>
            <a:r>
              <a:rPr lang="en-US" altLang="ko-KR" sz="1200" dirty="0" smtClean="0">
                <a:solidFill>
                  <a:schemeClr val="tx1">
                    <a:lumMod val="75000"/>
                    <a:lumOff val="25000"/>
                  </a:schemeClr>
                </a:solidFill>
                <a:cs typeface="Arial" pitchFamily="34" charset="0"/>
              </a:rPr>
              <a:t> de </a:t>
            </a:r>
            <a:r>
              <a:rPr lang="en-US" altLang="ko-KR" sz="1200" dirty="0" err="1" smtClean="0">
                <a:solidFill>
                  <a:schemeClr val="tx1">
                    <a:lumMod val="75000"/>
                    <a:lumOff val="25000"/>
                  </a:schemeClr>
                </a:solidFill>
                <a:cs typeface="Arial" pitchFamily="34" charset="0"/>
              </a:rPr>
              <a:t>recursos</a:t>
            </a:r>
            <a:r>
              <a:rPr lang="en-US" altLang="ko-KR" sz="1200" dirty="0" smtClean="0">
                <a:solidFill>
                  <a:schemeClr val="tx1">
                    <a:lumMod val="75000"/>
                    <a:lumOff val="25000"/>
                  </a:schemeClr>
                </a:solidFill>
                <a:cs typeface="Arial" pitchFamily="34" charset="0"/>
              </a:rPr>
              <a:t> online</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Gestión</a:t>
            </a:r>
            <a:r>
              <a:rPr lang="en-US" altLang="ko-KR" sz="1200" dirty="0" smtClean="0">
                <a:solidFill>
                  <a:schemeClr val="tx1">
                    <a:lumMod val="75000"/>
                    <a:lumOff val="25000"/>
                  </a:schemeClr>
                </a:solidFill>
                <a:cs typeface="Arial" pitchFamily="34" charset="0"/>
              </a:rPr>
              <a:t> de la </a:t>
            </a:r>
            <a:r>
              <a:rPr lang="en-US" altLang="ko-KR" sz="1200" dirty="0" err="1" smtClean="0">
                <a:solidFill>
                  <a:schemeClr val="tx1">
                    <a:lumMod val="75000"/>
                    <a:lumOff val="25000"/>
                  </a:schemeClr>
                </a:solidFill>
                <a:cs typeface="Arial" pitchFamily="34" charset="0"/>
              </a:rPr>
              <a:t>reputación</a:t>
            </a:r>
            <a:r>
              <a:rPr lang="en-US" altLang="ko-KR" sz="1200" dirty="0" smtClean="0">
                <a:solidFill>
                  <a:schemeClr val="tx1">
                    <a:lumMod val="75000"/>
                    <a:lumOff val="25000"/>
                  </a:schemeClr>
                </a:solidFill>
                <a:cs typeface="Arial" pitchFamily="34" charset="0"/>
              </a:rPr>
              <a:t> online</a:t>
            </a:r>
            <a:endParaRPr lang="en-US" altLang="ko-KR" sz="1200" dirty="0">
              <a:solidFill>
                <a:schemeClr val="tx1">
                  <a:lumMod val="75000"/>
                  <a:lumOff val="25000"/>
                </a:schemeClr>
              </a:solidFill>
              <a:cs typeface="Arial" pitchFamily="34" charset="0"/>
            </a:endParaRPr>
          </a:p>
          <a:p>
            <a:endParaRPr lang="es-ES" dirty="0"/>
          </a:p>
          <a:p>
            <a:pPr marL="139700" indent="0">
              <a:buNone/>
            </a:pPr>
            <a:endParaRPr lang="es-ES" dirty="0"/>
          </a:p>
          <a:p>
            <a:r>
              <a:rPr lang="es-ES" b="1" dirty="0" smtClean="0"/>
              <a:t>¿Cuáles son las crisis potenciales para los negocios online</a:t>
            </a:r>
            <a:r>
              <a:rPr lang="es-ES" b="1" dirty="0" smtClean="0"/>
              <a:t>?</a:t>
            </a:r>
            <a:endParaRPr lang="es-ES" b="1" dirty="0"/>
          </a:p>
          <a:p>
            <a:pPr marL="214313" indent="-214313">
              <a:buFontTx/>
              <a:buChar char="-"/>
            </a:pPr>
            <a:r>
              <a:rPr lang="en-US" altLang="ko-KR" sz="1200" dirty="0" err="1" smtClean="0">
                <a:solidFill>
                  <a:schemeClr val="tx1">
                    <a:lumMod val="75000"/>
                    <a:lumOff val="25000"/>
                  </a:schemeClr>
                </a:solidFill>
                <a:cs typeface="Arial" pitchFamily="34" charset="0"/>
              </a:rPr>
              <a:t>Tecnológico</a:t>
            </a:r>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Social, Personal</a:t>
            </a:r>
          </a:p>
          <a:p>
            <a:pPr marL="214313" indent="-214313">
              <a:buFontTx/>
              <a:buChar char="-"/>
            </a:pPr>
            <a:r>
              <a:rPr lang="en-US" altLang="ko-KR" sz="1200" dirty="0" err="1" smtClean="0">
                <a:solidFill>
                  <a:schemeClr val="tx1">
                    <a:lumMod val="75000"/>
                    <a:lumOff val="25000"/>
                  </a:schemeClr>
                </a:solidFill>
                <a:cs typeface="Arial" pitchFamily="34" charset="0"/>
              </a:rPr>
              <a:t>Tecnológico</a:t>
            </a:r>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Legal, </a:t>
            </a:r>
            <a:r>
              <a:rPr lang="en-US" altLang="ko-KR" sz="1200" dirty="0" err="1" smtClean="0">
                <a:solidFill>
                  <a:schemeClr val="tx1">
                    <a:lumMod val="75000"/>
                    <a:lumOff val="25000"/>
                  </a:schemeClr>
                </a:solidFill>
                <a:cs typeface="Arial" pitchFamily="34" charset="0"/>
              </a:rPr>
              <a:t>Relaciones</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públicas</a:t>
            </a:r>
            <a:endParaRPr lang="en-US" altLang="ko-KR" sz="1200" dirty="0">
              <a:solidFill>
                <a:schemeClr val="tx1">
                  <a:lumMod val="75000"/>
                  <a:lumOff val="25000"/>
                </a:schemeClr>
              </a:solidFill>
              <a:cs typeface="Arial" pitchFamily="34" charset="0"/>
            </a:endParaRPr>
          </a:p>
          <a:p>
            <a:pPr marL="214313" indent="-214313">
              <a:buFontTx/>
              <a:buChar char="-"/>
            </a:pPr>
            <a:r>
              <a:rPr lang="en-US" altLang="ko-KR" sz="1200" dirty="0" err="1" smtClean="0">
                <a:solidFill>
                  <a:schemeClr val="tx1">
                    <a:lumMod val="75000"/>
                    <a:lumOff val="25000"/>
                  </a:schemeClr>
                </a:solidFill>
                <a:cs typeface="Arial" pitchFamily="34" charset="0"/>
              </a:rPr>
              <a:t>Tecnológico</a:t>
            </a:r>
            <a:r>
              <a:rPr lang="en-US" altLang="ko-KR" sz="1200" dirty="0" smtClean="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Legal, </a:t>
            </a:r>
            <a:r>
              <a:rPr lang="en-US" altLang="ko-KR" sz="1200" dirty="0" err="1" smtClean="0">
                <a:solidFill>
                  <a:schemeClr val="tx1">
                    <a:lumMod val="75000"/>
                    <a:lumOff val="25000"/>
                  </a:schemeClr>
                </a:solidFill>
                <a:cs typeface="Arial" pitchFamily="34" charset="0"/>
              </a:rPr>
              <a:t>Histórico</a:t>
            </a:r>
            <a:endParaRPr lang="en-US" altLang="ko-KR" sz="1200" dirty="0">
              <a:solidFill>
                <a:schemeClr val="tx1">
                  <a:lumMod val="75000"/>
                  <a:lumOff val="25000"/>
                </a:schemeClr>
              </a:solidFill>
              <a:cs typeface="Arial" pitchFamily="34" charset="0"/>
            </a:endParaRPr>
          </a:p>
          <a:p>
            <a:endParaRPr lang="es-ES" dirty="0"/>
          </a:p>
        </p:txBody>
      </p:sp>
      <p:sp>
        <p:nvSpPr>
          <p:cNvPr id="9" name="Marcador de texto 8"/>
          <p:cNvSpPr>
            <a:spLocks noGrp="1"/>
          </p:cNvSpPr>
          <p:nvPr>
            <p:ph type="body" idx="3"/>
          </p:nvPr>
        </p:nvSpPr>
        <p:spPr>
          <a:xfrm>
            <a:off x="5682408" y="1315200"/>
            <a:ext cx="3246439" cy="3429900"/>
          </a:xfrm>
        </p:spPr>
        <p:txBody>
          <a:bodyPr/>
          <a:lstStyle/>
          <a:p>
            <a:r>
              <a:rPr lang="es-ES" b="1" dirty="0" smtClean="0"/>
              <a:t>¿Cómo responder al </a:t>
            </a:r>
            <a:r>
              <a:rPr lang="es-ES" b="1" dirty="0" err="1" smtClean="0"/>
              <a:t>feedback</a:t>
            </a:r>
            <a:r>
              <a:rPr lang="es-ES" b="1" dirty="0" smtClean="0"/>
              <a:t> negativo</a:t>
            </a:r>
            <a:r>
              <a:rPr lang="es-ES" b="1" dirty="0" smtClean="0"/>
              <a:t>?</a:t>
            </a:r>
            <a:endParaRPr lang="es-ES" b="1" dirty="0"/>
          </a:p>
          <a:p>
            <a:pPr marL="214313" indent="-214313">
              <a:buFontTx/>
              <a:buChar char="-"/>
            </a:pPr>
            <a:r>
              <a:rPr lang="en-US" altLang="ko-KR" dirty="0" err="1" smtClean="0">
                <a:solidFill>
                  <a:schemeClr val="tx1">
                    <a:lumMod val="75000"/>
                    <a:lumOff val="25000"/>
                  </a:schemeClr>
                </a:solidFill>
                <a:cs typeface="Arial" pitchFamily="34" charset="0"/>
              </a:rPr>
              <a:t>Decirle</a:t>
            </a:r>
            <a:r>
              <a:rPr lang="en-US" altLang="ko-KR" dirty="0" smtClean="0">
                <a:solidFill>
                  <a:schemeClr val="tx1">
                    <a:lumMod val="75000"/>
                    <a:lumOff val="25000"/>
                  </a:schemeClr>
                </a:solidFill>
                <a:cs typeface="Arial" pitchFamily="34" charset="0"/>
              </a:rPr>
              <a:t> al </a:t>
            </a:r>
            <a:r>
              <a:rPr lang="en-US" altLang="ko-KR" dirty="0" err="1" smtClean="0">
                <a:solidFill>
                  <a:schemeClr val="tx1">
                    <a:lumMod val="75000"/>
                    <a:lumOff val="25000"/>
                  </a:schemeClr>
                </a:solidFill>
                <a:cs typeface="Arial" pitchFamily="34" charset="0"/>
              </a:rPr>
              <a:t>cliente</a:t>
            </a:r>
            <a:r>
              <a:rPr lang="en-US" altLang="ko-KR" dirty="0" smtClean="0">
                <a:solidFill>
                  <a:schemeClr val="tx1">
                    <a:lumMod val="75000"/>
                    <a:lumOff val="25000"/>
                  </a:schemeClr>
                </a:solidFill>
                <a:cs typeface="Arial" pitchFamily="34" charset="0"/>
              </a:rPr>
              <a:t> que </a:t>
            </a:r>
            <a:r>
              <a:rPr lang="en-US" altLang="ko-KR" dirty="0" err="1" smtClean="0">
                <a:solidFill>
                  <a:schemeClr val="tx1">
                    <a:lumMod val="75000"/>
                    <a:lumOff val="25000"/>
                  </a:schemeClr>
                </a:solidFill>
                <a:cs typeface="Arial" pitchFamily="34" charset="0"/>
              </a:rPr>
              <a:t>está</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equivocado</a:t>
            </a:r>
            <a:endParaRPr lang="en-US" altLang="ko-KR" dirty="0">
              <a:solidFill>
                <a:schemeClr val="tx1">
                  <a:lumMod val="75000"/>
                  <a:lumOff val="25000"/>
                </a:schemeClr>
              </a:solidFill>
              <a:cs typeface="Arial" pitchFamily="34" charset="0"/>
            </a:endParaRPr>
          </a:p>
          <a:p>
            <a:pPr marL="214313" indent="-214313">
              <a:buFontTx/>
              <a:buChar char="-"/>
            </a:pPr>
            <a:r>
              <a:rPr lang="en-US" altLang="ko-KR" dirty="0" err="1" smtClean="0">
                <a:solidFill>
                  <a:schemeClr val="tx1">
                    <a:lumMod val="75000"/>
                    <a:lumOff val="25000"/>
                  </a:schemeClr>
                </a:solidFill>
                <a:cs typeface="Arial" pitchFamily="34" charset="0"/>
              </a:rPr>
              <a:t>Ignorarlo</a:t>
            </a:r>
            <a:endParaRPr lang="en-US" altLang="ko-KR" dirty="0">
              <a:solidFill>
                <a:schemeClr val="tx1">
                  <a:lumMod val="75000"/>
                  <a:lumOff val="25000"/>
                </a:schemeClr>
              </a:solidFill>
              <a:cs typeface="Arial" pitchFamily="34" charset="0"/>
            </a:endParaRPr>
          </a:p>
          <a:p>
            <a:pPr marL="214313" indent="-214313">
              <a:buFontTx/>
              <a:buChar char="-"/>
            </a:pPr>
            <a:r>
              <a:rPr lang="en-US" altLang="ko-KR" dirty="0" smtClean="0">
                <a:solidFill>
                  <a:schemeClr val="tx1">
                    <a:lumMod val="75000"/>
                    <a:lumOff val="25000"/>
                  </a:schemeClr>
                </a:solidFill>
                <a:cs typeface="Arial" pitchFamily="34" charset="0"/>
              </a:rPr>
              <a:t>Con </a:t>
            </a:r>
            <a:r>
              <a:rPr lang="en-US" altLang="ko-KR" dirty="0" err="1" smtClean="0">
                <a:solidFill>
                  <a:schemeClr val="tx1">
                    <a:lumMod val="75000"/>
                    <a:lumOff val="25000"/>
                  </a:schemeClr>
                </a:solidFill>
                <a:cs typeface="Arial" pitchFamily="34" charset="0"/>
              </a:rPr>
              <a:t>rapidez</a:t>
            </a:r>
            <a:r>
              <a:rPr lang="en-US" altLang="ko-KR" dirty="0" smtClean="0">
                <a:solidFill>
                  <a:schemeClr val="tx1">
                    <a:lumMod val="75000"/>
                    <a:lumOff val="25000"/>
                  </a:schemeClr>
                </a:solidFill>
                <a:cs typeface="Arial" pitchFamily="34" charset="0"/>
              </a:rPr>
              <a:t> y </a:t>
            </a:r>
            <a:r>
              <a:rPr lang="en-US" altLang="ko-KR" dirty="0" err="1" smtClean="0">
                <a:solidFill>
                  <a:schemeClr val="tx1">
                    <a:lumMod val="75000"/>
                    <a:lumOff val="25000"/>
                  </a:schemeClr>
                </a:solidFill>
                <a:cs typeface="Arial" pitchFamily="34" charset="0"/>
              </a:rPr>
              <a:t>tranquilidad</a:t>
            </a:r>
            <a:endParaRPr lang="en-US" altLang="ko-KR" dirty="0">
              <a:solidFill>
                <a:schemeClr val="tx1">
                  <a:lumMod val="75000"/>
                  <a:lumOff val="25000"/>
                </a:schemeClr>
              </a:solidFill>
              <a:cs typeface="Arial" pitchFamily="34" charset="0"/>
            </a:endParaRPr>
          </a:p>
          <a:p>
            <a:endParaRPr lang="es-ES" dirty="0"/>
          </a:p>
        </p:txBody>
      </p:sp>
    </p:spTree>
    <p:extLst>
      <p:ext uri="{BB962C8B-B14F-4D97-AF65-F5344CB8AC3E}">
        <p14:creationId xmlns:p14="http://schemas.microsoft.com/office/powerpoint/2010/main" val="194634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2" y="1184966"/>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s-ES" sz="1200" dirty="0" smtClean="0"/>
              <a:t>Establece tu </a:t>
            </a:r>
            <a:r>
              <a:rPr lang="es-ES" sz="1200" dirty="0"/>
              <a:t>estrategia de gestión de riesgos con antelación</a:t>
            </a:r>
          </a:p>
          <a:p>
            <a:pPr marL="0" lvl="0" indent="0" algn="l" rtl="0">
              <a:spcBef>
                <a:spcPts val="600"/>
              </a:spcBef>
              <a:spcAft>
                <a:spcPts val="0"/>
              </a:spcAft>
              <a:buNone/>
            </a:pPr>
            <a:endParaRPr sz="1200" dirty="0"/>
          </a:p>
        </p:txBody>
      </p:sp>
      <p:sp>
        <p:nvSpPr>
          <p:cNvPr id="259" name="Google Shape;259;p28"/>
          <p:cNvSpPr txBox="1">
            <a:spLocks noGrp="1"/>
          </p:cNvSpPr>
          <p:nvPr>
            <p:ph type="body" idx="4294967295"/>
          </p:nvPr>
        </p:nvSpPr>
        <p:spPr>
          <a:xfrm>
            <a:off x="6606812"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s-ES" sz="1200" dirty="0"/>
              <a:t>¡No </a:t>
            </a:r>
            <a:r>
              <a:rPr lang="es-ES" sz="1200" dirty="0" smtClean="0"/>
              <a:t>alimentes </a:t>
            </a:r>
            <a:r>
              <a:rPr lang="es-ES" sz="1200" dirty="0"/>
              <a:t>a los </a:t>
            </a:r>
            <a:r>
              <a:rPr lang="es-ES" sz="1200" dirty="0" err="1"/>
              <a:t>trolls</a:t>
            </a:r>
            <a:r>
              <a:rPr lang="es-ES" sz="1200" dirty="0"/>
              <a:t>! No te comprometas con personas que sólo están interesadas en dañar tu negocio</a:t>
            </a:r>
          </a:p>
          <a:p>
            <a:pPr marL="0" lvl="0" indent="0">
              <a:buNone/>
            </a:pPr>
            <a:endParaRPr lang="en-GB" sz="1200" dirty="0"/>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lvl="0" indent="0">
              <a:buNone/>
            </a:pPr>
            <a:r>
              <a:rPr lang="es-ES" sz="1200" dirty="0" smtClean="0"/>
              <a:t>Mantente </a:t>
            </a:r>
            <a:r>
              <a:rPr lang="es-ES" sz="1200" dirty="0"/>
              <a:t>alerta: </a:t>
            </a:r>
            <a:r>
              <a:rPr lang="es-ES" sz="1200" dirty="0" smtClean="0"/>
              <a:t>utiliza </a:t>
            </a:r>
            <a:r>
              <a:rPr lang="es-ES" sz="1200" dirty="0"/>
              <a:t>un servicio en línea que </a:t>
            </a:r>
            <a:r>
              <a:rPr lang="es-ES" sz="1200" dirty="0" smtClean="0"/>
              <a:t>te </a:t>
            </a:r>
            <a:r>
              <a:rPr lang="es-ES" sz="1200" dirty="0"/>
              <a:t>avise si se </a:t>
            </a:r>
            <a:r>
              <a:rPr lang="es-ES" sz="1200" dirty="0" smtClean="0"/>
              <a:t>te </a:t>
            </a:r>
            <a:r>
              <a:rPr lang="es-ES" sz="1200" dirty="0"/>
              <a:t>menciona en Internet</a:t>
            </a:r>
            <a:endParaRPr lang="es-ES" sz="1200" dirty="0"/>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lvl="0" indent="0">
              <a:buNone/>
            </a:pPr>
            <a:r>
              <a:rPr lang="es-ES" sz="1200" dirty="0" smtClean="0"/>
              <a:t>Tu </a:t>
            </a:r>
            <a:r>
              <a:rPr lang="es-ES" sz="1200" dirty="0"/>
              <a:t>sitio web es el escaparate de </a:t>
            </a:r>
            <a:r>
              <a:rPr lang="es-ES" sz="1200" dirty="0" smtClean="0"/>
              <a:t>tu </a:t>
            </a:r>
            <a:r>
              <a:rPr lang="es-ES" sz="1200" dirty="0"/>
              <a:t>negocio: </a:t>
            </a:r>
            <a:r>
              <a:rPr lang="es-ES" sz="1200" dirty="0" smtClean="0"/>
              <a:t>mantenlo </a:t>
            </a:r>
            <a:r>
              <a:rPr lang="es-ES" sz="1200" dirty="0"/>
              <a:t>actualizado y fácil de usar</a:t>
            </a:r>
            <a:endParaRPr lang="es-ES" sz="1200" dirty="0"/>
          </a:p>
        </p:txBody>
      </p:sp>
      <p:sp>
        <p:nvSpPr>
          <p:cNvPr id="257" name="Google Shape;257;p28"/>
          <p:cNvSpPr txBox="1">
            <a:spLocks noGrp="1"/>
          </p:cNvSpPr>
          <p:nvPr>
            <p:ph type="body" idx="4294967295"/>
          </p:nvPr>
        </p:nvSpPr>
        <p:spPr>
          <a:xfrm>
            <a:off x="3526060" y="2773612"/>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lvl="0" indent="0">
              <a:buNone/>
            </a:pPr>
            <a:r>
              <a:rPr lang="es-ES" sz="1200" dirty="0"/>
              <a:t>Responder a los comentarios de los clientes con rapidez y tranquilidad</a:t>
            </a:r>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lvl="0" indent="0">
              <a:buNone/>
            </a:pPr>
            <a:r>
              <a:rPr lang="es-ES" sz="1200" dirty="0" smtClean="0"/>
              <a:t>Establece tu </a:t>
            </a:r>
            <a:r>
              <a:rPr lang="es-ES" sz="1200" dirty="0"/>
              <a:t>ORM lo antes posible - </a:t>
            </a:r>
            <a:r>
              <a:rPr lang="es-ES" sz="1200" dirty="0" smtClean="0"/>
              <a:t>delega </a:t>
            </a:r>
            <a:r>
              <a:rPr lang="es-ES" sz="1200" dirty="0"/>
              <a:t>en personal de confianza si es posible</a:t>
            </a:r>
            <a:endParaRPr lang="en-GB" sz="1200" dirty="0"/>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smtClean="0"/>
              <a:t>Consejos</a:t>
            </a:r>
            <a:r>
              <a:rPr lang="en-GB" dirty="0" smtClean="0"/>
              <a:t> </a:t>
            </a:r>
            <a:r>
              <a:rPr lang="en-GB" dirty="0" err="1" smtClean="0"/>
              <a:t>prácticos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solidFill>
                  <a:srgbClr val="ABE33F"/>
                </a:solidFill>
              </a:rPr>
              <a:t>Gracias</a:t>
            </a:r>
            <a:r>
              <a:rPr lang="en" sz="6000" dirty="0" smtClean="0">
                <a:solidFill>
                  <a:srgbClr val="ABE33F"/>
                </a:solidFill>
              </a:rPr>
              <a:t>!</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smtClean="0"/>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950924"/>
            <a:ext cx="7369175" cy="3327400"/>
          </a:xfrm>
          <a:prstGeom prst="rect">
            <a:avLst/>
          </a:prstGeom>
        </p:spPr>
        <p:txBody>
          <a:bodyPr spcFirstLastPara="1" wrap="square" lIns="91425" tIns="91425" rIns="91425" bIns="91425" anchor="t" anchorCtr="0">
            <a:noAutofit/>
          </a:bodyPr>
          <a:lstStyle/>
          <a:p>
            <a:pPr marL="76200" indent="0">
              <a:buNone/>
            </a:pPr>
            <a:r>
              <a:rPr lang="en-US" dirty="0" smtClean="0"/>
              <a:t>Al final de </a:t>
            </a:r>
            <a:r>
              <a:rPr lang="en-US" dirty="0" err="1" smtClean="0"/>
              <a:t>este</a:t>
            </a:r>
            <a:r>
              <a:rPr lang="en-US" dirty="0" smtClean="0"/>
              <a:t> </a:t>
            </a:r>
            <a:r>
              <a:rPr lang="en-US" dirty="0" err="1" smtClean="0"/>
              <a:t>módulo</a:t>
            </a:r>
            <a:r>
              <a:rPr lang="en-US" dirty="0" smtClean="0"/>
              <a:t> </a:t>
            </a:r>
            <a:r>
              <a:rPr lang="en-US" dirty="0" err="1" smtClean="0"/>
              <a:t>serás</a:t>
            </a:r>
            <a:r>
              <a:rPr lang="en-US" dirty="0" smtClean="0"/>
              <a:t> </a:t>
            </a:r>
            <a:r>
              <a:rPr lang="en-US" dirty="0" err="1" smtClean="0"/>
              <a:t>capaz</a:t>
            </a:r>
            <a:r>
              <a:rPr lang="en-US" dirty="0" smtClean="0"/>
              <a:t> de:</a:t>
            </a:r>
            <a:endParaRPr lang="en-US" dirty="0"/>
          </a:p>
          <a:p>
            <a:pPr marL="76200" indent="0">
              <a:buNone/>
            </a:pPr>
            <a:endParaRPr lang="en-US" dirty="0"/>
          </a:p>
          <a:p>
            <a:pPr lvl="0"/>
            <a:r>
              <a:rPr lang="es-ES" dirty="0"/>
              <a:t>Describir las </a:t>
            </a:r>
            <a:r>
              <a:rPr lang="es-ES" dirty="0" smtClean="0"/>
              <a:t>“relaciones </a:t>
            </a:r>
            <a:r>
              <a:rPr lang="es-ES" dirty="0"/>
              <a:t>públicas </a:t>
            </a:r>
            <a:r>
              <a:rPr lang="es-ES" dirty="0" smtClean="0"/>
              <a:t>digitales”</a:t>
            </a:r>
            <a:endParaRPr lang="es-ES" dirty="0"/>
          </a:p>
          <a:p>
            <a:pPr lvl="0"/>
            <a:r>
              <a:rPr lang="es-ES" dirty="0"/>
              <a:t>Desarrollar una estrategia de gestión de la reputación </a:t>
            </a:r>
            <a:r>
              <a:rPr lang="es-ES" dirty="0" smtClean="0"/>
              <a:t>online</a:t>
            </a:r>
          </a:p>
          <a:p>
            <a:pPr lvl="0"/>
            <a:r>
              <a:rPr lang="es-ES" dirty="0"/>
              <a:t>Comenzar a construir la reputación empresarial </a:t>
            </a:r>
            <a:r>
              <a:rPr lang="es-ES" dirty="0" err="1" smtClean="0"/>
              <a:t>on</a:t>
            </a:r>
            <a:r>
              <a:rPr lang="es-ES" dirty="0" smtClean="0"/>
              <a:t> line</a:t>
            </a:r>
          </a:p>
          <a:p>
            <a:pPr lvl="0"/>
            <a:r>
              <a:rPr lang="es-ES" dirty="0"/>
              <a:t>Gestionar las crisis de relaciones públicas</a:t>
            </a:r>
            <a:r>
              <a:rPr lang="en" dirty="0" smtClean="0"/>
              <a:t>!</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smtClean="0"/>
              <a:t>Objetivos</a:t>
            </a:r>
            <a:r>
              <a:rPr lang="en-GB" dirty="0" smtClean="0"/>
              <a:t> y </a:t>
            </a:r>
            <a:r>
              <a:rPr lang="en-GB" dirty="0" err="1" smtClean="0"/>
              <a:t>metas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ÍNDICE</a:t>
            </a:r>
            <a:endParaRPr lang="es-ES" dirty="0"/>
          </a:p>
        </p:txBody>
      </p:sp>
      <p:graphicFrame>
        <p:nvGraphicFramePr>
          <p:cNvPr id="4" name="Diagrama 3"/>
          <p:cNvGraphicFramePr/>
          <p:nvPr>
            <p:extLst>
              <p:ext uri="{D42A27DB-BD31-4B8C-83A1-F6EECF244321}">
                <p14:modId xmlns:p14="http://schemas.microsoft.com/office/powerpoint/2010/main" val="4010398558"/>
              </p:ext>
            </p:extLst>
          </p:nvPr>
        </p:nvGraphicFramePr>
        <p:xfrm>
          <a:off x="450850" y="982132"/>
          <a:ext cx="716915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err="1" smtClean="0">
                <a:solidFill>
                  <a:srgbClr val="00AE9D"/>
                </a:solidFill>
              </a:rPr>
              <a:t>Introducción</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76200" indent="0">
              <a:buNone/>
              <a:defRPr/>
            </a:pPr>
            <a:r>
              <a:rPr lang="en-GB" altLang="es-ES" sz="1800" dirty="0" smtClean="0">
                <a:latin typeface="Karla" panose="020B0604020202020204" charset="0"/>
                <a:cs typeface="Calibri" panose="020F0502020204030204" pitchFamily="34" charset="0"/>
              </a:rPr>
              <a:t>¿</a:t>
            </a:r>
            <a:r>
              <a:rPr lang="en-GB" altLang="es-ES" sz="1800" dirty="0" err="1" smtClean="0">
                <a:latin typeface="Karla" panose="020B0604020202020204" charset="0"/>
                <a:cs typeface="Calibri" panose="020F0502020204030204" pitchFamily="34" charset="0"/>
              </a:rPr>
              <a:t>Qué</a:t>
            </a:r>
            <a:r>
              <a:rPr lang="en-GB" altLang="es-ES" sz="1800" dirty="0" smtClean="0">
                <a:latin typeface="Karla" panose="020B0604020202020204" charset="0"/>
                <a:cs typeface="Calibri" panose="020F0502020204030204" pitchFamily="34" charset="0"/>
              </a:rPr>
              <a:t> </a:t>
            </a:r>
            <a:r>
              <a:rPr lang="en-GB" altLang="es-ES" sz="1800" dirty="0" err="1" smtClean="0">
                <a:latin typeface="Karla" panose="020B0604020202020204" charset="0"/>
                <a:cs typeface="Calibri" panose="020F0502020204030204" pitchFamily="34" charset="0"/>
              </a:rPr>
              <a:t>es</a:t>
            </a:r>
            <a:r>
              <a:rPr lang="en-GB" altLang="es-ES" sz="1800" dirty="0" smtClean="0">
                <a:latin typeface="Karla" panose="020B0604020202020204" charset="0"/>
                <a:cs typeface="Calibri" panose="020F0502020204030204" pitchFamily="34" charset="0"/>
              </a:rPr>
              <a:t> “</a:t>
            </a:r>
            <a:r>
              <a:rPr lang="en-GB" altLang="es-ES" sz="1800" dirty="0" err="1" smtClean="0">
                <a:latin typeface="Karla" panose="020B0604020202020204" charset="0"/>
                <a:cs typeface="Calibri" panose="020F0502020204030204" pitchFamily="34" charset="0"/>
              </a:rPr>
              <a:t>Relaciones</a:t>
            </a:r>
            <a:r>
              <a:rPr lang="en-GB" altLang="es-ES" sz="1800" dirty="0" smtClean="0">
                <a:latin typeface="Karla" panose="020B0604020202020204" charset="0"/>
                <a:cs typeface="Calibri" panose="020F0502020204030204" pitchFamily="34" charset="0"/>
              </a:rPr>
              <a:t> </a:t>
            </a:r>
            <a:r>
              <a:rPr lang="en-GB" altLang="es-ES" sz="1800" dirty="0" err="1" smtClean="0">
                <a:latin typeface="Karla" panose="020B0604020202020204" charset="0"/>
                <a:cs typeface="Calibri" panose="020F0502020204030204" pitchFamily="34" charset="0"/>
              </a:rPr>
              <a:t>Públicas</a:t>
            </a:r>
            <a:r>
              <a:rPr lang="en-GB" altLang="es-ES" sz="1800" dirty="0" smtClean="0">
                <a:latin typeface="Karla" panose="020B0604020202020204" charset="0"/>
                <a:cs typeface="Calibri" panose="020F0502020204030204" pitchFamily="34" charset="0"/>
              </a:rPr>
              <a:t> Digital”?</a:t>
            </a:r>
            <a:endParaRPr lang="en-GB" altLang="es-ES" sz="1800" dirty="0">
              <a:latin typeface="Karla" panose="020B060402020202020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Introducción</a:t>
            </a:r>
            <a:endParaRPr dirty="0"/>
          </a:p>
        </p:txBody>
      </p:sp>
      <p:sp>
        <p:nvSpPr>
          <p:cNvPr id="4" name="Google Shape;102;p12"/>
          <p:cNvSpPr txBox="1">
            <a:spLocks/>
          </p:cNvSpPr>
          <p:nvPr/>
        </p:nvSpPr>
        <p:spPr>
          <a:xfrm>
            <a:off x="171880" y="2442630"/>
            <a:ext cx="342188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smtClean="0">
                <a:solidFill>
                  <a:srgbClr val="00AE9D"/>
                </a:solidFill>
              </a:rPr>
              <a:t>Relaciones Públicas Digital (DPR</a:t>
            </a:r>
            <a:r>
              <a:rPr lang="es-ES" sz="1400" b="1" dirty="0">
                <a:solidFill>
                  <a:srgbClr val="00AE9D"/>
                </a:solidFill>
              </a:rPr>
              <a:t>)</a:t>
            </a:r>
            <a:endParaRPr lang="es-ES" sz="1400" dirty="0">
              <a:solidFill>
                <a:srgbClr val="00AE9D"/>
              </a:solidFill>
            </a:endParaRPr>
          </a:p>
          <a:p>
            <a:pPr marL="171450" indent="-171450">
              <a:buClr>
                <a:schemeClr val="dk1"/>
              </a:buClr>
              <a:buSzPts val="1100"/>
            </a:pPr>
            <a:r>
              <a:rPr lang="es-ES" sz="1400" dirty="0" smtClean="0"/>
              <a:t>Utilizar la tecnología digital para gestionar la reputación, el conocimiento y </a:t>
            </a:r>
            <a:r>
              <a:rPr lang="es-ES" sz="1400" dirty="0" smtClean="0"/>
              <a:t>la marca de una empresa.</a:t>
            </a:r>
            <a:endParaRPr lang="es-ES" sz="1400" dirty="0" smtClean="0"/>
          </a:p>
          <a:p>
            <a:pPr marL="171450" indent="-171450">
              <a:buClr>
                <a:schemeClr val="dk1"/>
              </a:buClr>
              <a:buSzPts val="1100"/>
            </a:pPr>
            <a:r>
              <a:rPr lang="es-ES" sz="1400" dirty="0" smtClean="0"/>
              <a:t>DPR utiliza los medios digitales para influir</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
        <p:nvSpPr>
          <p:cNvPr id="5" name="Google Shape;102;p12"/>
          <p:cNvSpPr txBox="1">
            <a:spLocks/>
          </p:cNvSpPr>
          <p:nvPr/>
        </p:nvSpPr>
        <p:spPr>
          <a:xfrm>
            <a:off x="4256381" y="2442629"/>
            <a:ext cx="4887619"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smtClean="0">
                <a:solidFill>
                  <a:srgbClr val="00AE9D"/>
                </a:solidFill>
              </a:rPr>
              <a:t>Ejemplos de </a:t>
            </a:r>
            <a:r>
              <a:rPr lang="es-ES" sz="1400" b="1" dirty="0">
                <a:solidFill>
                  <a:srgbClr val="00AE9D"/>
                </a:solidFill>
              </a:rPr>
              <a:t>DPR</a:t>
            </a:r>
            <a:endParaRPr lang="es-ES" sz="1400" dirty="0">
              <a:solidFill>
                <a:srgbClr val="00AE9D"/>
              </a:solidFill>
            </a:endParaRPr>
          </a:p>
          <a:p>
            <a:pPr marL="171450" indent="-171450">
              <a:buClr>
                <a:schemeClr val="dk1"/>
              </a:buClr>
              <a:buSzPts val="1100"/>
            </a:pPr>
            <a:r>
              <a:rPr lang="es-ES" sz="1400" dirty="0"/>
              <a:t>Social media</a:t>
            </a:r>
          </a:p>
          <a:p>
            <a:pPr marL="171450" indent="-171450">
              <a:buClr>
                <a:schemeClr val="dk1"/>
              </a:buClr>
              <a:buSzPts val="1100"/>
            </a:pPr>
            <a:r>
              <a:rPr lang="es-ES" sz="1400" dirty="0" smtClean="0"/>
              <a:t>Sitios web</a:t>
            </a:r>
            <a:endParaRPr lang="es-ES" sz="1400" dirty="0"/>
          </a:p>
          <a:p>
            <a:pPr marL="171450" indent="-171450">
              <a:buClr>
                <a:schemeClr val="dk1"/>
              </a:buClr>
              <a:buSzPts val="1100"/>
            </a:pPr>
            <a:r>
              <a:rPr lang="es-ES" sz="1400" dirty="0"/>
              <a:t>Blogs</a:t>
            </a:r>
          </a:p>
          <a:p>
            <a:pPr marL="171450" indent="-171450">
              <a:buClr>
                <a:schemeClr val="dk1"/>
              </a:buClr>
              <a:buSzPts val="1100"/>
            </a:pPr>
            <a:r>
              <a:rPr lang="es-ES" sz="1400" dirty="0"/>
              <a:t>Contenido online: presentaciones, eventos de la empresa, entrevistas</a:t>
            </a:r>
          </a:p>
          <a:p>
            <a:pPr marL="0" indent="0">
              <a:buFont typeface="Karla"/>
              <a:buNone/>
            </a:pPr>
            <a:endParaRPr lang="es-E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err="1" smtClean="0">
                <a:solidFill>
                  <a:srgbClr val="00AE9D"/>
                </a:solidFill>
              </a:rPr>
              <a:t>Guía</a:t>
            </a:r>
            <a:r>
              <a:rPr lang="en-GB" sz="2000" b="1" dirty="0" smtClean="0">
                <a:solidFill>
                  <a:srgbClr val="00AE9D"/>
                </a:solidFill>
              </a:rPr>
              <a:t> </a:t>
            </a:r>
            <a:r>
              <a:rPr lang="en-GB" sz="2000" b="1" dirty="0" err="1" smtClean="0">
                <a:solidFill>
                  <a:srgbClr val="00AE9D"/>
                </a:solidFill>
              </a:rPr>
              <a:t>práctica</a:t>
            </a:r>
            <a:r>
              <a:rPr lang="en-GB" sz="2000" b="1" dirty="0" smtClean="0">
                <a:solidFill>
                  <a:srgbClr val="00AE9D"/>
                </a:solidFill>
              </a:rPr>
              <a:t> para la </a:t>
            </a:r>
            <a:r>
              <a:rPr lang="en-GB" sz="2000" b="1" dirty="0" err="1" smtClean="0">
                <a:solidFill>
                  <a:srgbClr val="00AE9D"/>
                </a:solidFill>
              </a:rPr>
              <a:t>gestión</a:t>
            </a:r>
            <a:r>
              <a:rPr lang="en-GB" sz="2000" b="1" dirty="0" smtClean="0">
                <a:solidFill>
                  <a:srgbClr val="00AE9D"/>
                </a:solidFill>
              </a:rPr>
              <a:t> de la </a:t>
            </a:r>
            <a:r>
              <a:rPr lang="en-GB" sz="2000" b="1" dirty="0" err="1" smtClean="0">
                <a:solidFill>
                  <a:srgbClr val="00AE9D"/>
                </a:solidFill>
              </a:rPr>
              <a:t>reputación</a:t>
            </a:r>
            <a:r>
              <a:rPr lang="en-GB" sz="2000" b="1" dirty="0" smtClean="0">
                <a:solidFill>
                  <a:srgbClr val="00AE9D"/>
                </a:solidFill>
              </a:rPr>
              <a:t> online (ORM)</a:t>
            </a:r>
            <a:endParaRPr sz="2000" dirty="0" smtClean="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Unidad </a:t>
            </a:r>
            <a:r>
              <a:rPr lang="es-ES" dirty="0"/>
              <a:t>1.1</a:t>
            </a:r>
            <a:endParaRPr dirty="0"/>
          </a:p>
        </p:txBody>
      </p:sp>
      <p:sp>
        <p:nvSpPr>
          <p:cNvPr id="4" name="Google Shape;102;p12"/>
          <p:cNvSpPr txBox="1">
            <a:spLocks/>
          </p:cNvSpPr>
          <p:nvPr/>
        </p:nvSpPr>
        <p:spPr>
          <a:xfrm>
            <a:off x="170824" y="1752597"/>
            <a:ext cx="3582026"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smtClean="0">
                <a:solidFill>
                  <a:srgbClr val="00AE9D"/>
                </a:solidFill>
              </a:rPr>
              <a:t>Gestión de la reputación online</a:t>
            </a:r>
            <a:r>
              <a:rPr lang="es-ES" sz="1400" b="1" dirty="0" smtClean="0">
                <a:solidFill>
                  <a:srgbClr val="00AE9D"/>
                </a:solidFill>
              </a:rPr>
              <a:t> </a:t>
            </a:r>
            <a:r>
              <a:rPr lang="es-ES" sz="1400" b="1" dirty="0">
                <a:solidFill>
                  <a:srgbClr val="00AE9D"/>
                </a:solidFill>
              </a:rPr>
              <a:t>(ORM)</a:t>
            </a:r>
            <a:endParaRPr lang="es-ES" sz="1400" dirty="0">
              <a:solidFill>
                <a:srgbClr val="00AE9D"/>
              </a:solidFill>
            </a:endParaRPr>
          </a:p>
          <a:p>
            <a:pPr marL="171450" indent="-171450">
              <a:buClr>
                <a:schemeClr val="dk1"/>
              </a:buClr>
              <a:buSzPts val="1100"/>
            </a:pPr>
            <a:r>
              <a:rPr lang="es-ES" sz="1400" dirty="0" smtClean="0"/>
              <a:t>Desarrollar estrategias para influir en la percepción pública de tu empresa online</a:t>
            </a:r>
          </a:p>
          <a:p>
            <a:pPr marL="171450" indent="-171450">
              <a:buClr>
                <a:schemeClr val="dk1"/>
              </a:buClr>
              <a:buSzPts val="1100"/>
            </a:pPr>
            <a:r>
              <a:rPr lang="es-ES" sz="1400" dirty="0" smtClean="0"/>
              <a:t>El </a:t>
            </a:r>
            <a:r>
              <a:rPr lang="es-ES" sz="1400" dirty="0" smtClean="0"/>
              <a:t>DPR utiliza los medios digitales para influir</a:t>
            </a:r>
          </a:p>
          <a:p>
            <a:pPr marL="171450" indent="-171450">
              <a:buClr>
                <a:schemeClr val="dk1"/>
              </a:buClr>
              <a:buSzPts val="1100"/>
            </a:pPr>
            <a:r>
              <a:rPr lang="es-ES" sz="1400" dirty="0" smtClean="0"/>
              <a:t>Supervisar los comentarios negativos</a:t>
            </a: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
        <p:nvSpPr>
          <p:cNvPr id="5" name="Google Shape;102;p12"/>
          <p:cNvSpPr txBox="1">
            <a:spLocks/>
          </p:cNvSpPr>
          <p:nvPr/>
        </p:nvSpPr>
        <p:spPr>
          <a:xfrm>
            <a:off x="4227566" y="1752596"/>
            <a:ext cx="4542361" cy="16140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400" b="1" dirty="0" smtClean="0">
                <a:solidFill>
                  <a:srgbClr val="00AE9D"/>
                </a:solidFill>
              </a:rPr>
              <a:t>El proceso</a:t>
            </a:r>
            <a:r>
              <a:rPr lang="es-ES" sz="1400" b="1" dirty="0" smtClean="0">
                <a:solidFill>
                  <a:srgbClr val="00AE9D"/>
                </a:solidFill>
              </a:rPr>
              <a:t> </a:t>
            </a:r>
            <a:r>
              <a:rPr lang="es-ES" sz="1400" b="1" dirty="0">
                <a:solidFill>
                  <a:srgbClr val="00AE9D"/>
                </a:solidFill>
              </a:rPr>
              <a:t>ORM </a:t>
            </a:r>
            <a:endParaRPr lang="es-ES" sz="1400" dirty="0">
              <a:solidFill>
                <a:srgbClr val="00AE9D"/>
              </a:solidFill>
            </a:endParaRPr>
          </a:p>
          <a:p>
            <a:pPr marL="171450" indent="-171450">
              <a:buClr>
                <a:schemeClr val="dk1"/>
              </a:buClr>
              <a:buSzPts val="1100"/>
            </a:pPr>
            <a:r>
              <a:rPr lang="es-ES" sz="1400" dirty="0" smtClean="0"/>
              <a:t>Construye un </a:t>
            </a:r>
            <a:r>
              <a:rPr lang="es-ES" sz="1400" dirty="0" err="1" smtClean="0"/>
              <a:t>feedback</a:t>
            </a:r>
            <a:r>
              <a:rPr lang="es-ES" sz="1400" dirty="0" smtClean="0"/>
              <a:t> positivo</a:t>
            </a:r>
            <a:endParaRPr lang="es-ES" sz="1400" dirty="0"/>
          </a:p>
          <a:p>
            <a:pPr marL="171450" indent="-171450">
              <a:buClr>
                <a:schemeClr val="dk1"/>
              </a:buClr>
              <a:buSzPts val="1100"/>
            </a:pPr>
            <a:r>
              <a:rPr lang="es-ES" sz="1400" dirty="0" smtClean="0"/>
              <a:t>Publica </a:t>
            </a:r>
            <a:r>
              <a:rPr lang="es-ES" sz="1400" dirty="0"/>
              <a:t>las críticas positivas (con permiso</a:t>
            </a:r>
            <a:r>
              <a:rPr lang="es-ES" sz="1400" dirty="0" smtClean="0"/>
              <a:t>)</a:t>
            </a:r>
          </a:p>
          <a:p>
            <a:pPr marL="171450" indent="-171450">
              <a:buClr>
                <a:schemeClr val="dk1"/>
              </a:buClr>
              <a:buSzPts val="1100"/>
            </a:pPr>
            <a:r>
              <a:rPr lang="es-ES" sz="1400" dirty="0"/>
              <a:t>Utiliza los medios de comunicación locales y sociales para construir tu audiencia</a:t>
            </a:r>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203089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err="1" smtClean="0">
                <a:solidFill>
                  <a:srgbClr val="00AE9D"/>
                </a:solidFill>
              </a:rPr>
              <a:t>Gestión</a:t>
            </a:r>
            <a:r>
              <a:rPr lang="en-US" sz="2000" b="1" dirty="0" smtClean="0">
                <a:solidFill>
                  <a:srgbClr val="00AE9D"/>
                </a:solidFill>
              </a:rPr>
              <a:t> de </a:t>
            </a:r>
            <a:r>
              <a:rPr lang="en-US" sz="2000" b="1" dirty="0" err="1" smtClean="0">
                <a:solidFill>
                  <a:srgbClr val="00AE9D"/>
                </a:solidFill>
              </a:rPr>
              <a:t>Reputación</a:t>
            </a:r>
            <a:r>
              <a:rPr lang="en-US" sz="2000" b="1" dirty="0" smtClean="0">
                <a:solidFill>
                  <a:srgbClr val="00AE9D"/>
                </a:solidFill>
              </a:rPr>
              <a:t> Online</a:t>
            </a:r>
            <a:r>
              <a:rPr lang="en-US" sz="2000" b="1" dirty="0" smtClean="0">
                <a:solidFill>
                  <a:srgbClr val="00AE9D"/>
                </a:solidFill>
              </a:rPr>
              <a:t> </a:t>
            </a:r>
            <a:r>
              <a:rPr lang="en-US" sz="2000" b="1" dirty="0">
                <a:solidFill>
                  <a:srgbClr val="00AE9D"/>
                </a:solidFill>
              </a:rPr>
              <a:t>(ORM) – </a:t>
            </a:r>
            <a:r>
              <a:rPr lang="en-US" sz="2000" b="1" dirty="0" err="1" smtClean="0">
                <a:solidFill>
                  <a:srgbClr val="00AE9D"/>
                </a:solidFill>
              </a:rPr>
              <a:t>Qué</a:t>
            </a:r>
            <a:r>
              <a:rPr lang="en-US" sz="2000" b="1" dirty="0" smtClean="0">
                <a:solidFill>
                  <a:srgbClr val="00AE9D"/>
                </a:solidFill>
              </a:rPr>
              <a:t> </a:t>
            </a:r>
            <a:r>
              <a:rPr lang="en-US" sz="2000" b="1" dirty="0" err="1" smtClean="0">
                <a:solidFill>
                  <a:srgbClr val="00AE9D"/>
                </a:solidFill>
              </a:rPr>
              <a:t>necesito</a:t>
            </a:r>
            <a:r>
              <a:rPr lang="en-US" sz="2000" b="1" dirty="0" smtClean="0">
                <a:solidFill>
                  <a:srgbClr val="00AE9D"/>
                </a:solidFill>
              </a:rPr>
              <a:t> </a:t>
            </a:r>
            <a:r>
              <a:rPr lang="en-US" sz="2000" b="1" dirty="0" err="1" smtClean="0">
                <a:solidFill>
                  <a:srgbClr val="00AE9D"/>
                </a:solidFill>
              </a:rPr>
              <a:t>hacer</a:t>
            </a:r>
            <a:r>
              <a:rPr lang="en-US" sz="2000" b="1" dirty="0" smtClean="0">
                <a:solidFill>
                  <a:srgbClr val="00AE9D"/>
                </a:solidFill>
              </a:rPr>
              <a:t>?</a:t>
            </a:r>
            <a:endParaRPr lang="en-US" sz="2000" dirty="0">
              <a:solidFill>
                <a:srgbClr val="00AE9D"/>
              </a:solidFill>
            </a:endParaRPr>
          </a:p>
          <a:p>
            <a:pPr marL="0" lvl="0" indent="0" algn="l" rtl="0">
              <a:spcBef>
                <a:spcPts val="600"/>
              </a:spcBef>
              <a:spcAft>
                <a:spcPts val="0"/>
              </a:spcAft>
              <a:buNone/>
            </a:pPr>
            <a:endParaRPr lang="en" sz="1600" dirty="0"/>
          </a:p>
          <a:p>
            <a:pPr marL="0" lvl="0" indent="0" algn="l" rtl="0">
              <a:spcBef>
                <a:spcPts val="600"/>
              </a:spcBef>
              <a:spcAft>
                <a:spcPts val="0"/>
              </a:spcAft>
              <a:buNone/>
            </a:pPr>
            <a:r>
              <a:rPr lang="en" dirty="0" smtClean="0"/>
              <a:t>Antes de implementar una estrategia ORM, necesitas:</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smtClean="0"/>
              <a:t>Unidad</a:t>
            </a:r>
            <a:r>
              <a:rPr lang="en-GB" dirty="0" smtClean="0"/>
              <a:t> </a:t>
            </a:r>
            <a:r>
              <a:rPr lang="en-GB" dirty="0"/>
              <a:t>1.1</a:t>
            </a:r>
          </a:p>
        </p:txBody>
      </p:sp>
      <p:sp>
        <p:nvSpPr>
          <p:cNvPr id="5" name="Google Shape;197;p22"/>
          <p:cNvSpPr/>
          <p:nvPr/>
        </p:nvSpPr>
        <p:spPr>
          <a:xfrm>
            <a:off x="2777836" y="2148461"/>
            <a:ext cx="3207572"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FFFFFF"/>
                </a:solidFill>
                <a:latin typeface="Karla"/>
                <a:ea typeface="Karla"/>
                <a:cs typeface="Karla"/>
                <a:sym typeface="Karla"/>
              </a:rPr>
              <a:t>COMPROBACIÓN</a:t>
            </a:r>
            <a:endParaRPr lang="en" b="1" u="sng" dirty="0">
              <a:solidFill>
                <a:srgbClr val="FFFFFF"/>
              </a:solidFill>
              <a:latin typeface="Karla"/>
              <a:ea typeface="Karla"/>
              <a:cs typeface="Karla"/>
              <a:sym typeface="Karla"/>
            </a:endParaRPr>
          </a:p>
          <a:p>
            <a:pPr lvl="0" algn="ctr"/>
            <a:r>
              <a:rPr lang="es-ES" dirty="0">
                <a:solidFill>
                  <a:srgbClr val="FFFFFF"/>
                </a:solidFill>
                <a:latin typeface="Karla"/>
                <a:ea typeface="Karla"/>
                <a:cs typeface="Karla"/>
                <a:sym typeface="Karla"/>
              </a:rPr>
              <a:t>Qué dice la gente </a:t>
            </a:r>
            <a:r>
              <a:rPr lang="es-ES" dirty="0" smtClean="0">
                <a:solidFill>
                  <a:srgbClr val="FFFFFF"/>
                </a:solidFill>
                <a:latin typeface="Karla"/>
                <a:ea typeface="Karla"/>
                <a:cs typeface="Karla"/>
                <a:sym typeface="Karla"/>
              </a:rPr>
              <a:t>sobre ti </a:t>
            </a:r>
            <a:r>
              <a:rPr lang="es-ES" dirty="0">
                <a:solidFill>
                  <a:srgbClr val="FFFFFF"/>
                </a:solidFill>
                <a:latin typeface="Karla"/>
                <a:ea typeface="Karla"/>
                <a:cs typeface="Karla"/>
                <a:sym typeface="Karla"/>
              </a:rPr>
              <a:t>en </a:t>
            </a:r>
            <a:r>
              <a:rPr lang="es-ES" dirty="0" smtClean="0">
                <a:solidFill>
                  <a:srgbClr val="FFFFFF"/>
                </a:solidFill>
                <a:latin typeface="Karla"/>
                <a:ea typeface="Karla"/>
                <a:cs typeface="Karla"/>
                <a:sym typeface="Karla"/>
              </a:rPr>
              <a:t>tu </a:t>
            </a:r>
            <a:r>
              <a:rPr lang="es-ES" dirty="0">
                <a:solidFill>
                  <a:srgbClr val="FFFFFF"/>
                </a:solidFill>
                <a:latin typeface="Karla"/>
                <a:ea typeface="Karla"/>
                <a:cs typeface="Karla"/>
                <a:sym typeface="Karla"/>
              </a:rPr>
              <a:t>sitio </a:t>
            </a:r>
            <a:r>
              <a:rPr lang="es-ES" dirty="0" smtClean="0">
                <a:solidFill>
                  <a:srgbClr val="FFFFFF"/>
                </a:solidFill>
                <a:latin typeface="Karla"/>
                <a:ea typeface="Karla"/>
                <a:cs typeface="Karla"/>
                <a:sym typeface="Karla"/>
              </a:rPr>
              <a:t>web y </a:t>
            </a:r>
            <a:r>
              <a:rPr lang="es-ES" dirty="0">
                <a:solidFill>
                  <a:srgbClr val="FFFFFF"/>
                </a:solidFill>
                <a:latin typeface="Karla"/>
                <a:ea typeface="Karla"/>
                <a:cs typeface="Karla"/>
                <a:sym typeface="Karla"/>
              </a:rPr>
              <a:t>en sitios externos</a:t>
            </a:r>
            <a:r>
              <a:rPr lang="en" dirty="0" smtClean="0">
                <a:solidFill>
                  <a:srgbClr val="FFFFFF"/>
                </a:solidFill>
                <a:latin typeface="Karla"/>
                <a:ea typeface="Karla"/>
                <a:cs typeface="Karla"/>
                <a:sym typeface="Karla"/>
              </a:rPr>
              <a:t>?</a:t>
            </a:r>
            <a:endParaRPr dirty="0">
              <a:solidFill>
                <a:srgbClr val="FFFFFF"/>
              </a:solidFill>
              <a:latin typeface="Karla"/>
              <a:ea typeface="Karla"/>
              <a:cs typeface="Karla"/>
              <a:sym typeface="Karla"/>
            </a:endParaRPr>
          </a:p>
        </p:txBody>
      </p:sp>
      <p:sp>
        <p:nvSpPr>
          <p:cNvPr id="7" name="Google Shape;198;p22"/>
          <p:cNvSpPr/>
          <p:nvPr/>
        </p:nvSpPr>
        <p:spPr>
          <a:xfrm>
            <a:off x="1004109" y="2571751"/>
            <a:ext cx="2589840"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AUDITORÍA</a:t>
            </a:r>
            <a:endParaRPr lang="en" b="1" u="sng" dirty="0">
              <a:solidFill>
                <a:srgbClr val="004C52"/>
              </a:solidFill>
              <a:latin typeface="Karla"/>
              <a:ea typeface="Karla"/>
              <a:cs typeface="Karla"/>
              <a:sym typeface="Karla"/>
            </a:endParaRPr>
          </a:p>
          <a:p>
            <a:pPr marL="0" lvl="0" indent="0" algn="ctr" rtl="0">
              <a:spcBef>
                <a:spcPts val="0"/>
              </a:spcBef>
              <a:spcAft>
                <a:spcPts val="0"/>
              </a:spcAft>
              <a:buNone/>
            </a:pPr>
            <a:r>
              <a:rPr lang="en-IE" dirty="0" err="1" smtClean="0">
                <a:solidFill>
                  <a:srgbClr val="004C52"/>
                </a:solidFill>
                <a:latin typeface="Karla"/>
                <a:ea typeface="Karla"/>
                <a:cs typeface="Karla"/>
                <a:sym typeface="Karla"/>
              </a:rPr>
              <a:t>Busca</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tu</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empresa</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en</a:t>
            </a:r>
            <a:r>
              <a:rPr lang="en-IE" dirty="0" smtClean="0">
                <a:solidFill>
                  <a:srgbClr val="004C52"/>
                </a:solidFill>
                <a:latin typeface="Karla"/>
                <a:ea typeface="Karla"/>
                <a:cs typeface="Karla"/>
                <a:sym typeface="Karla"/>
              </a:rPr>
              <a:t> Google</a:t>
            </a:r>
            <a:endParaRPr dirty="0">
              <a:solidFill>
                <a:srgbClr val="004C52"/>
              </a:solidFill>
              <a:latin typeface="Karla"/>
              <a:ea typeface="Karla"/>
              <a:cs typeface="Karla"/>
              <a:sym typeface="Karla"/>
            </a:endParaRPr>
          </a:p>
        </p:txBody>
      </p:sp>
      <p:sp>
        <p:nvSpPr>
          <p:cNvPr id="8" name="Google Shape;199;p22"/>
          <p:cNvSpPr/>
          <p:nvPr/>
        </p:nvSpPr>
        <p:spPr>
          <a:xfrm>
            <a:off x="5124796" y="2571751"/>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REVISA</a:t>
            </a:r>
            <a:endParaRPr lang="en" b="1" u="sng" dirty="0">
              <a:solidFill>
                <a:srgbClr val="004C52"/>
              </a:solidFill>
              <a:latin typeface="Karla"/>
              <a:ea typeface="Karla"/>
              <a:cs typeface="Karla"/>
              <a:sym typeface="Karla"/>
            </a:endParaRPr>
          </a:p>
          <a:p>
            <a:pPr marL="0" lvl="0" indent="0" algn="ctr" rtl="0">
              <a:spcBef>
                <a:spcPts val="0"/>
              </a:spcBef>
              <a:spcAft>
                <a:spcPts val="0"/>
              </a:spcAft>
              <a:buNone/>
            </a:pPr>
            <a:r>
              <a:rPr lang="en-IE" dirty="0" err="1" smtClean="0">
                <a:solidFill>
                  <a:srgbClr val="004C52"/>
                </a:solidFill>
                <a:latin typeface="Karla"/>
                <a:ea typeface="Karla"/>
                <a:cs typeface="Karla"/>
                <a:sym typeface="Karla"/>
              </a:rPr>
              <a:t>Dónde</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necesitas</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focalizar</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tu</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atención</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P.ej</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pagar</a:t>
            </a:r>
            <a:r>
              <a:rPr lang="en-IE" dirty="0" smtClean="0">
                <a:solidFill>
                  <a:srgbClr val="004C52"/>
                </a:solidFill>
                <a:latin typeface="Karla"/>
                <a:ea typeface="Karla"/>
                <a:cs typeface="Karla"/>
                <a:sym typeface="Karla"/>
              </a:rPr>
              <a:t> social media, </a:t>
            </a:r>
            <a:r>
              <a:rPr lang="en-IE" dirty="0" err="1" smtClean="0">
                <a:solidFill>
                  <a:srgbClr val="004C52"/>
                </a:solidFill>
                <a:latin typeface="Karla"/>
                <a:ea typeface="Karla"/>
                <a:cs typeface="Karla"/>
                <a:sym typeface="Karla"/>
              </a:rPr>
              <a:t>nuevos</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sitios</a:t>
            </a:r>
            <a:r>
              <a:rPr lang="en-IE" dirty="0" smtClean="0">
                <a:solidFill>
                  <a:srgbClr val="004C52"/>
                </a:solidFill>
                <a:latin typeface="Karla"/>
                <a:ea typeface="Karla"/>
                <a:cs typeface="Karla"/>
                <a:sym typeface="Karla"/>
              </a:rPr>
              <a:t> web…etc.</a:t>
            </a:r>
            <a:endParaRPr dirty="0">
              <a:solidFill>
                <a:srgbClr val="004C52"/>
              </a:solidFill>
              <a:latin typeface="Karla"/>
              <a:ea typeface="Karla"/>
              <a:cs typeface="Karla"/>
              <a:sym typeface="Karla"/>
            </a:endParaRPr>
          </a:p>
        </p:txBody>
      </p:sp>
    </p:spTree>
    <p:extLst>
      <p:ext uri="{BB962C8B-B14F-4D97-AF65-F5344CB8AC3E}">
        <p14:creationId xmlns:p14="http://schemas.microsoft.com/office/powerpoint/2010/main" val="412106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2000" b="1" dirty="0" err="1" smtClean="0">
                <a:solidFill>
                  <a:srgbClr val="00AE9D"/>
                </a:solidFill>
              </a:rPr>
              <a:t>Estableciendo</a:t>
            </a:r>
            <a:r>
              <a:rPr lang="en-GB" sz="2000" b="1" dirty="0" smtClean="0">
                <a:solidFill>
                  <a:srgbClr val="00AE9D"/>
                </a:solidFill>
              </a:rPr>
              <a:t> la </a:t>
            </a:r>
            <a:r>
              <a:rPr lang="en-GB" sz="2000" b="1" dirty="0" err="1" smtClean="0">
                <a:solidFill>
                  <a:srgbClr val="00AE9D"/>
                </a:solidFill>
              </a:rPr>
              <a:t>gestión</a:t>
            </a:r>
            <a:r>
              <a:rPr lang="en-GB" sz="2000" b="1" dirty="0" smtClean="0">
                <a:solidFill>
                  <a:srgbClr val="00AE9D"/>
                </a:solidFill>
              </a:rPr>
              <a:t> de la </a:t>
            </a:r>
            <a:r>
              <a:rPr lang="en-GB" sz="2000" b="1" dirty="0" err="1" smtClean="0">
                <a:solidFill>
                  <a:srgbClr val="00AE9D"/>
                </a:solidFill>
              </a:rPr>
              <a:t>reputación</a:t>
            </a:r>
            <a:r>
              <a:rPr lang="en-GB" sz="2000" b="1" dirty="0" smtClean="0">
                <a:solidFill>
                  <a:srgbClr val="00AE9D"/>
                </a:solidFill>
              </a:rPr>
              <a:t> online </a:t>
            </a:r>
            <a:r>
              <a:rPr lang="en-GB" sz="2000" b="1" dirty="0">
                <a:solidFill>
                  <a:srgbClr val="00AE9D"/>
                </a:solidFill>
              </a:rPr>
              <a:t>(ORM) </a:t>
            </a:r>
            <a:r>
              <a:rPr lang="en-GB" sz="2000" b="1" dirty="0" smtClean="0">
                <a:solidFill>
                  <a:srgbClr val="00AE9D"/>
                </a:solidFill>
              </a:rPr>
              <a:t>para </a:t>
            </a:r>
            <a:r>
              <a:rPr lang="en-GB" sz="2000" b="1" dirty="0" err="1" smtClean="0">
                <a:solidFill>
                  <a:srgbClr val="00AE9D"/>
                </a:solidFill>
              </a:rPr>
              <a:t>tu</a:t>
            </a:r>
            <a:r>
              <a:rPr lang="en-GB" sz="2000" b="1" dirty="0" smtClean="0">
                <a:solidFill>
                  <a:srgbClr val="00AE9D"/>
                </a:solidFill>
              </a:rPr>
              <a:t> </a:t>
            </a:r>
            <a:r>
              <a:rPr lang="en-GB" sz="2000" b="1" dirty="0" err="1" smtClean="0">
                <a:solidFill>
                  <a:srgbClr val="00AE9D"/>
                </a:solidFill>
              </a:rPr>
              <a:t>empressa</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Unidad </a:t>
            </a:r>
            <a:r>
              <a:rPr lang="es-ES" dirty="0"/>
              <a:t>1.1</a:t>
            </a:r>
            <a:endParaRPr dirty="0"/>
          </a:p>
        </p:txBody>
      </p:sp>
      <p:sp>
        <p:nvSpPr>
          <p:cNvPr id="4" name="Google Shape;102;p12"/>
          <p:cNvSpPr txBox="1">
            <a:spLocks/>
          </p:cNvSpPr>
          <p:nvPr/>
        </p:nvSpPr>
        <p:spPr>
          <a:xfrm>
            <a:off x="170824" y="1752597"/>
            <a:ext cx="8550554" cy="23660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smtClean="0">
                <a:solidFill>
                  <a:srgbClr val="00AE9D"/>
                </a:solidFill>
              </a:rPr>
              <a:t>Estableciendo tus prioridades de ORM </a:t>
            </a:r>
            <a:endParaRPr lang="es-ES" sz="1800" dirty="0">
              <a:solidFill>
                <a:srgbClr val="00AE9D"/>
              </a:solidFill>
            </a:endParaRPr>
          </a:p>
          <a:p>
            <a:pPr marL="171450" indent="-171450">
              <a:buClr>
                <a:schemeClr val="dk1"/>
              </a:buClr>
              <a:buSzPts val="1100"/>
            </a:pPr>
            <a:r>
              <a:rPr lang="es-ES" sz="1800" dirty="0" smtClean="0"/>
              <a:t>Decide tus objetivos</a:t>
            </a:r>
            <a:endParaRPr lang="es-ES" sz="1800" dirty="0"/>
          </a:p>
          <a:p>
            <a:pPr marL="171450" indent="-171450">
              <a:buClr>
                <a:schemeClr val="dk1"/>
              </a:buClr>
              <a:buSzPts val="1100"/>
            </a:pPr>
            <a:r>
              <a:rPr lang="es-ES" sz="1800" dirty="0" smtClean="0"/>
              <a:t>Los límites son importantes - ¿</a:t>
            </a:r>
            <a:r>
              <a:rPr lang="es-ES" sz="1800" dirty="0" err="1" smtClean="0"/>
              <a:t>Cúanto</a:t>
            </a:r>
            <a:r>
              <a:rPr lang="es-ES" sz="1800" dirty="0" smtClean="0"/>
              <a:t> tiempo y dinero puedes dedicar a esta tarea?</a:t>
            </a:r>
          </a:p>
          <a:p>
            <a:pPr marL="171450" lvl="1" indent="-171450">
              <a:spcBef>
                <a:spcPts val="600"/>
              </a:spcBef>
              <a:buClr>
                <a:schemeClr val="dk1"/>
              </a:buClr>
              <a:buSzPts val="1100"/>
            </a:pPr>
            <a:r>
              <a:rPr lang="es-ES" sz="1800" dirty="0" smtClean="0"/>
              <a:t>Consider</a:t>
            </a:r>
            <a:r>
              <a:rPr lang="es-ES" sz="1800" dirty="0" smtClean="0"/>
              <a:t>a el impacto</a:t>
            </a:r>
            <a:r>
              <a:rPr lang="es-ES" sz="1800" dirty="0" smtClean="0"/>
              <a:t> </a:t>
            </a:r>
            <a:r>
              <a:rPr lang="es-ES" sz="1800" dirty="0"/>
              <a:t>– </a:t>
            </a:r>
            <a:r>
              <a:rPr lang="es-ES" sz="1800" dirty="0"/>
              <a:t>¿</a:t>
            </a:r>
            <a:r>
              <a:rPr lang="es-ES" sz="1800" dirty="0"/>
              <a:t> dónde obtendrás los mayores beneficios</a:t>
            </a:r>
            <a:r>
              <a:rPr lang="es-ES" sz="1800" dirty="0" smtClean="0"/>
              <a:t>?</a:t>
            </a:r>
            <a:endParaRPr lang="es-ES" sz="1800" dirty="0"/>
          </a:p>
          <a:p>
            <a:pPr marL="171450" indent="-171450">
              <a:buClr>
                <a:schemeClr val="dk1"/>
              </a:buClr>
              <a:buSzPts val="1100"/>
            </a:pPr>
            <a:r>
              <a:rPr lang="es-ES" sz="1800" dirty="0"/>
              <a:t>Esboza las tareas críticas y los primeros pasos</a:t>
            </a:r>
          </a:p>
          <a:p>
            <a:pPr marL="0" indent="0">
              <a:buFont typeface="Karla"/>
              <a:buNone/>
            </a:pPr>
            <a:endParaRPr lang="es-ES" sz="1200" dirty="0"/>
          </a:p>
        </p:txBody>
      </p:sp>
    </p:spTree>
    <p:extLst>
      <p:ext uri="{BB962C8B-B14F-4D97-AF65-F5344CB8AC3E}">
        <p14:creationId xmlns:p14="http://schemas.microsoft.com/office/powerpoint/2010/main" val="406048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7282" y="860807"/>
            <a:ext cx="8865894" cy="34218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b="1" dirty="0" err="1" smtClean="0">
                <a:solidFill>
                  <a:srgbClr val="00AE9D"/>
                </a:solidFill>
              </a:rPr>
              <a:t>Construyendo</a:t>
            </a:r>
            <a:r>
              <a:rPr lang="en-US" sz="2000" b="1" dirty="0" smtClean="0">
                <a:solidFill>
                  <a:srgbClr val="00AE9D"/>
                </a:solidFill>
              </a:rPr>
              <a:t> </a:t>
            </a:r>
            <a:r>
              <a:rPr lang="en-US" sz="2000" b="1" dirty="0" err="1" smtClean="0">
                <a:solidFill>
                  <a:srgbClr val="00AE9D"/>
                </a:solidFill>
              </a:rPr>
              <a:t>tu</a:t>
            </a:r>
            <a:r>
              <a:rPr lang="en-US" sz="2000" b="1" dirty="0" smtClean="0">
                <a:solidFill>
                  <a:srgbClr val="00AE9D"/>
                </a:solidFill>
              </a:rPr>
              <a:t> </a:t>
            </a:r>
            <a:r>
              <a:rPr lang="en-US" sz="2000" b="1" dirty="0" err="1" smtClean="0">
                <a:solidFill>
                  <a:srgbClr val="00AE9D"/>
                </a:solidFill>
              </a:rPr>
              <a:t>Reputación</a:t>
            </a:r>
            <a:r>
              <a:rPr lang="en-US" sz="2000" b="1" dirty="0" smtClean="0">
                <a:solidFill>
                  <a:srgbClr val="00AE9D"/>
                </a:solidFill>
              </a:rPr>
              <a:t> </a:t>
            </a:r>
            <a:r>
              <a:rPr lang="en-US" sz="2000" b="1" dirty="0">
                <a:solidFill>
                  <a:srgbClr val="00AE9D"/>
                </a:solidFill>
              </a:rPr>
              <a:t>Online </a:t>
            </a:r>
            <a:endParaRPr sz="2000" dirty="0">
              <a:solidFill>
                <a:srgbClr val="00AE9D"/>
              </a:solidFill>
            </a:endParaRPr>
          </a:p>
          <a:p>
            <a:pPr marL="76200" indent="0">
              <a:buNone/>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lang="es-ES" sz="1200" dirty="0"/>
          </a:p>
          <a:p>
            <a:pPr>
              <a:defRPr/>
            </a:pPr>
            <a:endParaRPr lang="en-GB" altLang="es-ES" sz="1200" dirty="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lang="en-GB" sz="1200" dirty="0"/>
          </a:p>
        </p:txBody>
      </p:sp>
      <p:sp>
        <p:nvSpPr>
          <p:cNvPr id="101" name="Google Shape;101;p12"/>
          <p:cNvSpPr txBox="1">
            <a:spLocks noGrp="1"/>
          </p:cNvSpPr>
          <p:nvPr>
            <p:ph type="title" idx="4294967295"/>
          </p:nvPr>
        </p:nvSpPr>
        <p:spPr>
          <a:xfrm>
            <a:off x="243022" y="21585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Unidad </a:t>
            </a:r>
            <a:r>
              <a:rPr lang="es-ES" dirty="0"/>
              <a:t>1.2</a:t>
            </a:r>
            <a:endParaRPr dirty="0"/>
          </a:p>
        </p:txBody>
      </p:sp>
      <p:sp>
        <p:nvSpPr>
          <p:cNvPr id="4" name="Google Shape;102;p12"/>
          <p:cNvSpPr txBox="1">
            <a:spLocks/>
          </p:cNvSpPr>
          <p:nvPr/>
        </p:nvSpPr>
        <p:spPr>
          <a:xfrm>
            <a:off x="139053" y="1578856"/>
            <a:ext cx="8865894" cy="2798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Font typeface="Karla"/>
              <a:buNone/>
            </a:pPr>
            <a:r>
              <a:rPr lang="es-ES" sz="1800" b="1" dirty="0" smtClean="0">
                <a:solidFill>
                  <a:srgbClr val="00AE9D"/>
                </a:solidFill>
              </a:rPr>
              <a:t>Implementando tu estrategia </a:t>
            </a:r>
            <a:r>
              <a:rPr lang="es-ES" sz="1800" b="1" dirty="0">
                <a:solidFill>
                  <a:srgbClr val="00AE9D"/>
                </a:solidFill>
              </a:rPr>
              <a:t>ORM </a:t>
            </a:r>
            <a:endParaRPr lang="es-ES" sz="1800" b="1" dirty="0" smtClean="0">
              <a:solidFill>
                <a:srgbClr val="00AE9D"/>
              </a:solidFill>
            </a:endParaRPr>
          </a:p>
          <a:p>
            <a:pPr marL="0" indent="0">
              <a:buNone/>
            </a:pPr>
            <a:r>
              <a:rPr lang="es-ES" sz="1800" dirty="0" smtClean="0"/>
              <a:t>Decide </a:t>
            </a:r>
            <a:r>
              <a:rPr lang="es-ES" sz="1800" dirty="0"/>
              <a:t>la política de </a:t>
            </a:r>
            <a:r>
              <a:rPr lang="es-ES" sz="1800" dirty="0" smtClean="0"/>
              <a:t>tu </a:t>
            </a:r>
            <a:r>
              <a:rPr lang="es-ES" sz="1800" dirty="0"/>
              <a:t>empresa: ¿</a:t>
            </a:r>
            <a:r>
              <a:rPr lang="es-ES" sz="1800" dirty="0" smtClean="0"/>
              <a:t>Responderás </a:t>
            </a:r>
            <a:r>
              <a:rPr lang="es-ES" sz="1800" dirty="0"/>
              <a:t>a todas las opiniones y comentarios? ¿Quién será el responsable de ello</a:t>
            </a:r>
            <a:r>
              <a:rPr lang="es-ES" sz="1800" dirty="0" smtClean="0"/>
              <a:t>?</a:t>
            </a:r>
            <a:endParaRPr lang="es-ES" sz="1800" dirty="0" smtClean="0"/>
          </a:p>
          <a:p>
            <a:pPr marL="171450" indent="-171450">
              <a:buClr>
                <a:schemeClr val="dk1"/>
              </a:buClr>
              <a:buSzPts val="1100"/>
            </a:pPr>
            <a:r>
              <a:rPr lang="es-ES" sz="1800" dirty="0"/>
              <a:t>¿Qué es urgente para </a:t>
            </a:r>
            <a:r>
              <a:rPr lang="es-ES" sz="1800" dirty="0" smtClean="0"/>
              <a:t>tu </a:t>
            </a:r>
            <a:r>
              <a:rPr lang="es-ES" sz="1800" dirty="0"/>
              <a:t>empresa, por ejemplo, hay canales de medios sociales particulares que tienen prioridad, como Facebook?</a:t>
            </a:r>
            <a:endParaRPr lang="es-ES" sz="1800" dirty="0" smtClean="0"/>
          </a:p>
          <a:p>
            <a:pPr marL="171450" indent="-171450">
              <a:buClr>
                <a:schemeClr val="dk1"/>
              </a:buClr>
              <a:buSzPts val="1100"/>
            </a:pPr>
            <a:r>
              <a:rPr lang="es-ES" sz="1800" dirty="0" smtClean="0"/>
              <a:t>Decide qué respuestas son urgentes y cuáles no.</a:t>
            </a:r>
            <a:endParaRPr lang="es-ES" sz="1800" dirty="0"/>
          </a:p>
          <a:p>
            <a:pPr marL="171450" indent="-171450">
              <a:buClr>
                <a:schemeClr val="dk1"/>
              </a:buClr>
              <a:buSzPts val="1100"/>
            </a:pPr>
            <a:r>
              <a:rPr lang="es-ES" sz="1800" dirty="0" smtClean="0"/>
              <a:t>Mantén una lista negra de “</a:t>
            </a:r>
            <a:r>
              <a:rPr lang="es-ES" sz="1800" dirty="0" err="1" smtClean="0"/>
              <a:t>trolls</a:t>
            </a:r>
            <a:r>
              <a:rPr lang="es-ES" sz="1800" dirty="0" smtClean="0"/>
              <a:t>” a los que no responderás.</a:t>
            </a:r>
            <a:endParaRPr lang="es-ES" sz="1800" dirty="0"/>
          </a:p>
          <a:p>
            <a:pPr marL="171450" indent="-171450">
              <a:buClr>
                <a:schemeClr val="dk1"/>
              </a:buClr>
              <a:buSzPts val="1100"/>
            </a:pPr>
            <a:r>
              <a:rPr lang="es-ES" sz="1800" dirty="0" smtClean="0"/>
              <a:t>Establece plantillas de respuesta para que el tono y el mensaje sean coherentes.</a:t>
            </a:r>
            <a:endParaRPr lang="es-ES" sz="1800" dirty="0"/>
          </a:p>
          <a:p>
            <a:pPr marL="171450" indent="-171450">
              <a:buClr>
                <a:schemeClr val="dk1"/>
              </a:buClr>
              <a:buSzPts val="1100"/>
            </a:pPr>
            <a:endParaRPr lang="es-ES" sz="1400" dirty="0"/>
          </a:p>
          <a:p>
            <a:pPr marL="0" indent="0">
              <a:buClr>
                <a:schemeClr val="dk1"/>
              </a:buClr>
              <a:buSzPts val="1100"/>
              <a:buFont typeface="Arial"/>
              <a:buNone/>
            </a:pPr>
            <a:endParaRPr lang="es-ES" sz="1200" dirty="0"/>
          </a:p>
          <a:p>
            <a:pPr marL="0" indent="0">
              <a:buFont typeface="Karla"/>
              <a:buNone/>
            </a:pPr>
            <a:endParaRPr lang="es-ES" sz="1200" dirty="0"/>
          </a:p>
        </p:txBody>
      </p:sp>
    </p:spTree>
    <p:extLst>
      <p:ext uri="{BB962C8B-B14F-4D97-AF65-F5344CB8AC3E}">
        <p14:creationId xmlns:p14="http://schemas.microsoft.com/office/powerpoint/2010/main" val="353219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54052" y="925305"/>
            <a:ext cx="9144000" cy="275907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US" b="1" dirty="0">
              <a:solidFill>
                <a:srgbClr val="00AE9D"/>
              </a:solidFill>
            </a:endParaRPr>
          </a:p>
          <a:p>
            <a:pPr marL="0" lvl="0" indent="0" algn="l" rtl="0">
              <a:spcBef>
                <a:spcPts val="600"/>
              </a:spcBef>
              <a:spcAft>
                <a:spcPts val="0"/>
              </a:spcAft>
              <a:buNone/>
            </a:pPr>
            <a:r>
              <a:rPr lang="en-US" b="1" dirty="0" smtClean="0">
                <a:solidFill>
                  <a:srgbClr val="00AE9D"/>
                </a:solidFill>
              </a:rPr>
              <a:t>   </a:t>
            </a:r>
            <a:r>
              <a:rPr lang="en-US" b="1" dirty="0" err="1" smtClean="0">
                <a:solidFill>
                  <a:srgbClr val="00AE9D"/>
                </a:solidFill>
              </a:rPr>
              <a:t>Aspectos</a:t>
            </a:r>
            <a:r>
              <a:rPr lang="en-US" b="1" dirty="0" smtClean="0">
                <a:solidFill>
                  <a:srgbClr val="00AE9D"/>
                </a:solidFill>
              </a:rPr>
              <a:t> a </a:t>
            </a:r>
            <a:r>
              <a:rPr lang="en-US" b="1" dirty="0" err="1" smtClean="0">
                <a:solidFill>
                  <a:srgbClr val="00AE9D"/>
                </a:solidFill>
              </a:rPr>
              <a:t>tener</a:t>
            </a:r>
            <a:r>
              <a:rPr lang="en-US" b="1" dirty="0" smtClean="0">
                <a:solidFill>
                  <a:srgbClr val="00AE9D"/>
                </a:solidFill>
              </a:rPr>
              <a:t> </a:t>
            </a:r>
            <a:r>
              <a:rPr lang="en-US" b="1" dirty="0" err="1" smtClean="0">
                <a:solidFill>
                  <a:srgbClr val="00AE9D"/>
                </a:solidFill>
              </a:rPr>
              <a:t>en</a:t>
            </a:r>
            <a:r>
              <a:rPr lang="en-US" b="1" dirty="0" smtClean="0">
                <a:solidFill>
                  <a:srgbClr val="00AE9D"/>
                </a:solidFill>
              </a:rPr>
              <a:t> </a:t>
            </a:r>
            <a:r>
              <a:rPr lang="en-US" b="1" dirty="0" err="1" smtClean="0">
                <a:solidFill>
                  <a:srgbClr val="00AE9D"/>
                </a:solidFill>
              </a:rPr>
              <a:t>cuenta</a:t>
            </a:r>
            <a:r>
              <a:rPr lang="en-US" b="1" dirty="0" smtClean="0">
                <a:solidFill>
                  <a:srgbClr val="00AE9D"/>
                </a:solidFill>
              </a:rPr>
              <a:t> Online</a:t>
            </a:r>
            <a:endParaRPr lang="en-US" dirty="0">
              <a:solidFill>
                <a:srgbClr val="00AE9D"/>
              </a:solidFill>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smtClean="0"/>
              <a:t>Unidad</a:t>
            </a:r>
            <a:r>
              <a:rPr lang="en-GB" dirty="0" smtClean="0"/>
              <a:t> </a:t>
            </a:r>
            <a:r>
              <a:rPr lang="en-GB" dirty="0"/>
              <a:t>2.1</a:t>
            </a:r>
          </a:p>
        </p:txBody>
      </p:sp>
      <p:sp>
        <p:nvSpPr>
          <p:cNvPr id="5" name="Google Shape;197;p22"/>
          <p:cNvSpPr/>
          <p:nvPr/>
        </p:nvSpPr>
        <p:spPr>
          <a:xfrm>
            <a:off x="1961985" y="2017995"/>
            <a:ext cx="2920744" cy="2607956"/>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FFFFFF"/>
                </a:solidFill>
                <a:latin typeface="Karla"/>
                <a:ea typeface="Karla"/>
                <a:cs typeface="Karla"/>
                <a:sym typeface="Karla"/>
              </a:rPr>
              <a:t>ANÁLISIS DE LA COMPETENCIA</a:t>
            </a:r>
            <a:endParaRPr lang="en" b="1" u="sng" dirty="0">
              <a:solidFill>
                <a:srgbClr val="FFFFFF"/>
              </a:solidFill>
              <a:latin typeface="Karla"/>
              <a:ea typeface="Karla"/>
              <a:cs typeface="Karla"/>
              <a:sym typeface="Karla"/>
            </a:endParaRPr>
          </a:p>
          <a:p>
            <a:pPr marL="0" lvl="0" indent="0" algn="ctr" rtl="0">
              <a:spcBef>
                <a:spcPts val="0"/>
              </a:spcBef>
              <a:spcAft>
                <a:spcPts val="0"/>
              </a:spcAft>
              <a:buNone/>
            </a:pPr>
            <a:r>
              <a:rPr lang="en" dirty="0" smtClean="0">
                <a:solidFill>
                  <a:srgbClr val="FFFFFF"/>
                </a:solidFill>
                <a:latin typeface="Karla"/>
                <a:ea typeface="Karla"/>
                <a:cs typeface="Karla"/>
                <a:sym typeface="Karla"/>
              </a:rPr>
              <a:t>¿Qué hacen tus competidores?</a:t>
            </a:r>
            <a:endParaRPr dirty="0">
              <a:solidFill>
                <a:srgbClr val="FFFFFF"/>
              </a:solidFill>
              <a:latin typeface="Karla"/>
              <a:ea typeface="Karla"/>
              <a:cs typeface="Karla"/>
              <a:sym typeface="Karla"/>
            </a:endParaRPr>
          </a:p>
        </p:txBody>
      </p:sp>
      <p:sp>
        <p:nvSpPr>
          <p:cNvPr id="7" name="Google Shape;198;p22"/>
          <p:cNvSpPr/>
          <p:nvPr/>
        </p:nvSpPr>
        <p:spPr>
          <a:xfrm>
            <a:off x="0" y="2571751"/>
            <a:ext cx="2743653" cy="140541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ACTUALIZACIÓN</a:t>
            </a:r>
            <a:endParaRPr lang="en" b="1" u="sng" dirty="0">
              <a:solidFill>
                <a:srgbClr val="004C52"/>
              </a:solidFill>
              <a:latin typeface="Karla"/>
              <a:ea typeface="Karla"/>
              <a:cs typeface="Karla"/>
              <a:sym typeface="Karla"/>
            </a:endParaRPr>
          </a:p>
          <a:p>
            <a:pPr marL="0" lvl="0" indent="0" algn="ctr" rtl="0">
              <a:spcBef>
                <a:spcPts val="0"/>
              </a:spcBef>
              <a:spcAft>
                <a:spcPts val="0"/>
              </a:spcAft>
              <a:buNone/>
            </a:pPr>
            <a:r>
              <a:rPr lang="en-IE" dirty="0" err="1" smtClean="0">
                <a:solidFill>
                  <a:srgbClr val="004C52"/>
                </a:solidFill>
                <a:latin typeface="Karla"/>
                <a:ea typeface="Karla"/>
                <a:cs typeface="Karla"/>
                <a:sym typeface="Karla"/>
              </a:rPr>
              <a:t>Mantén</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tus</a:t>
            </a:r>
            <a:r>
              <a:rPr lang="en-IE" dirty="0" smtClean="0">
                <a:solidFill>
                  <a:srgbClr val="004C52"/>
                </a:solidFill>
                <a:latin typeface="Karla"/>
                <a:ea typeface="Karla"/>
                <a:cs typeface="Karla"/>
                <a:sym typeface="Karla"/>
              </a:rPr>
              <a:t> </a:t>
            </a:r>
            <a:r>
              <a:rPr lang="en-IE" dirty="0" err="1" smtClean="0">
                <a:solidFill>
                  <a:srgbClr val="004C52"/>
                </a:solidFill>
                <a:latin typeface="Karla"/>
                <a:ea typeface="Karla"/>
                <a:cs typeface="Karla"/>
                <a:sym typeface="Karla"/>
              </a:rPr>
              <a:t>sitios</a:t>
            </a:r>
            <a:r>
              <a:rPr lang="en-IE" dirty="0" smtClean="0">
                <a:solidFill>
                  <a:srgbClr val="004C52"/>
                </a:solidFill>
                <a:latin typeface="Karla"/>
                <a:ea typeface="Karla"/>
                <a:cs typeface="Karla"/>
                <a:sym typeface="Karla"/>
              </a:rPr>
              <a:t> web y social media </a:t>
            </a:r>
            <a:r>
              <a:rPr lang="en-IE" dirty="0" err="1" smtClean="0">
                <a:solidFill>
                  <a:srgbClr val="004C52"/>
                </a:solidFill>
                <a:latin typeface="Karla"/>
                <a:ea typeface="Karla"/>
                <a:cs typeface="Karla"/>
                <a:sym typeface="Karla"/>
              </a:rPr>
              <a:t>actualizados</a:t>
            </a:r>
            <a:r>
              <a:rPr lang="en-IE" dirty="0" smtClean="0">
                <a:solidFill>
                  <a:srgbClr val="004C52"/>
                </a:solidFill>
                <a:latin typeface="Karla"/>
                <a:ea typeface="Karla"/>
                <a:cs typeface="Karla"/>
                <a:sym typeface="Karla"/>
              </a:rPr>
              <a:t> con </a:t>
            </a:r>
            <a:r>
              <a:rPr lang="en-IE" dirty="0" err="1" smtClean="0">
                <a:solidFill>
                  <a:srgbClr val="004C52"/>
                </a:solidFill>
                <a:latin typeface="Karla"/>
                <a:ea typeface="Karla"/>
                <a:cs typeface="Karla"/>
                <a:sym typeface="Karla"/>
              </a:rPr>
              <a:t>regularidad</a:t>
            </a:r>
            <a:r>
              <a:rPr lang="en-IE" dirty="0" smtClean="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
        <p:nvSpPr>
          <p:cNvPr id="8" name="Google Shape;199;p22"/>
          <p:cNvSpPr/>
          <p:nvPr/>
        </p:nvSpPr>
        <p:spPr>
          <a:xfrm>
            <a:off x="4134330" y="2615463"/>
            <a:ext cx="2743654" cy="1500448"/>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004C52"/>
                </a:solidFill>
                <a:latin typeface="Karla"/>
                <a:ea typeface="Karla"/>
                <a:cs typeface="Karla"/>
                <a:sym typeface="Karla"/>
              </a:rPr>
              <a:t>FIDELIZACIÓN DE CLIENTES</a:t>
            </a:r>
            <a:endParaRPr lang="en" b="1" u="sng" dirty="0">
              <a:solidFill>
                <a:srgbClr val="004C52"/>
              </a:solidFill>
              <a:latin typeface="Karla"/>
              <a:ea typeface="Karla"/>
              <a:cs typeface="Karla"/>
              <a:sym typeface="Karla"/>
            </a:endParaRPr>
          </a:p>
          <a:p>
            <a:pPr marL="0" lvl="0" indent="0" algn="ctr" rtl="0">
              <a:spcBef>
                <a:spcPts val="0"/>
              </a:spcBef>
              <a:spcAft>
                <a:spcPts val="0"/>
              </a:spcAft>
              <a:buNone/>
            </a:pPr>
            <a:r>
              <a:rPr lang="en-US" dirty="0" err="1" smtClean="0">
                <a:solidFill>
                  <a:srgbClr val="004C52"/>
                </a:solidFill>
                <a:latin typeface="Karla"/>
                <a:ea typeface="Karla"/>
                <a:cs typeface="Karla"/>
                <a:sym typeface="Karla"/>
              </a:rPr>
              <a:t>Mantén</a:t>
            </a:r>
            <a:r>
              <a:rPr lang="en-US" dirty="0" smtClean="0">
                <a:solidFill>
                  <a:srgbClr val="004C52"/>
                </a:solidFill>
                <a:latin typeface="Karla"/>
                <a:ea typeface="Karla"/>
                <a:cs typeface="Karla"/>
                <a:sym typeface="Karla"/>
              </a:rPr>
              <a:t> el “toque personal” con </a:t>
            </a:r>
            <a:r>
              <a:rPr lang="en-US" dirty="0" err="1" smtClean="0">
                <a:solidFill>
                  <a:srgbClr val="004C52"/>
                </a:solidFill>
                <a:latin typeface="Karla"/>
                <a:ea typeface="Karla"/>
                <a:cs typeface="Karla"/>
                <a:sym typeface="Karla"/>
              </a:rPr>
              <a:t>los</a:t>
            </a:r>
            <a:r>
              <a:rPr lang="en-US" dirty="0" smtClean="0">
                <a:solidFill>
                  <a:srgbClr val="004C52"/>
                </a:solidFill>
                <a:latin typeface="Karla"/>
                <a:ea typeface="Karla"/>
                <a:cs typeface="Karla"/>
                <a:sym typeface="Karla"/>
              </a:rPr>
              <a:t> </a:t>
            </a:r>
            <a:r>
              <a:rPr lang="en-US" dirty="0" err="1" smtClean="0">
                <a:solidFill>
                  <a:srgbClr val="004C52"/>
                </a:solidFill>
                <a:latin typeface="Karla"/>
                <a:ea typeface="Karla"/>
                <a:cs typeface="Karla"/>
                <a:sym typeface="Karla"/>
              </a:rPr>
              <a:t>clientes</a:t>
            </a:r>
            <a:r>
              <a:rPr lang="en" dirty="0" smtClean="0">
                <a:solidFill>
                  <a:srgbClr val="004C52"/>
                </a:solidFill>
                <a:latin typeface="Karla"/>
                <a:ea typeface="Karla"/>
                <a:cs typeface="Karla"/>
                <a:sym typeface="Karla"/>
              </a:rPr>
              <a:t>.</a:t>
            </a:r>
            <a:endParaRPr dirty="0">
              <a:solidFill>
                <a:srgbClr val="004C52"/>
              </a:solidFill>
              <a:latin typeface="Karla"/>
              <a:ea typeface="Karla"/>
              <a:cs typeface="Karla"/>
              <a:sym typeface="Karla"/>
            </a:endParaRPr>
          </a:p>
        </p:txBody>
      </p:sp>
      <p:sp>
        <p:nvSpPr>
          <p:cNvPr id="9" name="Google Shape;197;p22">
            <a:extLst>
              <a:ext uri="{FF2B5EF4-FFF2-40B4-BE49-F238E27FC236}">
                <a16:creationId xmlns:a16="http://schemas.microsoft.com/office/drawing/2014/main" id="{2CE58DD5-B044-4268-B801-8B3687495A39}"/>
              </a:ext>
            </a:extLst>
          </p:cNvPr>
          <p:cNvSpPr/>
          <p:nvPr/>
        </p:nvSpPr>
        <p:spPr>
          <a:xfrm>
            <a:off x="6283036" y="2105424"/>
            <a:ext cx="3041704" cy="2520527"/>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smtClean="0">
                <a:solidFill>
                  <a:srgbClr val="FFFFFF"/>
                </a:solidFill>
                <a:latin typeface="Karla"/>
                <a:ea typeface="Karla"/>
                <a:cs typeface="Karla"/>
                <a:sym typeface="Karla"/>
              </a:rPr>
              <a:t>ENVIOS/</a:t>
            </a:r>
          </a:p>
          <a:p>
            <a:pPr marL="0" lvl="0" indent="0" algn="ctr" rtl="0">
              <a:spcBef>
                <a:spcPts val="0"/>
              </a:spcBef>
              <a:spcAft>
                <a:spcPts val="0"/>
              </a:spcAft>
              <a:buNone/>
            </a:pPr>
            <a:r>
              <a:rPr lang="en" b="1" u="sng" dirty="0" smtClean="0">
                <a:solidFill>
                  <a:srgbClr val="FFFFFF"/>
                </a:solidFill>
                <a:latin typeface="Karla"/>
                <a:ea typeface="Karla"/>
                <a:cs typeface="Karla"/>
                <a:sym typeface="Karla"/>
              </a:rPr>
              <a:t>DEVOLUCIONES</a:t>
            </a:r>
            <a:endParaRPr lang="en" b="1" u="sng" dirty="0">
              <a:solidFill>
                <a:srgbClr val="FFFFFF"/>
              </a:solidFill>
              <a:latin typeface="Karla"/>
              <a:ea typeface="Karla"/>
              <a:cs typeface="Karla"/>
              <a:sym typeface="Karla"/>
            </a:endParaRPr>
          </a:p>
          <a:p>
            <a:pPr marL="0" lvl="0" indent="0" algn="ctr" rtl="0">
              <a:spcBef>
                <a:spcPts val="0"/>
              </a:spcBef>
              <a:spcAft>
                <a:spcPts val="0"/>
              </a:spcAft>
              <a:buNone/>
            </a:pPr>
            <a:r>
              <a:rPr lang="en" dirty="0" smtClean="0">
                <a:solidFill>
                  <a:srgbClr val="FFFFFF"/>
                </a:solidFill>
                <a:latin typeface="Karla"/>
                <a:ea typeface="Karla"/>
                <a:cs typeface="Karla"/>
                <a:sym typeface="Karla"/>
              </a:rPr>
              <a:t>Evita los costosos cargos y simplifica la política de devolución</a:t>
            </a:r>
            <a:endParaRPr dirty="0">
              <a:solidFill>
                <a:srgbClr val="FFFFFF"/>
              </a:solidFill>
              <a:latin typeface="Karla"/>
              <a:ea typeface="Karla"/>
              <a:cs typeface="Karla"/>
              <a:sym typeface="Karla"/>
            </a:endParaRPr>
          </a:p>
        </p:txBody>
      </p:sp>
    </p:spTree>
    <p:extLst>
      <p:ext uri="{BB962C8B-B14F-4D97-AF65-F5344CB8AC3E}">
        <p14:creationId xmlns:p14="http://schemas.microsoft.com/office/powerpoint/2010/main" val="3089129791"/>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2457</TotalTime>
  <Words>1099</Words>
  <Application>Microsoft Office PowerPoint</Application>
  <PresentationFormat>Presentación en pantalla (16:9)</PresentationFormat>
  <Paragraphs>195</Paragraphs>
  <Slides>17</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Raleway</vt:lpstr>
      <vt:lpstr>Calibri</vt:lpstr>
      <vt:lpstr>Karla</vt:lpstr>
      <vt:lpstr>Escalus template</vt:lpstr>
      <vt:lpstr>Presentación de PowerPoint</vt:lpstr>
      <vt:lpstr>Presentación de PowerPoint</vt:lpstr>
      <vt:lpstr>ÍNDICE</vt:lpstr>
      <vt:lpstr>Introducción</vt:lpstr>
      <vt:lpstr>Unidad 1.1</vt:lpstr>
      <vt:lpstr>Presentación de PowerPoint</vt:lpstr>
      <vt:lpstr>Unidad 1.1</vt:lpstr>
      <vt:lpstr>Unidad 1.2</vt:lpstr>
      <vt:lpstr>Presentación de PowerPoint</vt:lpstr>
      <vt:lpstr>Unidad 2.1</vt:lpstr>
      <vt:lpstr>Unidad 2.2</vt:lpstr>
      <vt:lpstr>Presentación de PowerPoint</vt:lpstr>
      <vt:lpstr>Caso de estudio</vt:lpstr>
      <vt:lpstr>Tarea</vt:lpstr>
      <vt:lpstr> Test de autoevaluación</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Maria C</cp:lastModifiedBy>
  <cp:revision>62</cp:revision>
  <dcterms:modified xsi:type="dcterms:W3CDTF">2022-01-05T10:11:10Z</dcterms:modified>
</cp:coreProperties>
</file>