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
  </p:notesMasterIdLst>
  <p:handoutMasterIdLst>
    <p:handoutMasterId r:id="rId11"/>
  </p:handoutMasterIdLst>
  <p:sldIdLst>
    <p:sldId id="288" r:id="rId2"/>
    <p:sldId id="257" r:id="rId3"/>
    <p:sldId id="292" r:id="rId4"/>
    <p:sldId id="290" r:id="rId5"/>
    <p:sldId id="291" r:id="rId6"/>
    <p:sldId id="289" r:id="rId7"/>
    <p:sldId id="263" r:id="rId8"/>
    <p:sldId id="279" r:id="rId9"/>
  </p:sldIdLst>
  <p:sldSz cx="9144000" cy="5143500" type="screen16x9"/>
  <p:notesSz cx="6858000" cy="9144000"/>
  <p:embeddedFontLst>
    <p:embeddedFont>
      <p:font typeface="Arial Rounded MT Bold" panose="020F0704030504030204" pitchFamily="34" charset="0"/>
      <p:regular r:id="rId12"/>
    </p:embeddedFont>
    <p:embeddedFont>
      <p:font typeface="Calibri" panose="020F0502020204030204" pitchFamily="34" charset="0"/>
      <p:regular r:id="rId13"/>
      <p:bold r:id="rId14"/>
      <p:italic r:id="rId15"/>
      <p:boldItalic r:id="rId16"/>
    </p:embeddedFont>
    <p:embeddedFont>
      <p:font typeface="Karla" pitchFamily="2" charset="0"/>
      <p:regular r:id="rId17"/>
      <p:bold r:id="rId18"/>
      <p:italic r:id="rId19"/>
      <p:boldItalic r:id="rId20"/>
    </p:embeddedFont>
    <p:embeddedFont>
      <p:font typeface="Raleway"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0" d="100"/>
          <a:sy n="100" d="100"/>
        </p:scale>
        <p:origin x="51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08/02/2022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0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34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28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3423027"/>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it-IT" sz="3200" b="0" dirty="0">
                <a:solidFill>
                  <a:schemeClr val="tx1"/>
                </a:solidFill>
                <a:latin typeface="Raleway" panose="020B0003030101060003" pitchFamily="34" charset="0"/>
              </a:rPr>
              <a:t>Imprenditorialità digitale per discenti adulti</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6DEAC312-C4F1-4CB4-809B-129D3B45CF1A}"/>
              </a:ext>
            </a:extLst>
          </p:cNvPr>
          <p:cNvSpPr txBox="1"/>
          <p:nvPr/>
        </p:nvSpPr>
        <p:spPr>
          <a:xfrm>
            <a:off x="1640501" y="2972058"/>
            <a:ext cx="5245956" cy="523220"/>
          </a:xfrm>
          <a:prstGeom prst="rect">
            <a:avLst/>
          </a:prstGeom>
          <a:noFill/>
        </p:spPr>
        <p:txBody>
          <a:bodyPr wrap="square" rtlCol="0">
            <a:spAutoFit/>
          </a:bodyPr>
          <a:lstStyle/>
          <a:p>
            <a:r>
              <a:rPr lang="en-IE" sz="2800" b="1" dirty="0">
                <a:solidFill>
                  <a:srgbClr val="FF8F00"/>
                </a:solidFill>
                <a:effectLst/>
                <a:latin typeface="Karla" pitchFamily="2" charset="0"/>
                <a:ea typeface="Calibri" panose="020F0502020204030204" pitchFamily="34" charset="0"/>
                <a:cs typeface="Calibri" panose="020F0502020204030204" pitchFamily="34" charset="0"/>
              </a:rPr>
              <a:t>CONTENUTI DEL SITO WEB</a:t>
            </a:r>
            <a:endParaRPr lang="es-ES" sz="28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FDA202A8-0123-4C3F-BC04-E9B55366CAF4}"/>
              </a:ext>
            </a:extLst>
          </p:cNvPr>
          <p:cNvPicPr>
            <a:picLocks noChangeAspect="1"/>
          </p:cNvPicPr>
          <p:nvPr/>
        </p:nvPicPr>
        <p:blipFill>
          <a:blip r:embed="rId3"/>
          <a:stretch>
            <a:fillRect/>
          </a:stretch>
        </p:blipFill>
        <p:spPr>
          <a:xfrm>
            <a:off x="4311804" y="1144469"/>
            <a:ext cx="3263980" cy="3263980"/>
          </a:xfrm>
          <a:prstGeom prst="rect">
            <a:avLst/>
          </a:prstGeom>
        </p:spPr>
      </p:pic>
      <p:sp>
        <p:nvSpPr>
          <p:cNvPr id="102" name="Google Shape;102;p12"/>
          <p:cNvSpPr txBox="1">
            <a:spLocks noGrp="1"/>
          </p:cNvSpPr>
          <p:nvPr>
            <p:ph type="body" idx="4294967295"/>
          </p:nvPr>
        </p:nvSpPr>
        <p:spPr>
          <a:xfrm>
            <a:off x="329250" y="1441722"/>
            <a:ext cx="4703667" cy="1063585"/>
          </a:xfrm>
          <a:prstGeom prst="rect">
            <a:avLst/>
          </a:prstGeom>
        </p:spPr>
        <p:txBody>
          <a:bodyPr spcFirstLastPara="1" wrap="square" lIns="91425" tIns="91425" rIns="91425" bIns="91425" anchor="t" anchorCtr="0">
            <a:noAutofit/>
          </a:bodyPr>
          <a:lstStyle/>
          <a:p>
            <a:pPr marL="76200" indent="0">
              <a:lnSpc>
                <a:spcPct val="200000"/>
              </a:lnSpc>
              <a:spcAft>
                <a:spcPts val="1000"/>
              </a:spcAft>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Il </a:t>
            </a:r>
            <a:r>
              <a:rPr lang="it-IT" sz="1400" dirty="0">
                <a:solidFill>
                  <a:srgbClr val="2ABBAD"/>
                </a:solidFill>
                <a:effectLst/>
                <a:latin typeface="Arial Rounded MT Bold" panose="020F0704030504030204" pitchFamily="34" charset="0"/>
                <a:ea typeface="Times New Roman" panose="02020603050405020304" pitchFamily="18" charset="0"/>
                <a:cs typeface="Calibri" panose="020F0502020204030204" pitchFamily="34" charset="0"/>
              </a:rPr>
              <a:t>contenuto del sito web </a:t>
            </a: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è il contenuto testuale, visivo o sonoro di un sito web.</a:t>
            </a: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1.1 </a:t>
            </a:r>
            <a:r>
              <a:rPr lang="en-GB" b="1" dirty="0">
                <a:effectLst/>
                <a:latin typeface="Raleway" pitchFamily="2" charset="0"/>
                <a:ea typeface="Calibri" panose="020F0502020204030204" pitchFamily="34" charset="0"/>
                <a:cs typeface="Arial" panose="020B0604020202020204" pitchFamily="34" charset="0"/>
              </a:rPr>
              <a:t>Description</a:t>
            </a:r>
            <a:endParaRPr dirty="0">
              <a:latin typeface="Raleway"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14B2DE53-329D-468D-A9FC-1A06A7EBFD4E}"/>
              </a:ext>
            </a:extLst>
          </p:cNvPr>
          <p:cNvPicPr>
            <a:picLocks noChangeAspect="1"/>
          </p:cNvPicPr>
          <p:nvPr/>
        </p:nvPicPr>
        <p:blipFill>
          <a:blip r:embed="rId3"/>
          <a:stretch>
            <a:fillRect/>
          </a:stretch>
        </p:blipFill>
        <p:spPr>
          <a:xfrm>
            <a:off x="5583044" y="1454813"/>
            <a:ext cx="3172232" cy="2569204"/>
          </a:xfrm>
          <a:prstGeom prst="rect">
            <a:avLst/>
          </a:prstGeom>
        </p:spPr>
      </p:pic>
      <p:sp>
        <p:nvSpPr>
          <p:cNvPr id="102" name="Google Shape;102;p12"/>
          <p:cNvSpPr txBox="1">
            <a:spLocks noGrp="1"/>
          </p:cNvSpPr>
          <p:nvPr>
            <p:ph type="body" idx="4294967295"/>
          </p:nvPr>
        </p:nvSpPr>
        <p:spPr>
          <a:xfrm>
            <a:off x="388723" y="1645947"/>
            <a:ext cx="4926691" cy="1364417"/>
          </a:xfrm>
          <a:prstGeom prst="rect">
            <a:avLst/>
          </a:prstGeom>
        </p:spPr>
        <p:txBody>
          <a:bodyPr spcFirstLastPara="1" wrap="square" lIns="91425" tIns="91425" rIns="91425" bIns="91425" anchor="t" anchorCtr="0">
            <a:noAutofit/>
          </a:bodyPr>
          <a:lstStyle/>
          <a:p>
            <a:pPr marL="0" lvl="0" indent="0" algn="just">
              <a:lnSpc>
                <a:spcPct val="115000"/>
              </a:lnSpc>
              <a:buNone/>
            </a:pPr>
            <a:r>
              <a:rPr lang="es-ES" sz="1400" b="1" dirty="0">
                <a:effectLst/>
                <a:latin typeface="Arial Rounded MT Bold" panose="020F0704030504030204" pitchFamily="34" charset="0"/>
                <a:ea typeface="Times New Roman" panose="02020603050405020304" pitchFamily="18" charset="0"/>
                <a:cs typeface="Calibri" panose="020F0502020204030204" pitchFamily="34" charset="0"/>
              </a:rPr>
              <a:t>1. </a:t>
            </a:r>
            <a:r>
              <a:rPr lang="it-IT" sz="1400" b="1" dirty="0">
                <a:effectLst/>
                <a:latin typeface="Arial Rounded MT Bold" panose="020F0704030504030204" pitchFamily="34" charset="0"/>
                <a:ea typeface="Times New Roman" panose="02020603050405020304" pitchFamily="18" charset="0"/>
                <a:cs typeface="Calibri" panose="020F0502020204030204" pitchFamily="34" charset="0"/>
              </a:rPr>
              <a:t>Il contenuto del tuo sito web è molto importante perché istruisce i motori di ricerca sul tuo sito.</a:t>
            </a:r>
          </a:p>
          <a:p>
            <a:pPr marL="0" lvl="0" indent="0" algn="just">
              <a:lnSpc>
                <a:spcPct val="115000"/>
              </a:lnSpc>
              <a:buNone/>
            </a:pPr>
            <a:r>
              <a:rPr lang="it-IT" sz="1400" b="1" dirty="0">
                <a:effectLst/>
                <a:latin typeface="Arial Rounded MT Bold" panose="020F0704030504030204" pitchFamily="34" charset="0"/>
                <a:ea typeface="Times New Roman" panose="02020603050405020304" pitchFamily="18" charset="0"/>
                <a:cs typeface="Calibri" panose="020F0502020204030204" pitchFamily="34" charset="0"/>
              </a:rPr>
              <a:t>2. Puoi usare </a:t>
            </a:r>
            <a:r>
              <a:rPr lang="it-IT" sz="1400" b="1" dirty="0">
                <a:latin typeface="Arial Rounded MT Bold" panose="020F0704030504030204" pitchFamily="34" charset="0"/>
                <a:ea typeface="Times New Roman" panose="02020603050405020304" pitchFamily="18" charset="0"/>
                <a:cs typeface="Calibri" panose="020F0502020204030204" pitchFamily="34" charset="0"/>
              </a:rPr>
              <a:t>la </a:t>
            </a:r>
            <a:r>
              <a:rPr lang="it-IT" sz="1400" b="1" dirty="0">
                <a:effectLst/>
                <a:latin typeface="Arial Rounded MT Bold" panose="020F0704030504030204" pitchFamily="34" charset="0"/>
                <a:ea typeface="Times New Roman" panose="02020603050405020304" pitchFamily="18" charset="0"/>
                <a:cs typeface="Calibri" panose="020F0502020204030204" pitchFamily="34" charset="0"/>
              </a:rPr>
              <a:t>SEO (</a:t>
            </a:r>
            <a:r>
              <a:rPr lang="it-IT" sz="1400" b="1" dirty="0" err="1">
                <a:effectLst/>
                <a:latin typeface="Arial Rounded MT Bold" panose="020F0704030504030204" pitchFamily="34" charset="0"/>
                <a:ea typeface="Times New Roman" panose="02020603050405020304" pitchFamily="18" charset="0"/>
                <a:cs typeface="Calibri" panose="020F0502020204030204" pitchFamily="34" charset="0"/>
              </a:rPr>
              <a:t>Search</a:t>
            </a:r>
            <a:r>
              <a:rPr lang="it-IT" sz="1400" b="1" dirty="0">
                <a:effectLst/>
                <a:latin typeface="Arial Rounded MT Bold" panose="020F0704030504030204" pitchFamily="34" charset="0"/>
                <a:ea typeface="Times New Roman" panose="02020603050405020304" pitchFamily="18" charset="0"/>
                <a:cs typeface="Calibri" panose="020F0502020204030204" pitchFamily="34" charset="0"/>
              </a:rPr>
              <a:t> Engine </a:t>
            </a:r>
            <a:r>
              <a:rPr lang="it-IT" sz="1400" b="1" dirty="0" err="1">
                <a:effectLst/>
                <a:latin typeface="Arial Rounded MT Bold" panose="020F0704030504030204" pitchFamily="34" charset="0"/>
                <a:ea typeface="Times New Roman" panose="02020603050405020304" pitchFamily="18" charset="0"/>
                <a:cs typeface="Calibri" panose="020F0502020204030204" pitchFamily="34" charset="0"/>
              </a:rPr>
              <a:t>Optimisation</a:t>
            </a:r>
            <a:r>
              <a:rPr lang="it-IT" sz="1400" b="1" dirty="0">
                <a:effectLst/>
                <a:latin typeface="Arial Rounded MT Bold" panose="020F0704030504030204" pitchFamily="34" charset="0"/>
                <a:ea typeface="Times New Roman" panose="02020603050405020304" pitchFamily="18" charset="0"/>
                <a:cs typeface="Calibri" panose="020F0502020204030204" pitchFamily="34" charset="0"/>
              </a:rPr>
              <a:t>), assicurandoti che il contenuto del tuo sito sia più facile da rintracciare quando i tuoi clienti cercano informazioni inerenti il tipo di prodotto/ servizio che la  tua azienda offre.</a:t>
            </a:r>
          </a:p>
          <a:p>
            <a:pPr marL="0" lvl="0" indent="0" algn="just" rtl="0">
              <a:spcBef>
                <a:spcPts val="600"/>
              </a:spcBef>
              <a:spcAft>
                <a:spcPts val="0"/>
              </a:spcAft>
              <a:buClr>
                <a:schemeClr val="dk1"/>
              </a:buClr>
              <a:buSzPts val="1100"/>
              <a:buFont typeface="Arial"/>
              <a:buNone/>
            </a:pPr>
            <a:endParaRPr sz="1400" dirty="0">
              <a:latin typeface="Arial Rounded MT Bold" panose="020F07040305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US" dirty="0">
                <a:latin typeface="Raleway" pitchFamily="2" charset="0"/>
              </a:rPr>
              <a:t>1.2 </a:t>
            </a:r>
            <a:r>
              <a:rPr lang="it-IT" b="1" dirty="0">
                <a:effectLst/>
                <a:latin typeface="Raleway" pitchFamily="2" charset="0"/>
                <a:ea typeface="Times New Roman" panose="02020603050405020304" pitchFamily="18" charset="0"/>
                <a:cs typeface="Calibri" panose="020F0502020204030204" pitchFamily="34" charset="0"/>
              </a:rPr>
              <a:t>Conoscenze essenziali</a:t>
            </a:r>
            <a:br>
              <a:rPr lang="en-US" dirty="0">
                <a:effectLst/>
                <a:latin typeface="Raleway" pitchFamily="2" charset="0"/>
                <a:ea typeface="Calibri" panose="020F0502020204030204" pitchFamily="34" charset="0"/>
                <a:cs typeface="Times New Roman" panose="02020603050405020304" pitchFamily="18" charset="0"/>
              </a:rPr>
            </a:br>
            <a:endParaRPr lang="en-US"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215769" y="1645947"/>
            <a:ext cx="345907" cy="345907"/>
          </a:xfrm>
          <a:prstGeom prst="rect">
            <a:avLst/>
          </a:prstGeom>
        </p:spPr>
      </p:pic>
    </p:spTree>
    <p:extLst>
      <p:ext uri="{BB962C8B-B14F-4D97-AF65-F5344CB8AC3E}">
        <p14:creationId xmlns:p14="http://schemas.microsoft.com/office/powerpoint/2010/main" val="181212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3" name="Imagen 2">
            <a:extLst>
              <a:ext uri="{FF2B5EF4-FFF2-40B4-BE49-F238E27FC236}">
                <a16:creationId xmlns:a16="http://schemas.microsoft.com/office/drawing/2014/main" id="{9F63A0F8-56FE-4D1C-BF8B-F868E1F06EA6}"/>
              </a:ext>
            </a:extLst>
          </p:cNvPr>
          <p:cNvPicPr>
            <a:picLocks noChangeAspect="1"/>
          </p:cNvPicPr>
          <p:nvPr/>
        </p:nvPicPr>
        <p:blipFill rotWithShape="1">
          <a:blip r:embed="rId3"/>
          <a:srcRect l="2622" t="14026" r="37906"/>
          <a:stretch/>
        </p:blipFill>
        <p:spPr>
          <a:xfrm>
            <a:off x="5776332" y="1335466"/>
            <a:ext cx="3005774" cy="2408616"/>
          </a:xfrm>
          <a:prstGeom prst="rect">
            <a:avLst/>
          </a:prstGeom>
        </p:spPr>
      </p:pic>
      <p:sp>
        <p:nvSpPr>
          <p:cNvPr id="102" name="Google Shape;102;p12"/>
          <p:cNvSpPr txBox="1">
            <a:spLocks noGrp="1"/>
          </p:cNvSpPr>
          <p:nvPr>
            <p:ph type="body" idx="4294967295"/>
          </p:nvPr>
        </p:nvSpPr>
        <p:spPr>
          <a:xfrm>
            <a:off x="388723" y="1207333"/>
            <a:ext cx="5134848" cy="2728834"/>
          </a:xfrm>
          <a:prstGeom prst="rect">
            <a:avLst/>
          </a:prstGeom>
        </p:spPr>
        <p:txBody>
          <a:bodyPr spcFirstLastPara="1" wrap="square" lIns="91425" tIns="91425" rIns="91425" bIns="91425" anchor="t" anchorCtr="0">
            <a:noAutofit/>
          </a:bodyPr>
          <a:lstStyle/>
          <a:p>
            <a:pPr marL="0" lvl="0" indent="0" algn="just">
              <a:lnSpc>
                <a:spcPct val="115000"/>
              </a:lnSpc>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3. Se hai intenzione di vendere prodotti sul tuo sito, prepara le foto e le descrizioni dei prodotti. Se vendi servizi, avrai bisogno di una descrizione di ogni servizio offerto. Metti insieme la maggior parte dei tuoi contenuti prima di iniziare a costruire il tuo sito: ti farà risparmiare tempo. </a:t>
            </a:r>
          </a:p>
          <a:p>
            <a:pPr marL="0" lvl="0" indent="0" algn="just">
              <a:lnSpc>
                <a:spcPct val="115000"/>
              </a:lnSpc>
              <a:buNone/>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4. Per quanto riguarda la scrittura dei contenuti, puoi assumere un professionista o farlo da solo. Se lo fai da solo c'è una regola d'oro: sii onesto e sii breve e mirato. La maggior parte degli utenti darà un’occhiata veloce e non leggerà il tuo contenuto.</a:t>
            </a:r>
            <a:endParaRPr lang="it-IT" sz="1400" dirty="0">
              <a:latin typeface="Arial Rounded MT Bold" panose="020F0704030504030204" pitchFamily="34" charset="0"/>
            </a:endParaRPr>
          </a:p>
        </p:txBody>
      </p:sp>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1.2 </a:t>
            </a:r>
            <a:r>
              <a:rPr lang="it-IT" b="1" dirty="0">
                <a:effectLst/>
                <a:latin typeface="Raleway" pitchFamily="2" charset="0"/>
                <a:ea typeface="Times New Roman" panose="02020603050405020304" pitchFamily="18" charset="0"/>
                <a:cs typeface="Calibri" panose="020F0502020204030204" pitchFamily="34" charset="0"/>
              </a:rPr>
              <a:t>Conoscenze essenziali</a:t>
            </a:r>
            <a:br>
              <a:rPr lang="es-ES" dirty="0">
                <a:effectLst/>
                <a:latin typeface="Raleway" pitchFamily="2" charset="0"/>
                <a:ea typeface="Calibri" panose="020F0502020204030204" pitchFamily="34" charset="0"/>
                <a:cs typeface="Times New Roman" panose="02020603050405020304" pitchFamily="18" charset="0"/>
              </a:rPr>
            </a:br>
            <a:endParaRPr dirty="0">
              <a:latin typeface="Raleway" pitchFamily="2" charset="0"/>
            </a:endParaRPr>
          </a:p>
        </p:txBody>
      </p:sp>
      <p:pic>
        <p:nvPicPr>
          <p:cNvPr id="4" name="Imagen 3">
            <a:extLst>
              <a:ext uri="{FF2B5EF4-FFF2-40B4-BE49-F238E27FC236}">
                <a16:creationId xmlns:a16="http://schemas.microsoft.com/office/drawing/2014/main" id="{80E5DF3E-7F14-461C-8BB8-0FAC1E45B68D}"/>
              </a:ext>
            </a:extLst>
          </p:cNvPr>
          <p:cNvPicPr>
            <a:picLocks noChangeAspect="1"/>
          </p:cNvPicPr>
          <p:nvPr/>
        </p:nvPicPr>
        <p:blipFill>
          <a:blip r:embed="rId4"/>
          <a:stretch>
            <a:fillRect/>
          </a:stretch>
        </p:blipFill>
        <p:spPr>
          <a:xfrm>
            <a:off x="104081" y="1309319"/>
            <a:ext cx="345907" cy="345907"/>
          </a:xfrm>
          <a:prstGeom prst="rect">
            <a:avLst/>
          </a:prstGeom>
        </p:spPr>
      </p:pic>
    </p:spTree>
    <p:extLst>
      <p:ext uri="{BB962C8B-B14F-4D97-AF65-F5344CB8AC3E}">
        <p14:creationId xmlns:p14="http://schemas.microsoft.com/office/powerpoint/2010/main" val="370402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F3691A9C-9031-4E7A-BB12-DC99312DF9EC}"/>
              </a:ext>
            </a:extLst>
          </p:cNvPr>
          <p:cNvPicPr>
            <a:picLocks noChangeAspect="1"/>
          </p:cNvPicPr>
          <p:nvPr/>
        </p:nvPicPr>
        <p:blipFill>
          <a:blip r:embed="rId3"/>
          <a:stretch>
            <a:fillRect/>
          </a:stretch>
        </p:blipFill>
        <p:spPr>
          <a:xfrm>
            <a:off x="5629598" y="1343431"/>
            <a:ext cx="3313911" cy="2403379"/>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r>
              <a:rPr lang="en" dirty="0">
                <a:latin typeface="Raleway" pitchFamily="2" charset="0"/>
              </a:rPr>
              <a:t>1.3 </a:t>
            </a:r>
            <a:r>
              <a:rPr lang="it-IT" b="1" dirty="0">
                <a:effectLst/>
                <a:latin typeface="Raleway" pitchFamily="2" charset="0"/>
                <a:ea typeface="Times New Roman" panose="02020603050405020304" pitchFamily="18" charset="0"/>
                <a:cs typeface="Calibri" panose="020F0502020204030204" pitchFamily="34" charset="0"/>
              </a:rPr>
              <a:t>Suggerimenti pratici</a:t>
            </a:r>
            <a:endParaRPr dirty="0">
              <a:latin typeface="Raleway" pitchFamily="2" charset="0"/>
            </a:endParaRPr>
          </a:p>
        </p:txBody>
      </p:sp>
      <p:sp>
        <p:nvSpPr>
          <p:cNvPr id="5" name="CuadroTexto 4">
            <a:extLst>
              <a:ext uri="{FF2B5EF4-FFF2-40B4-BE49-F238E27FC236}">
                <a16:creationId xmlns:a16="http://schemas.microsoft.com/office/drawing/2014/main" id="{7C8CBD30-EBB2-4824-9C87-C12BACDB0D28}"/>
              </a:ext>
            </a:extLst>
          </p:cNvPr>
          <p:cNvSpPr txBox="1"/>
          <p:nvPr/>
        </p:nvSpPr>
        <p:spPr>
          <a:xfrm>
            <a:off x="200491" y="1160274"/>
            <a:ext cx="5494065" cy="3587777"/>
          </a:xfrm>
          <a:prstGeom prst="rect">
            <a:avLst/>
          </a:prstGeom>
          <a:noFill/>
        </p:spPr>
        <p:txBody>
          <a:bodyPr wrap="square">
            <a:spAutoFit/>
          </a:bodyPr>
          <a:lstStyle/>
          <a:p>
            <a:pPr marL="342900" lvl="0" indent="-342900" algn="just">
              <a:lnSpc>
                <a:spcPct val="115000"/>
              </a:lnSpc>
              <a:spcAft>
                <a:spcPts val="2100"/>
              </a:spcAft>
              <a:buClr>
                <a:schemeClr val="accent6"/>
              </a:buClr>
              <a:buFont typeface="Symbol" panose="05050102010706020507" pitchFamily="18" charset="2"/>
              <a:buChar char=""/>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Un buon inizio per scrivere onestamente è considerare prima di tutto quali sono i vostri valori. Qualunque cosa vi stia a cuore - il vostro prodotto o servizio, la famiglia, gli amici, la località, gli hobby, l'ambiente – tutto questo dovrebbe sempre fare da sfondo a ciò che scrivete.</a:t>
            </a:r>
          </a:p>
          <a:p>
            <a:pPr marL="342900" lvl="0" indent="-342900" algn="just">
              <a:lnSpc>
                <a:spcPct val="115000"/>
              </a:lnSpc>
              <a:spcAft>
                <a:spcPts val="2100"/>
              </a:spcAft>
              <a:buClr>
                <a:schemeClr val="accent6"/>
              </a:buClr>
              <a:buFont typeface="Symbol" panose="05050102010706020507" pitchFamily="18" charset="2"/>
              <a:buChar char=""/>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Il tocco personale è molto importante, quindi includi una breve storia su chi sei, dove ti trovi (se necessario) e come hai iniziato la tua attività. Molti siti web hanno una sezione "La nostra storia" perché lo storytelling attira i clienti.</a:t>
            </a:r>
          </a:p>
          <a:p>
            <a:pPr marL="342900" lvl="0" indent="-342900" algn="just">
              <a:lnSpc>
                <a:spcPct val="115000"/>
              </a:lnSpc>
              <a:spcAft>
                <a:spcPts val="2100"/>
              </a:spcAft>
              <a:buClr>
                <a:schemeClr val="accent6"/>
              </a:buClr>
              <a:buFont typeface="Symbol" panose="05050102010706020507" pitchFamily="18" charset="2"/>
              <a:buChar char=""/>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Visto che gli utenti solitamente danno solo un’occhiata veloce, trovate qualcosa che attiri la loro attenzione.</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1B2FD5FD-8921-493B-92F7-FFCF6B3BA846}"/>
              </a:ext>
            </a:extLst>
          </p:cNvPr>
          <p:cNvPicPr>
            <a:picLocks noChangeAspect="1"/>
          </p:cNvPicPr>
          <p:nvPr/>
        </p:nvPicPr>
        <p:blipFill>
          <a:blip r:embed="rId4"/>
          <a:stretch>
            <a:fillRect/>
          </a:stretch>
        </p:blipFill>
        <p:spPr>
          <a:xfrm>
            <a:off x="27122" y="1671368"/>
            <a:ext cx="377496" cy="377496"/>
          </a:xfrm>
          <a:prstGeom prst="rect">
            <a:avLst/>
          </a:prstGeom>
        </p:spPr>
      </p:pic>
    </p:spTree>
    <p:extLst>
      <p:ext uri="{BB962C8B-B14F-4D97-AF65-F5344CB8AC3E}">
        <p14:creationId xmlns:p14="http://schemas.microsoft.com/office/powerpoint/2010/main" val="393955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4" name="Imagen 3">
            <a:extLst>
              <a:ext uri="{FF2B5EF4-FFF2-40B4-BE49-F238E27FC236}">
                <a16:creationId xmlns:a16="http://schemas.microsoft.com/office/drawing/2014/main" id="{941A36E9-90CB-4ED7-9030-03ACFA44AFCD}"/>
              </a:ext>
            </a:extLst>
          </p:cNvPr>
          <p:cNvPicPr>
            <a:picLocks noChangeAspect="1"/>
          </p:cNvPicPr>
          <p:nvPr/>
        </p:nvPicPr>
        <p:blipFill>
          <a:blip r:embed="rId3"/>
          <a:stretch>
            <a:fillRect/>
          </a:stretch>
        </p:blipFill>
        <p:spPr>
          <a:xfrm>
            <a:off x="5226671" y="973872"/>
            <a:ext cx="3404840" cy="3404840"/>
          </a:xfrm>
          <a:prstGeom prst="rect">
            <a:avLst/>
          </a:prstGeom>
        </p:spPr>
      </p:pic>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aleway" pitchFamily="2" charset="0"/>
              </a:rPr>
              <a:t>1.3 </a:t>
            </a:r>
            <a:r>
              <a:rPr lang="it-IT" b="1" dirty="0">
                <a:effectLst/>
                <a:latin typeface="Raleway" pitchFamily="2" charset="0"/>
                <a:ea typeface="Times New Roman" panose="02020603050405020304" pitchFamily="18" charset="0"/>
                <a:cs typeface="Calibri" panose="020F0502020204030204" pitchFamily="34" charset="0"/>
              </a:rPr>
              <a:t>Suggerimenti pratici</a:t>
            </a:r>
            <a:br>
              <a:rPr lang="es-ES" dirty="0">
                <a:effectLst/>
                <a:latin typeface="Raleway" pitchFamily="2" charset="0"/>
                <a:ea typeface="Calibri" panose="020F0502020204030204" pitchFamily="34" charset="0"/>
                <a:cs typeface="Times New Roman" panose="02020603050405020304" pitchFamily="18" charset="0"/>
              </a:rPr>
            </a:br>
            <a:endParaRPr dirty="0"/>
          </a:p>
        </p:txBody>
      </p:sp>
      <p:sp>
        <p:nvSpPr>
          <p:cNvPr id="6" name="CuadroTexto 5">
            <a:extLst>
              <a:ext uri="{FF2B5EF4-FFF2-40B4-BE49-F238E27FC236}">
                <a16:creationId xmlns:a16="http://schemas.microsoft.com/office/drawing/2014/main" id="{AB1F90CE-3639-4350-BBB0-53DC5DB90539}"/>
              </a:ext>
            </a:extLst>
          </p:cNvPr>
          <p:cNvSpPr txBox="1"/>
          <p:nvPr/>
        </p:nvSpPr>
        <p:spPr>
          <a:xfrm>
            <a:off x="413601" y="1239176"/>
            <a:ext cx="4612886" cy="3092257"/>
          </a:xfrm>
          <a:prstGeom prst="rect">
            <a:avLst/>
          </a:prstGeom>
          <a:noFill/>
        </p:spPr>
        <p:txBody>
          <a:bodyPr wrap="square">
            <a:spAutoFit/>
          </a:bodyPr>
          <a:lstStyle/>
          <a:p>
            <a:pPr marL="342900" lvl="0" indent="-342900" algn="just">
              <a:lnSpc>
                <a:spcPct val="115000"/>
              </a:lnSpc>
              <a:spcAft>
                <a:spcPts val="2100"/>
              </a:spcAft>
              <a:buClr>
                <a:schemeClr val="accent6"/>
              </a:buClr>
              <a:buFont typeface="Symbol" panose="05050102010706020507" pitchFamily="18" charset="2"/>
              <a:buChar char=""/>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Se hai paura di non riuscirci, prova a chiedere ai tuoi clienti di raccontare la storia per te. </a:t>
            </a:r>
          </a:p>
          <a:p>
            <a:pPr marL="342900" lvl="0" indent="-342900" algn="just">
              <a:lnSpc>
                <a:spcPct val="115000"/>
              </a:lnSpc>
              <a:spcAft>
                <a:spcPts val="2100"/>
              </a:spcAft>
              <a:buClr>
                <a:schemeClr val="accent6"/>
              </a:buClr>
              <a:buFont typeface="Symbol" panose="05050102010706020507" pitchFamily="18" charset="2"/>
              <a:buChar char=""/>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Se lo ritieni opportuno, utilizzate l'"effetto </a:t>
            </a:r>
            <a:r>
              <a:rPr lang="it-IT" sz="1400" dirty="0" err="1">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Goldilocks</a:t>
            </a: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offrendo versioni di un prodotto a prezzi alti, medi e bassi per incoraggiare il visitatore del sito a comprare il prodotto a prezzo medio. </a:t>
            </a:r>
          </a:p>
          <a:p>
            <a:pPr marL="342900" lvl="0" indent="-342900" algn="just">
              <a:lnSpc>
                <a:spcPct val="115000"/>
              </a:lnSpc>
              <a:spcAft>
                <a:spcPts val="2100"/>
              </a:spcAft>
              <a:buClr>
                <a:schemeClr val="accent6"/>
              </a:buClr>
              <a:buFont typeface="Symbol" panose="05050102010706020507" pitchFamily="18" charset="2"/>
              <a:buChar char=""/>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Se hai un messaggio ‘green’ da veicolare, ad esempio che utilizzi esclusivamente prodotti a Km 0, evidenzialo in una tonalità di verde.</a:t>
            </a:r>
            <a:endParaRPr lang="es-ES" sz="1400" dirty="0">
              <a:solidFill>
                <a:srgbClr val="004C5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7A14281-13BA-4DF1-89AB-DA40A01800E0}"/>
              </a:ext>
            </a:extLst>
          </p:cNvPr>
          <p:cNvPicPr>
            <a:picLocks noChangeAspect="1"/>
          </p:cNvPicPr>
          <p:nvPr/>
        </p:nvPicPr>
        <p:blipFill>
          <a:blip r:embed="rId4"/>
          <a:stretch>
            <a:fillRect/>
          </a:stretch>
        </p:blipFill>
        <p:spPr>
          <a:xfrm>
            <a:off x="27122" y="1671368"/>
            <a:ext cx="377496" cy="377496"/>
          </a:xfrm>
          <a:prstGeom prst="rect">
            <a:avLst/>
          </a:prstGeom>
        </p:spPr>
      </p:pic>
    </p:spTree>
    <p:extLst>
      <p:ext uri="{BB962C8B-B14F-4D97-AF65-F5344CB8AC3E}">
        <p14:creationId xmlns:p14="http://schemas.microsoft.com/office/powerpoint/2010/main" val="78568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3" name="Imagen 2">
            <a:extLst>
              <a:ext uri="{FF2B5EF4-FFF2-40B4-BE49-F238E27FC236}">
                <a16:creationId xmlns:a16="http://schemas.microsoft.com/office/drawing/2014/main" id="{68BCCF80-07C6-4390-8295-50EC3F6DCF0E}"/>
              </a:ext>
            </a:extLst>
          </p:cNvPr>
          <p:cNvPicPr>
            <a:picLocks noChangeAspect="1"/>
          </p:cNvPicPr>
          <p:nvPr/>
        </p:nvPicPr>
        <p:blipFill rotWithShape="1">
          <a:blip r:embed="rId3"/>
          <a:srcRect l="8159" t="6919" r="5384" b="10942"/>
          <a:stretch/>
        </p:blipFill>
        <p:spPr>
          <a:xfrm>
            <a:off x="6530096" y="1821366"/>
            <a:ext cx="2496187" cy="2371493"/>
          </a:xfrm>
          <a:prstGeom prst="rect">
            <a:avLst/>
          </a:prstGeom>
        </p:spPr>
      </p:pic>
      <p:sp>
        <p:nvSpPr>
          <p:cNvPr id="165" name="Google Shape;165;p18"/>
          <p:cNvSpPr txBox="1">
            <a:spLocks noGrp="1"/>
          </p:cNvSpPr>
          <p:nvPr>
            <p:ph type="body" idx="4294967295"/>
          </p:nvPr>
        </p:nvSpPr>
        <p:spPr>
          <a:xfrm>
            <a:off x="27122" y="1079480"/>
            <a:ext cx="8454452" cy="741886"/>
          </a:xfrm>
          <a:prstGeom prst="rect">
            <a:avLst/>
          </a:prstGeom>
        </p:spPr>
        <p:txBody>
          <a:bodyPr spcFirstLastPara="1" wrap="square" lIns="91425" tIns="91425" rIns="91425" bIns="91425" anchor="t" anchorCtr="0">
            <a:noAutofit/>
          </a:bodyPr>
          <a:lstStyle/>
          <a:p>
            <a:pPr marL="285750" lvl="0" indent="-285750">
              <a:lnSpc>
                <a:spcPct val="115000"/>
              </a:lnSpc>
              <a:spcAft>
                <a:spcPts val="2100"/>
              </a:spcAft>
              <a:buFont typeface="Arial" panose="020B0604020202020204" pitchFamily="34" charset="0"/>
              <a:buChar char="•"/>
            </a:pPr>
            <a:r>
              <a:rPr lang="it-IT" sz="1400" dirty="0">
                <a:effectLst/>
                <a:latin typeface="Arial Rounded MT Bold" panose="020F0704030504030204" pitchFamily="34" charset="0"/>
                <a:ea typeface="Times New Roman" panose="02020603050405020304" pitchFamily="18" charset="0"/>
                <a:cs typeface="Calibri" panose="020F0502020204030204" pitchFamily="34" charset="0"/>
              </a:rPr>
              <a:t>Il modo in cui comunichi con i potenziali clienti è importante quanto il contenuto. Ecco alcune domande che dovreste porvi:</a:t>
            </a:r>
          </a:p>
          <a:p>
            <a:pPr marL="0" lvl="0" indent="0" algn="l" rtl="0">
              <a:spcBef>
                <a:spcPts val="600"/>
              </a:spcBef>
              <a:spcAft>
                <a:spcPts val="0"/>
              </a:spcAft>
              <a:buNone/>
            </a:pP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 dirty="0">
                <a:latin typeface="Raleway" pitchFamily="2" charset="0"/>
              </a:rPr>
              <a:t>1.3 </a:t>
            </a:r>
            <a:r>
              <a:rPr lang="it-IT" b="1" dirty="0">
                <a:effectLst/>
                <a:latin typeface="Raleway" pitchFamily="2" charset="0"/>
                <a:ea typeface="Times New Roman" panose="02020603050405020304" pitchFamily="18" charset="0"/>
                <a:cs typeface="Calibri" panose="020F0502020204030204" pitchFamily="34" charset="0"/>
              </a:rPr>
              <a:t>Suggerimenti pratici</a:t>
            </a:r>
            <a:br>
              <a:rPr lang="es-ES" dirty="0">
                <a:effectLst/>
                <a:latin typeface="Raleway" pitchFamily="2" charset="0"/>
                <a:ea typeface="Calibri" panose="020F0502020204030204" pitchFamily="34" charset="0"/>
                <a:cs typeface="Times New Roman" panose="02020603050405020304" pitchFamily="18" charset="0"/>
              </a:rPr>
            </a:br>
            <a:endParaRPr lang="en-GB" dirty="0"/>
          </a:p>
        </p:txBody>
      </p:sp>
      <p:pic>
        <p:nvPicPr>
          <p:cNvPr id="7" name="Imagen 6">
            <a:extLst>
              <a:ext uri="{FF2B5EF4-FFF2-40B4-BE49-F238E27FC236}">
                <a16:creationId xmlns:a16="http://schemas.microsoft.com/office/drawing/2014/main" id="{FD43366D-1CD8-41AA-9F28-5664C85BCDC0}"/>
              </a:ext>
            </a:extLst>
          </p:cNvPr>
          <p:cNvPicPr>
            <a:picLocks noChangeAspect="1"/>
          </p:cNvPicPr>
          <p:nvPr/>
        </p:nvPicPr>
        <p:blipFill>
          <a:blip r:embed="rId4"/>
          <a:stretch>
            <a:fillRect/>
          </a:stretch>
        </p:blipFill>
        <p:spPr>
          <a:xfrm>
            <a:off x="0" y="1821366"/>
            <a:ext cx="377496" cy="377496"/>
          </a:xfrm>
          <a:prstGeom prst="rect">
            <a:avLst/>
          </a:prstGeom>
        </p:spPr>
      </p:pic>
      <p:sp>
        <p:nvSpPr>
          <p:cNvPr id="10" name="CuadroTexto 9">
            <a:extLst>
              <a:ext uri="{FF2B5EF4-FFF2-40B4-BE49-F238E27FC236}">
                <a16:creationId xmlns:a16="http://schemas.microsoft.com/office/drawing/2014/main" id="{67C49C3B-1C4A-4FBE-A554-AC5EE732095D}"/>
              </a:ext>
            </a:extLst>
          </p:cNvPr>
          <p:cNvSpPr txBox="1"/>
          <p:nvPr/>
        </p:nvSpPr>
        <p:spPr>
          <a:xfrm>
            <a:off x="-401443" y="1821366"/>
            <a:ext cx="6846848" cy="1804020"/>
          </a:xfrm>
          <a:prstGeom prst="rect">
            <a:avLst/>
          </a:prstGeom>
          <a:noFill/>
        </p:spPr>
        <p:txBody>
          <a:bodyPr wrap="square">
            <a:spAutoFit/>
          </a:bodyPr>
          <a:lstStyle/>
          <a:p>
            <a:pPr marL="790575" algn="just">
              <a:lnSpc>
                <a:spcPct val="115000"/>
              </a:lnSpc>
              <a:buClr>
                <a:schemeClr val="accent6"/>
              </a:buClr>
              <a:buFont typeface="Courier New" panose="02070309020205020404" pitchFamily="49" charset="0"/>
              <a:buChar char="o"/>
            </a:pPr>
            <a:r>
              <a:rPr lang="es-ES"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a:t>
            </a: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Cosa cercano gli utenti quando visitano il tuo sito web?</a:t>
            </a:r>
          </a:p>
          <a:p>
            <a:pPr marL="790575" algn="just">
              <a:lnSpc>
                <a:spcPct val="115000"/>
              </a:lnSpc>
              <a:buClr>
                <a:schemeClr val="accent6"/>
              </a:buClr>
              <a:buFont typeface="Courier New" panose="02070309020205020404" pitchFamily="49" charset="0"/>
              <a:buChar char="o"/>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Chi si aspetta di essere coinvolto in specifiche sezioni del sito?</a:t>
            </a:r>
          </a:p>
          <a:p>
            <a:pPr marL="790575" algn="just">
              <a:lnSpc>
                <a:spcPct val="115000"/>
              </a:lnSpc>
              <a:buClr>
                <a:schemeClr val="accent6"/>
              </a:buClr>
              <a:buFont typeface="Courier New" panose="02070309020205020404" pitchFamily="49" charset="0"/>
              <a:buChar char="o"/>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Cosa vuoi che i tuoi visitatori provino dopo aver letto un contenuto, visto un video o ascoltato un messaggio registrato?</a:t>
            </a:r>
          </a:p>
          <a:p>
            <a:pPr marL="790575" algn="just">
              <a:lnSpc>
                <a:spcPct val="115000"/>
              </a:lnSpc>
              <a:buClr>
                <a:schemeClr val="accent6"/>
              </a:buClr>
              <a:buFont typeface="Courier New" panose="02070309020205020404" pitchFamily="49" charset="0"/>
              <a:buChar char="o"/>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Quali emozioni dovrebbe suscitare in loro la visione dei contenuti?</a:t>
            </a:r>
          </a:p>
          <a:p>
            <a:pPr marL="790575" algn="just">
              <a:lnSpc>
                <a:spcPct val="115000"/>
              </a:lnSpc>
              <a:buClr>
                <a:schemeClr val="accent6"/>
              </a:buClr>
              <a:buFont typeface="Courier New" panose="02070309020205020404" pitchFamily="49" charset="0"/>
              <a:buChar char="o"/>
            </a:pPr>
            <a:r>
              <a:rPr lang="it-IT" sz="1400" dirty="0">
                <a:solidFill>
                  <a:srgbClr val="004C52"/>
                </a:solidFill>
                <a:effectLst/>
                <a:latin typeface="Arial Rounded MT Bold" panose="020F0704030504030204" pitchFamily="34" charset="0"/>
                <a:ea typeface="Times New Roman" panose="02020603050405020304" pitchFamily="18" charset="0"/>
                <a:cs typeface="Calibri" panose="020F0502020204030204" pitchFamily="34" charset="0"/>
              </a:rPr>
              <a:t> Il tuo linguaggio dovrebbe essere colloquiale, formale o una via di mezzo?</a:t>
            </a:r>
            <a:endParaRPr lang="es-ES" sz="1400" dirty="0">
              <a:solidFill>
                <a:srgbClr val="004C52"/>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Grazie!</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Domande?</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256</TotalTime>
  <Words>529</Words>
  <Application>Microsoft Office PowerPoint</Application>
  <PresentationFormat>Presentazione su schermo (16:9)</PresentationFormat>
  <Paragraphs>28</Paragraphs>
  <Slides>8</Slides>
  <Notes>7</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Courier New</vt:lpstr>
      <vt:lpstr>Karla</vt:lpstr>
      <vt:lpstr>Calibri</vt:lpstr>
      <vt:lpstr>Arial</vt:lpstr>
      <vt:lpstr>Raleway</vt:lpstr>
      <vt:lpstr>Arial Rounded MT Bold</vt:lpstr>
      <vt:lpstr>Symbol</vt:lpstr>
      <vt:lpstr>Escalus template</vt:lpstr>
      <vt:lpstr>Presentazione standard di PowerPoint</vt:lpstr>
      <vt:lpstr>1.1 Description</vt:lpstr>
      <vt:lpstr>1.2 Conoscenze essenziali </vt:lpstr>
      <vt:lpstr>1.2 Conoscenze essenziali </vt:lpstr>
      <vt:lpstr>1.3 Suggerimenti pratici</vt:lpstr>
      <vt:lpstr>1.3 Suggerimenti pratici </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Raffaella Alessandrini</cp:lastModifiedBy>
  <cp:revision>26</cp:revision>
  <dcterms:modified xsi:type="dcterms:W3CDTF">2022-02-08T17:36:45Z</dcterms:modified>
</cp:coreProperties>
</file>