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9"/>
  </p:notesMasterIdLst>
  <p:handoutMasterIdLst>
    <p:handoutMasterId r:id="rId10"/>
  </p:handoutMasterIdLst>
  <p:sldIdLst>
    <p:sldId id="288" r:id="rId2"/>
    <p:sldId id="261" r:id="rId3"/>
    <p:sldId id="290" r:id="rId4"/>
    <p:sldId id="289" r:id="rId5"/>
    <p:sldId id="291" r:id="rId6"/>
    <p:sldId id="264" r:id="rId7"/>
    <p:sldId id="279" r:id="rId8"/>
  </p:sldIdLst>
  <p:sldSz cx="9144000" cy="5143500" type="screen16x9"/>
  <p:notesSz cx="6858000" cy="9144000"/>
  <p:embeddedFontLst>
    <p:embeddedFont>
      <p:font typeface="Arial Rounded MT Bold" panose="020F0704030504030204" pitchFamily="34" charset="0"/>
      <p:regular r:id="rId11"/>
    </p:embeddedFont>
    <p:embeddedFont>
      <p:font typeface="Calibri" panose="020F0502020204030204" pitchFamily="34" charset="0"/>
      <p:regular r:id="rId12"/>
      <p:bold r:id="rId13"/>
      <p:italic r:id="rId14"/>
      <p:boldItalic r:id="rId15"/>
    </p:embeddedFont>
    <p:embeddedFont>
      <p:font typeface="Karla" pitchFamily="2" charset="0"/>
      <p:regular r:id="rId16"/>
      <p:bold r:id="rId17"/>
      <p:italic r:id="rId18"/>
      <p:boldItalic r:id="rId19"/>
    </p:embeddedFont>
    <p:embeddedFont>
      <p:font typeface="Raleway"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52"/>
    <a:srgbClr val="AEC6C8"/>
    <a:srgbClr val="FF8F00"/>
    <a:srgbClr val="FFCC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18B33F-8431-45A4-8E11-FB08BE098512}">
  <a:tblStyle styleId="{5B18B33F-8431-45A4-8E11-FB08BE09851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snapToGrid="0">
      <p:cViewPr varScale="1">
        <p:scale>
          <a:sx n="106" d="100"/>
          <a:sy n="106" d="100"/>
        </p:scale>
        <p:origin x="366"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AD4314-80B4-4400-ADD0-CDEADA68BC05}" type="datetimeFigureOut">
              <a:rPr lang="en-GB" smtClean="0"/>
              <a:t>08/02/2022</a:t>
            </a:fld>
            <a:endParaRPr lang="en-GB"/>
          </a:p>
        </p:txBody>
      </p:sp>
      <p:sp>
        <p:nvSpPr>
          <p:cNvPr id="4" name="Marcador de pie de página 3"/>
          <p:cNvSpPr>
            <a:spLocks noGrp="1"/>
          </p:cNvSpPr>
          <p:nvPr>
            <p:ph type="ftr" sz="quarter" idx="2"/>
          </p:nvPr>
        </p:nvSpPr>
        <p:spPr>
          <a:xfrm>
            <a:off x="-1" y="8685213"/>
            <a:ext cx="6856413"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2277148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6015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4153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8841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grpSp>
        <p:nvGrpSpPr>
          <p:cNvPr id="41" name="Google Shape;41;p6"/>
          <p:cNvGrpSpPr/>
          <p:nvPr/>
        </p:nvGrpSpPr>
        <p:grpSpPr>
          <a:xfrm>
            <a:off x="-6025" y="0"/>
            <a:ext cx="9168125" cy="5163100"/>
            <a:chOff x="-6025" y="0"/>
            <a:chExt cx="9168125" cy="5163100"/>
          </a:xfrm>
        </p:grpSpPr>
        <p:sp>
          <p:nvSpPr>
            <p:cNvPr id="42" name="Google Shape;42;p6"/>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3" name="Google Shape;43;p6"/>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4" name="Google Shape;44;p6"/>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5" name="Google Shape;45;p6"/>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46" name="Google Shape;46;p6"/>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47" name="Google Shape;47;p6"/>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8" name="Google Shape;48;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9" name="Google Shape;49;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0" name="Google Shape;50;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pic>
        <p:nvPicPr>
          <p:cNvPr id="16" name="Imagen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userDrawn="1">
  <p:cSld name="TITLE_AND_TWO_COLUMNS_1">
    <p:spTree>
      <p:nvGrpSpPr>
        <p:cNvPr id="1" name="Shape 52"/>
        <p:cNvGrpSpPr/>
        <p:nvPr/>
      </p:nvGrpSpPr>
      <p:grpSpPr>
        <a:xfrm>
          <a:off x="0" y="0"/>
          <a:ext cx="0" cy="0"/>
          <a:chOff x="0" y="0"/>
          <a:chExt cx="0" cy="0"/>
        </a:xfrm>
      </p:grpSpPr>
      <p:grpSp>
        <p:nvGrpSpPr>
          <p:cNvPr id="53" name="Google Shape;53;p7"/>
          <p:cNvGrpSpPr/>
          <p:nvPr/>
        </p:nvGrpSpPr>
        <p:grpSpPr>
          <a:xfrm>
            <a:off x="-24125" y="-35202"/>
            <a:ext cx="9168125" cy="5163100"/>
            <a:chOff x="-6025" y="0"/>
            <a:chExt cx="9168125" cy="5163100"/>
          </a:xfrm>
        </p:grpSpPr>
        <p:sp>
          <p:nvSpPr>
            <p:cNvPr id="54" name="Google Shape;54;p7"/>
            <p:cNvSpPr/>
            <p:nvPr/>
          </p:nvSpPr>
          <p:spPr>
            <a:xfrm>
              <a:off x="-6025"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55" name="Google Shape;55;p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6" name="Google Shape;56;p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7" name="Google Shape;57;p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58" name="Google Shape;58;p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59" name="Google Shape;59;p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1" name="Google Shape;61;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2" name="Google Shape;62;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3" name="Google Shape;63;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2" name="Título 1"/>
          <p:cNvSpPr>
            <a:spLocks noGrp="1"/>
          </p:cNvSpPr>
          <p:nvPr>
            <p:ph type="title"/>
          </p:nvPr>
        </p:nvSpPr>
        <p:spPr/>
        <p:txBody>
          <a:bodyPr/>
          <a:lstStyle/>
          <a:p>
            <a:r>
              <a:rPr lang="es-ES"/>
              <a:t>Haga clic para modificar el estilo de título del patrón</a:t>
            </a:r>
            <a:endParaRPr lang="en-GB"/>
          </a:p>
        </p:txBody>
      </p:sp>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8"/>
          <p:cNvGrpSpPr/>
          <p:nvPr/>
        </p:nvGrpSpPr>
        <p:grpSpPr>
          <a:xfrm>
            <a:off x="-6025" y="0"/>
            <a:ext cx="9168125" cy="5163100"/>
            <a:chOff x="-6025" y="0"/>
            <a:chExt cx="9168125" cy="5163100"/>
          </a:xfrm>
        </p:grpSpPr>
        <p:sp>
          <p:nvSpPr>
            <p:cNvPr id="67" name="Google Shape;67;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73" name="Google Shape;73;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gradFill>
          <a:gsLst>
            <a:gs pos="64000">
              <a:srgbClr val="FFD966">
                <a:lumMod val="98000"/>
                <a:alpha val="30000"/>
              </a:srgbClr>
            </a:gs>
            <a:gs pos="100000">
              <a:srgbClr val="FF9900"/>
            </a:gs>
          </a:gsLst>
          <a:path path="circle">
            <a:fillToRect l="50000" t="50000" r="50000" b="50000"/>
          </a:path>
        </a:gradFill>
        <a:effectLst/>
      </p:bgPr>
    </p:bg>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extLst>
      <p:ext uri="{BB962C8B-B14F-4D97-AF65-F5344CB8AC3E}">
        <p14:creationId xmlns:p14="http://schemas.microsoft.com/office/powerpoint/2010/main" val="138826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 name="Google Shape;146;p17"/>
          <p:cNvSpPr/>
          <p:nvPr userDrawn="1"/>
        </p:nvSpPr>
        <p:spPr>
          <a:xfrm>
            <a:off x="5130800" y="-17350"/>
            <a:ext cx="4033775" cy="3653179"/>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FFC000">
              <a:alpha val="81000"/>
            </a:srgbClr>
          </a:solidFill>
          <a:ln>
            <a:noFill/>
          </a:ln>
        </p:spPr>
      </p:sp>
    </p:spTree>
    <p:extLst>
      <p:ext uri="{BB962C8B-B14F-4D97-AF65-F5344CB8AC3E}">
        <p14:creationId xmlns:p14="http://schemas.microsoft.com/office/powerpoint/2010/main" val="335931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Tree>
    <p:extLst>
      <p:ext uri="{BB962C8B-B14F-4D97-AF65-F5344CB8AC3E}">
        <p14:creationId xmlns:p14="http://schemas.microsoft.com/office/powerpoint/2010/main" val="1412384121"/>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034912"/>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pic>
        <p:nvPicPr>
          <p:cNvPr id="9" name="Imagen 8">
            <a:extLst>
              <a:ext uri="{FF2B5EF4-FFF2-40B4-BE49-F238E27FC236}">
                <a16:creationId xmlns:a16="http://schemas.microsoft.com/office/drawing/2014/main" id="{5D7DF115-3B87-4474-A963-4BFD1924274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474" y="4633320"/>
            <a:ext cx="1626351" cy="350724"/>
          </a:xfrm>
          <a:prstGeom prst="rect">
            <a:avLst/>
          </a:prstGeom>
        </p:spPr>
      </p:pic>
      <p:sp>
        <p:nvSpPr>
          <p:cNvPr id="10" name="CuadroTexto 9">
            <a:extLst>
              <a:ext uri="{FF2B5EF4-FFF2-40B4-BE49-F238E27FC236}">
                <a16:creationId xmlns:a16="http://schemas.microsoft.com/office/drawing/2014/main" id="{7730F6A1-E44E-494B-B822-335C3007ACD1}"/>
              </a:ext>
            </a:extLst>
          </p:cNvPr>
          <p:cNvSpPr txBox="1"/>
          <p:nvPr userDrawn="1"/>
        </p:nvSpPr>
        <p:spPr>
          <a:xfrm>
            <a:off x="1626351" y="4633320"/>
            <a:ext cx="5298790" cy="461665"/>
          </a:xfrm>
          <a:prstGeom prst="rect">
            <a:avLst/>
          </a:prstGeom>
          <a:noFill/>
        </p:spPr>
        <p:txBody>
          <a:bodyPr wrap="square">
            <a:spAutoFit/>
          </a:bodyPr>
          <a:lstStyle/>
          <a:p>
            <a:r>
              <a:rPr lang="en-US" sz="8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6" r:id="rId5"/>
    <p:sldLayoutId id="2147483658" r:id="rId6"/>
    <p:sldLayoutId id="2147483661" r:id="rId7"/>
    <p:sldLayoutId id="2147483660"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4;p17"/>
          <p:cNvSpPr txBox="1">
            <a:spLocks/>
          </p:cNvSpPr>
          <p:nvPr/>
        </p:nvSpPr>
        <p:spPr>
          <a:xfrm>
            <a:off x="335642" y="3433781"/>
            <a:ext cx="8472715" cy="115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it-IT" sz="3200" b="0" dirty="0">
                <a:solidFill>
                  <a:schemeClr val="tx1"/>
                </a:solidFill>
                <a:latin typeface="Raleway" panose="020B0003030101060003" pitchFamily="34" charset="0"/>
              </a:rPr>
              <a:t>Imprenditorialità digitale per discenti adulti</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3" y="1386062"/>
            <a:ext cx="2685293" cy="1336551"/>
          </a:xfrm>
          <a:prstGeom prst="rect">
            <a:avLst/>
          </a:prstGeom>
        </p:spPr>
      </p:pic>
      <p:sp>
        <p:nvSpPr>
          <p:cNvPr id="4" name="CuadroTexto 3">
            <a:extLst>
              <a:ext uri="{FF2B5EF4-FFF2-40B4-BE49-F238E27FC236}">
                <a16:creationId xmlns:a16="http://schemas.microsoft.com/office/drawing/2014/main" id="{05C5E334-084C-4307-AB59-423BAC3F7CF1}"/>
              </a:ext>
            </a:extLst>
          </p:cNvPr>
          <p:cNvSpPr txBox="1"/>
          <p:nvPr/>
        </p:nvSpPr>
        <p:spPr>
          <a:xfrm>
            <a:off x="3085171" y="2899807"/>
            <a:ext cx="2791522" cy="523220"/>
          </a:xfrm>
          <a:prstGeom prst="rect">
            <a:avLst/>
          </a:prstGeom>
          <a:noFill/>
        </p:spPr>
        <p:txBody>
          <a:bodyPr wrap="square" rtlCol="0">
            <a:spAutoFit/>
          </a:bodyPr>
          <a:lstStyle/>
          <a:p>
            <a:r>
              <a:rPr lang="it-IT" sz="2800" b="1" dirty="0">
                <a:solidFill>
                  <a:srgbClr val="FF8F00"/>
                </a:solidFill>
                <a:effectLst/>
                <a:latin typeface="Karla" pitchFamily="2" charset="0"/>
                <a:ea typeface="Times New Roman" panose="02020603050405020304" pitchFamily="18" charset="0"/>
                <a:cs typeface="Times New Roman" panose="02020603050405020304" pitchFamily="18" charset="0"/>
              </a:rPr>
              <a:t>INTRODUZIONE</a:t>
            </a:r>
            <a:endParaRPr lang="es-ES" sz="2000" b="1" dirty="0">
              <a:solidFill>
                <a:srgbClr val="FF8F00"/>
              </a:solidFill>
              <a:latin typeface="Karla" pitchFamily="2" charset="0"/>
            </a:endParaRPr>
          </a:p>
        </p:txBody>
      </p:sp>
    </p:spTree>
    <p:extLst>
      <p:ext uri="{BB962C8B-B14F-4D97-AF65-F5344CB8AC3E}">
        <p14:creationId xmlns:p14="http://schemas.microsoft.com/office/powerpoint/2010/main" val="2940050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4294967295"/>
          </p:nvPr>
        </p:nvSpPr>
        <p:spPr>
          <a:xfrm>
            <a:off x="569078" y="1272323"/>
            <a:ext cx="4887585" cy="1775677"/>
          </a:xfrm>
          <a:prstGeom prst="rect">
            <a:avLst/>
          </a:prstGeom>
        </p:spPr>
        <p:txBody>
          <a:bodyPr spcFirstLastPara="1" wrap="square" lIns="91425" tIns="91425" rIns="91425" bIns="91425" anchor="t" anchorCtr="0">
            <a:noAutofit/>
          </a:bodyPr>
          <a:lstStyle/>
          <a:p>
            <a:pPr marL="76200" indent="0" algn="just">
              <a:lnSpc>
                <a:spcPct val="107000"/>
              </a:lnSpc>
              <a:spcAft>
                <a:spcPts val="1000"/>
              </a:spcAft>
              <a:buNone/>
            </a:pPr>
            <a:r>
              <a:rPr lang="it-IT" sz="1400" dirty="0">
                <a:effectLst/>
                <a:latin typeface="Arial Rounded MT Bold" panose="020F0704030504030204" pitchFamily="34" charset="0"/>
                <a:ea typeface="Times New Roman" panose="02020603050405020304" pitchFamily="18" charset="0"/>
                <a:cs typeface="Calibri" panose="020F0502020204030204" pitchFamily="34" charset="0"/>
              </a:rPr>
              <a:t>Una delle principali scoperte del progetto DEAL è che ciò che impedisce alle persone, e non solo agli anziani, di avviare le proprie imprese digitali è la mancanza di fiducia in se stessi. La fiducia in se stessi è essenziale per chiunque pensi di avviare un'impresa digitale.</a:t>
            </a:r>
          </a:p>
          <a:p>
            <a:pPr marL="76200" indent="0" algn="just">
              <a:lnSpc>
                <a:spcPct val="107000"/>
              </a:lnSpc>
              <a:spcAft>
                <a:spcPts val="1000"/>
              </a:spcAft>
              <a:buNone/>
            </a:pPr>
            <a:r>
              <a:rPr lang="it-IT" sz="1400" dirty="0">
                <a:effectLst/>
                <a:latin typeface="Arial Rounded MT Bold" panose="020F0704030504030204" pitchFamily="34" charset="0"/>
                <a:ea typeface="Times New Roman" panose="02020603050405020304" pitchFamily="18" charset="0"/>
                <a:cs typeface="Calibri" panose="020F0502020204030204" pitchFamily="34" charset="0"/>
              </a:rPr>
              <a:t>La fiducia in se stessi si sviluppa conoscendo i propri punti di forza e di debolezza e non avendo paura del fallimento. Le persone che hanno fiducia in se stesse vedono il fallimento come un'opportunità di apprendimento e non come un riflesso di ciò che sono come persone.</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t>1.1 Descrizione</a:t>
            </a:r>
          </a:p>
        </p:txBody>
      </p:sp>
      <p:pic>
        <p:nvPicPr>
          <p:cNvPr id="5" name="Imagen 4">
            <a:extLst>
              <a:ext uri="{FF2B5EF4-FFF2-40B4-BE49-F238E27FC236}">
                <a16:creationId xmlns:a16="http://schemas.microsoft.com/office/drawing/2014/main" id="{49C9EF92-1F54-4623-B1F3-114A36D8960E}"/>
              </a:ext>
            </a:extLst>
          </p:cNvPr>
          <p:cNvPicPr>
            <a:picLocks noChangeAspect="1"/>
          </p:cNvPicPr>
          <p:nvPr/>
        </p:nvPicPr>
        <p:blipFill>
          <a:blip r:embed="rId3"/>
          <a:stretch>
            <a:fillRect/>
          </a:stretch>
        </p:blipFill>
        <p:spPr>
          <a:xfrm>
            <a:off x="6370385" y="1664319"/>
            <a:ext cx="2051824" cy="205182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3" name="Imagen 2">
            <a:extLst>
              <a:ext uri="{FF2B5EF4-FFF2-40B4-BE49-F238E27FC236}">
                <a16:creationId xmlns:a16="http://schemas.microsoft.com/office/drawing/2014/main" id="{35DF2BB5-9FEE-4B4B-92F6-5738293CA5DE}"/>
              </a:ext>
            </a:extLst>
          </p:cNvPr>
          <p:cNvPicPr>
            <a:picLocks noChangeAspect="1"/>
          </p:cNvPicPr>
          <p:nvPr/>
        </p:nvPicPr>
        <p:blipFill>
          <a:blip r:embed="rId3"/>
          <a:stretch>
            <a:fillRect/>
          </a:stretch>
        </p:blipFill>
        <p:spPr>
          <a:xfrm>
            <a:off x="5103115" y="1586553"/>
            <a:ext cx="4048319" cy="2279203"/>
          </a:xfrm>
          <a:prstGeom prst="rect">
            <a:avLst/>
          </a:prstGeom>
        </p:spPr>
      </p:pic>
      <p:sp>
        <p:nvSpPr>
          <p:cNvPr id="138" name="Google Shape;138;p16"/>
          <p:cNvSpPr txBox="1">
            <a:spLocks noGrp="1"/>
          </p:cNvSpPr>
          <p:nvPr>
            <p:ph type="body" idx="4294967295"/>
          </p:nvPr>
        </p:nvSpPr>
        <p:spPr>
          <a:xfrm>
            <a:off x="503846" y="1187828"/>
            <a:ext cx="4967686" cy="3327400"/>
          </a:xfrm>
          <a:prstGeom prst="rect">
            <a:avLst/>
          </a:prstGeom>
        </p:spPr>
        <p:txBody>
          <a:bodyPr spcFirstLastPara="1" wrap="square" lIns="91425" tIns="91425" rIns="91425" bIns="91425" anchor="t" anchorCtr="0">
            <a:noAutofit/>
          </a:bodyPr>
          <a:lstStyle/>
          <a:p>
            <a:pPr marL="76200" indent="0" algn="just">
              <a:lnSpc>
                <a:spcPct val="107000"/>
              </a:lnSpc>
              <a:spcAft>
                <a:spcPts val="1000"/>
              </a:spcAft>
              <a:buNone/>
            </a:pPr>
            <a:r>
              <a:rPr lang="it-IT" sz="1400" dirty="0">
                <a:effectLst/>
                <a:latin typeface="Arial Rounded MT Bold" panose="020F0704030504030204" pitchFamily="34" charset="0"/>
                <a:ea typeface="Times New Roman" panose="02020603050405020304" pitchFamily="18" charset="0"/>
                <a:cs typeface="Calibri" panose="020F0502020204030204" pitchFamily="34" charset="0"/>
              </a:rPr>
              <a:t>Abbiate fiducia in voi stessi, ma riconoscete i vostri limiti e lavorate per superare i vostri limiti per realizzare il vostro sogno! Ricorda che è perfettamente normale chiedersi se hai abbastanza abilità informatiche e know-how commerciale per fare un business online di successo.</a:t>
            </a:r>
          </a:p>
          <a:p>
            <a:pPr marL="76200" indent="0" algn="just">
              <a:lnSpc>
                <a:spcPct val="107000"/>
              </a:lnSpc>
              <a:spcAft>
                <a:spcPts val="1000"/>
              </a:spcAft>
              <a:buNone/>
            </a:pPr>
            <a:r>
              <a:rPr lang="it-IT" sz="1400" dirty="0">
                <a:effectLst/>
                <a:latin typeface="Arial Rounded MT Bold" panose="020F0704030504030204" pitchFamily="34" charset="0"/>
                <a:ea typeface="Times New Roman" panose="02020603050405020304" pitchFamily="18" charset="0"/>
                <a:cs typeface="Calibri" panose="020F0502020204030204" pitchFamily="34" charset="0"/>
              </a:rPr>
              <a:t>DEAL è progettato per darti le conoscenze e le abilità di base del business e con questo la fiducia in te stesso per aiutarti sulla tua strada per diventare un imprenditore digitale di successo. La porta si sta aprendo: abbi il coraggio di attraversarla! </a:t>
            </a: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t>1.1 </a:t>
            </a:r>
            <a:r>
              <a:rPr lang="it-IT" dirty="0"/>
              <a:t>Descrizione</a:t>
            </a:r>
          </a:p>
        </p:txBody>
      </p:sp>
    </p:spTree>
    <p:extLst>
      <p:ext uri="{BB962C8B-B14F-4D97-AF65-F5344CB8AC3E}">
        <p14:creationId xmlns:p14="http://schemas.microsoft.com/office/powerpoint/2010/main" val="3963983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8"/>
          <p:cNvSpPr txBox="1">
            <a:spLocks noGrp="1"/>
          </p:cNvSpPr>
          <p:nvPr>
            <p:ph type="body" idx="4294967295"/>
          </p:nvPr>
        </p:nvSpPr>
        <p:spPr>
          <a:xfrm>
            <a:off x="341057" y="1512691"/>
            <a:ext cx="8461886" cy="2118117"/>
          </a:xfrm>
          <a:prstGeom prst="rect">
            <a:avLst/>
          </a:prstGeom>
        </p:spPr>
        <p:txBody>
          <a:bodyPr spcFirstLastPara="1" wrap="square" lIns="91425" tIns="91425" rIns="91425" bIns="91425" anchor="t" anchorCtr="0">
            <a:noAutofit/>
          </a:bodyPr>
          <a:lstStyle/>
          <a:p>
            <a:pPr marL="0" lvl="0" indent="0">
              <a:lnSpc>
                <a:spcPct val="107000"/>
              </a:lnSpc>
              <a:spcAft>
                <a:spcPts val="800"/>
              </a:spcAft>
              <a:buNone/>
            </a:pPr>
            <a:r>
              <a:rPr lang="es-ES" sz="1400" b="1" dirty="0">
                <a:solidFill>
                  <a:srgbClr val="92D050"/>
                </a:solidFill>
                <a:effectLst/>
                <a:latin typeface="Arial Rounded MT Bold" panose="020F0704030504030204" pitchFamily="34" charset="0"/>
                <a:ea typeface="Calibri" panose="020F0502020204030204" pitchFamily="34" charset="0"/>
                <a:cs typeface="Calibri" panose="020F0502020204030204" pitchFamily="34" charset="0"/>
              </a:rPr>
              <a:t>1. </a:t>
            </a:r>
            <a:r>
              <a:rPr lang="it-IT" sz="1400" dirty="0">
                <a:effectLst/>
                <a:latin typeface="Arial Rounded MT Bold" panose="020F0704030504030204" pitchFamily="34" charset="0"/>
                <a:ea typeface="Calibri" panose="020F0502020204030204" pitchFamily="34" charset="0"/>
                <a:cs typeface="Calibri" panose="020F0502020204030204" pitchFamily="34" charset="0"/>
              </a:rPr>
              <a:t>Viviamo in un mondo costantemente online</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pPr>
            <a:r>
              <a:rPr lang="es-ES" sz="1400" b="1" dirty="0">
                <a:solidFill>
                  <a:srgbClr val="92D050"/>
                </a:solidFill>
                <a:effectLst/>
                <a:latin typeface="Arial Rounded MT Bold" panose="020F0704030504030204" pitchFamily="34" charset="0"/>
                <a:ea typeface="Calibri" panose="020F0502020204030204" pitchFamily="34" charset="0"/>
                <a:cs typeface="Calibri" panose="020F0502020204030204" pitchFamily="34" charset="0"/>
              </a:rPr>
              <a:t>2. </a:t>
            </a:r>
            <a:r>
              <a:rPr lang="it-IT" sz="1400" dirty="0">
                <a:effectLst/>
                <a:latin typeface="Arial Rounded MT Bold" panose="020F0704030504030204" pitchFamily="34" charset="0"/>
                <a:ea typeface="Calibri" panose="020F0502020204030204" pitchFamily="34" charset="0"/>
                <a:cs typeface="Calibri" panose="020F0502020204030204" pitchFamily="34" charset="0"/>
              </a:rPr>
              <a:t>Non si tratta di scaricare un modello di sito web e sperare che vada tutto per il meglio.</a:t>
            </a:r>
          </a:p>
          <a:p>
            <a:pPr marL="0" lvl="0" indent="0">
              <a:lnSpc>
                <a:spcPct val="107000"/>
              </a:lnSpc>
              <a:spcAft>
                <a:spcPts val="800"/>
              </a:spcAft>
              <a:buNone/>
            </a:pPr>
            <a:r>
              <a:rPr lang="it-IT" sz="1400" b="1" dirty="0">
                <a:solidFill>
                  <a:srgbClr val="92D050"/>
                </a:solidFill>
                <a:effectLst/>
                <a:latin typeface="Arial Rounded MT Bold" panose="020F0704030504030204" pitchFamily="34" charset="0"/>
                <a:ea typeface="Calibri" panose="020F0502020204030204" pitchFamily="34" charset="0"/>
                <a:cs typeface="Calibri" panose="020F0502020204030204" pitchFamily="34" charset="0"/>
              </a:rPr>
              <a:t>3. </a:t>
            </a:r>
            <a:r>
              <a:rPr lang="it-IT" sz="1400" dirty="0">
                <a:effectLst/>
                <a:latin typeface="Arial Rounded MT Bold" panose="020F0704030504030204" pitchFamily="34" charset="0"/>
                <a:ea typeface="Calibri" panose="020F0502020204030204" pitchFamily="34" charset="0"/>
                <a:cs typeface="Calibri" panose="020F0502020204030204" pitchFamily="34" charset="0"/>
              </a:rPr>
              <a:t>Si tratta di pensare a come il passaggio al digitale aumenterà la vostra produttività, i costi, l'efficacia, il portafoglio clienti e farà crescere il vostro business.</a:t>
            </a:r>
          </a:p>
          <a:p>
            <a:pPr marL="0" lvl="0" indent="0">
              <a:lnSpc>
                <a:spcPct val="107000"/>
              </a:lnSpc>
              <a:spcAft>
                <a:spcPts val="800"/>
              </a:spcAft>
              <a:buNone/>
            </a:pPr>
            <a:r>
              <a:rPr lang="it-IT" sz="1400" b="1" dirty="0">
                <a:solidFill>
                  <a:srgbClr val="92D050"/>
                </a:solidFill>
                <a:effectLst/>
                <a:latin typeface="Arial Rounded MT Bold" panose="020F0704030504030204" pitchFamily="34" charset="0"/>
                <a:ea typeface="Calibri" panose="020F0502020204030204" pitchFamily="34" charset="0"/>
                <a:cs typeface="Calibri" panose="020F0502020204030204" pitchFamily="34" charset="0"/>
              </a:rPr>
              <a:t>4. </a:t>
            </a:r>
            <a:r>
              <a:rPr lang="it-IT" sz="1400" dirty="0">
                <a:effectLst/>
                <a:latin typeface="Arial Rounded MT Bold" panose="020F0704030504030204" pitchFamily="34" charset="0"/>
                <a:ea typeface="Calibri" panose="020F0502020204030204" pitchFamily="34" charset="0"/>
                <a:cs typeface="Calibri" panose="020F0502020204030204" pitchFamily="34" charset="0"/>
              </a:rPr>
              <a:t>Si tratta di sapere come impostare il tuo business online, come fare la tua ricerca. online, come fare marketing digitale e come vendere online.</a:t>
            </a:r>
            <a:r>
              <a:rPr lang="en" sz="1400" dirty="0">
                <a:latin typeface="Arial Rounded MT Bold" panose="020F0704030504030204" pitchFamily="34" charset="0"/>
              </a:rPr>
              <a:t>	</a:t>
            </a:r>
            <a:endParaRPr sz="1400" dirty="0">
              <a:latin typeface="Arial Rounded MT Bold" panose="020F0704030504030204" pitchFamily="34" charset="0"/>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t>1.2 </a:t>
            </a:r>
            <a:r>
              <a:rPr lang="it-IT" b="1" dirty="0">
                <a:effectLst/>
                <a:latin typeface="Arial Rounded MT Bold" panose="020F0704030504030204" pitchFamily="34" charset="0"/>
                <a:ea typeface="Times New Roman" panose="02020603050405020304" pitchFamily="18" charset="0"/>
                <a:cs typeface="Calibri" panose="020F0502020204030204" pitchFamily="34" charset="0"/>
              </a:rPr>
              <a:t>Conos</a:t>
            </a:r>
            <a:r>
              <a:rPr lang="it-IT" dirty="0">
                <a:latin typeface="Arial Rounded MT Bold" panose="020F0704030504030204" pitchFamily="34" charset="0"/>
                <a:ea typeface="Times New Roman" panose="02020603050405020304" pitchFamily="18" charset="0"/>
                <a:cs typeface="Calibri" panose="020F0502020204030204" pitchFamily="34" charset="0"/>
              </a:rPr>
              <a:t>cenze essenziali</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3" name="Imagen 2">
            <a:extLst>
              <a:ext uri="{FF2B5EF4-FFF2-40B4-BE49-F238E27FC236}">
                <a16:creationId xmlns:a16="http://schemas.microsoft.com/office/drawing/2014/main" id="{A2720F92-3311-4554-8757-C739D68BA71E}"/>
              </a:ext>
            </a:extLst>
          </p:cNvPr>
          <p:cNvPicPr>
            <a:picLocks noChangeAspect="1"/>
          </p:cNvPicPr>
          <p:nvPr/>
        </p:nvPicPr>
        <p:blipFill>
          <a:blip r:embed="rId3"/>
          <a:stretch>
            <a:fillRect/>
          </a:stretch>
        </p:blipFill>
        <p:spPr>
          <a:xfrm>
            <a:off x="70813" y="1290771"/>
            <a:ext cx="560176" cy="560176"/>
          </a:xfrm>
          <a:prstGeom prst="rect">
            <a:avLst/>
          </a:prstGeom>
        </p:spPr>
      </p:pic>
      <p:pic>
        <p:nvPicPr>
          <p:cNvPr id="5" name="Imagen 4">
            <a:extLst>
              <a:ext uri="{FF2B5EF4-FFF2-40B4-BE49-F238E27FC236}">
                <a16:creationId xmlns:a16="http://schemas.microsoft.com/office/drawing/2014/main" id="{AC37D15A-9F62-4086-9B55-8C31BD1A53F5}"/>
              </a:ext>
            </a:extLst>
          </p:cNvPr>
          <p:cNvPicPr>
            <a:picLocks noChangeAspect="1"/>
          </p:cNvPicPr>
          <p:nvPr/>
        </p:nvPicPr>
        <p:blipFill>
          <a:blip r:embed="rId4"/>
          <a:stretch>
            <a:fillRect/>
          </a:stretch>
        </p:blipFill>
        <p:spPr>
          <a:xfrm>
            <a:off x="8456851" y="2263581"/>
            <a:ext cx="616336" cy="616336"/>
          </a:xfrm>
          <a:prstGeom prst="rect">
            <a:avLst/>
          </a:prstGeom>
        </p:spPr>
      </p:pic>
    </p:spTree>
    <p:extLst>
      <p:ext uri="{BB962C8B-B14F-4D97-AF65-F5344CB8AC3E}">
        <p14:creationId xmlns:p14="http://schemas.microsoft.com/office/powerpoint/2010/main" val="3272060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8"/>
          <p:cNvSpPr txBox="1">
            <a:spLocks noGrp="1"/>
          </p:cNvSpPr>
          <p:nvPr>
            <p:ph type="body" idx="4294967295"/>
          </p:nvPr>
        </p:nvSpPr>
        <p:spPr>
          <a:xfrm>
            <a:off x="414485" y="1465142"/>
            <a:ext cx="5770725" cy="3430588"/>
          </a:xfrm>
          <a:prstGeom prst="rect">
            <a:avLst/>
          </a:prstGeom>
        </p:spPr>
        <p:txBody>
          <a:bodyPr spcFirstLastPara="1" wrap="square" lIns="91425" tIns="91425" rIns="91425" bIns="91425" anchor="t" anchorCtr="0">
            <a:noAutofit/>
          </a:bodyPr>
          <a:lstStyle/>
          <a:p>
            <a:pPr marL="0" indent="0" algn="just">
              <a:lnSpc>
                <a:spcPct val="107000"/>
              </a:lnSpc>
              <a:spcAft>
                <a:spcPts val="800"/>
              </a:spcAft>
              <a:buNone/>
            </a:pPr>
            <a:r>
              <a:rPr lang="es-ES" sz="1400" b="1" dirty="0">
                <a:solidFill>
                  <a:srgbClr val="92D050"/>
                </a:solidFill>
                <a:effectLst/>
                <a:latin typeface="Arial Rounded MT Bold" panose="020F0704030504030204" pitchFamily="34" charset="0"/>
                <a:ea typeface="Calibri" panose="020F0502020204030204" pitchFamily="34" charset="0"/>
                <a:cs typeface="Calibri" panose="020F0502020204030204" pitchFamily="34" charset="0"/>
              </a:rPr>
              <a:t>5. </a:t>
            </a:r>
            <a:r>
              <a:rPr lang="it-IT" sz="1400" dirty="0">
                <a:effectLst/>
                <a:latin typeface="Arial Rounded MT Bold" panose="020F0704030504030204" pitchFamily="34" charset="0"/>
                <a:ea typeface="Calibri" panose="020F0502020204030204" pitchFamily="34" charset="0"/>
                <a:cs typeface="Calibri" panose="020F0502020204030204" pitchFamily="34" charset="0"/>
              </a:rPr>
              <a:t>Si tratta di orientarti al fine di avviare o aumentare la tua capacità digitale, sviluppare un'offerta online competitiva e costruire un business resiliente e sostenibile nei mercati nazionali, europei e globali.</a:t>
            </a:r>
          </a:p>
          <a:p>
            <a:pPr marL="0" indent="0" algn="just">
              <a:lnSpc>
                <a:spcPct val="107000"/>
              </a:lnSpc>
              <a:spcAft>
                <a:spcPts val="800"/>
              </a:spcAft>
              <a:buNone/>
            </a:pPr>
            <a:r>
              <a:rPr lang="it-IT" sz="1400" b="1" dirty="0">
                <a:solidFill>
                  <a:srgbClr val="92D050"/>
                </a:solidFill>
                <a:effectLst/>
                <a:latin typeface="Arial Rounded MT Bold" panose="020F0704030504030204" pitchFamily="34" charset="0"/>
                <a:ea typeface="Calibri" panose="020F0502020204030204" pitchFamily="34" charset="0"/>
                <a:cs typeface="Calibri" panose="020F0502020204030204" pitchFamily="34" charset="0"/>
              </a:rPr>
              <a:t>6. </a:t>
            </a:r>
            <a:r>
              <a:rPr lang="it-IT" sz="1400" dirty="0">
                <a:effectLst/>
                <a:latin typeface="Arial Rounded MT Bold" panose="020F0704030504030204" pitchFamily="34" charset="0"/>
                <a:ea typeface="Calibri" panose="020F0502020204030204" pitchFamily="34" charset="0"/>
                <a:cs typeface="Calibri" panose="020F0502020204030204" pitchFamily="34" charset="0"/>
              </a:rPr>
              <a:t>Si tratta di KASH (Knowledge/</a:t>
            </a:r>
            <a:r>
              <a:rPr lang="it-IT" sz="1400" dirty="0" err="1">
                <a:effectLst/>
                <a:latin typeface="Arial Rounded MT Bold" panose="020F0704030504030204" pitchFamily="34" charset="0"/>
                <a:ea typeface="Calibri" panose="020F0502020204030204" pitchFamily="34" charset="0"/>
                <a:cs typeface="Calibri" panose="020F0502020204030204" pitchFamily="34" charset="0"/>
              </a:rPr>
              <a:t>Attitude</a:t>
            </a:r>
            <a:r>
              <a:rPr lang="it-IT" sz="1400" dirty="0">
                <a:effectLst/>
                <a:latin typeface="Arial Rounded MT Bold" panose="020F0704030504030204" pitchFamily="34" charset="0"/>
                <a:ea typeface="Calibri" panose="020F0502020204030204" pitchFamily="34" charset="0"/>
                <a:cs typeface="Calibri" panose="020F0502020204030204" pitchFamily="34" charset="0"/>
              </a:rPr>
              <a:t>/Skills/</a:t>
            </a:r>
            <a:r>
              <a:rPr lang="it-IT" sz="1400" dirty="0" err="1">
                <a:effectLst/>
                <a:latin typeface="Arial Rounded MT Bold" panose="020F0704030504030204" pitchFamily="34" charset="0"/>
                <a:ea typeface="Calibri" panose="020F0502020204030204" pitchFamily="34" charset="0"/>
                <a:cs typeface="Calibri" panose="020F0502020204030204" pitchFamily="34" charset="0"/>
              </a:rPr>
              <a:t>Habit</a:t>
            </a:r>
            <a:r>
              <a:rPr lang="it-IT" sz="1400" dirty="0">
                <a:effectLst/>
                <a:latin typeface="Arial Rounded MT Bold" panose="020F0704030504030204" pitchFamily="34" charset="0"/>
                <a:ea typeface="Calibri" panose="020F0502020204030204" pitchFamily="34" charset="0"/>
                <a:cs typeface="Calibri" panose="020F0502020204030204" pitchFamily="34" charset="0"/>
              </a:rPr>
              <a:t>).</a:t>
            </a:r>
          </a:p>
          <a:p>
            <a:pPr marL="0" indent="0" algn="just">
              <a:lnSpc>
                <a:spcPct val="107000"/>
              </a:lnSpc>
              <a:spcAft>
                <a:spcPts val="800"/>
              </a:spcAft>
              <a:buNone/>
            </a:pPr>
            <a:r>
              <a:rPr lang="it-IT" sz="1400" b="1" dirty="0">
                <a:solidFill>
                  <a:srgbClr val="92D050"/>
                </a:solidFill>
                <a:effectLst/>
                <a:latin typeface="Arial Rounded MT Bold" panose="020F0704030504030204" pitchFamily="34" charset="0"/>
                <a:ea typeface="Calibri" panose="020F0502020204030204" pitchFamily="34" charset="0"/>
                <a:cs typeface="Calibri" panose="020F0502020204030204" pitchFamily="34" charset="0"/>
              </a:rPr>
              <a:t>7. </a:t>
            </a:r>
            <a:r>
              <a:rPr lang="it-IT" sz="1400" dirty="0">
                <a:effectLst/>
                <a:latin typeface="Arial Rounded MT Bold" panose="020F0704030504030204" pitchFamily="34" charset="0"/>
                <a:ea typeface="Calibri" panose="020F0502020204030204" pitchFamily="34" charset="0"/>
                <a:cs typeface="Calibri" panose="020F0502020204030204" pitchFamily="34" charset="0"/>
              </a:rPr>
              <a:t>La motivazione è ciò che ti fa iniziare: l'abitudine è ciò che ti fa andare avanti.</a:t>
            </a:r>
          </a:p>
          <a:p>
            <a:pPr marL="0" indent="0" algn="just">
              <a:lnSpc>
                <a:spcPct val="107000"/>
              </a:lnSpc>
              <a:spcAft>
                <a:spcPts val="800"/>
              </a:spcAft>
              <a:buNone/>
            </a:pPr>
            <a:r>
              <a:rPr lang="it-IT" sz="1400" b="1" dirty="0">
                <a:solidFill>
                  <a:srgbClr val="92D050"/>
                </a:solidFill>
                <a:effectLst/>
                <a:latin typeface="Arial Rounded MT Bold" panose="020F0704030504030204" pitchFamily="34" charset="0"/>
                <a:ea typeface="Calibri" panose="020F0502020204030204" pitchFamily="34" charset="0"/>
                <a:cs typeface="Calibri" panose="020F0502020204030204" pitchFamily="34" charset="0"/>
              </a:rPr>
              <a:t>8. </a:t>
            </a:r>
            <a:r>
              <a:rPr lang="it-IT" sz="1400" dirty="0">
                <a:effectLst/>
                <a:latin typeface="Arial Rounded MT Bold" panose="020F0704030504030204" pitchFamily="34" charset="0"/>
                <a:ea typeface="Calibri" panose="020F0502020204030204" pitchFamily="34" charset="0"/>
                <a:cs typeface="Calibri" panose="020F0502020204030204" pitchFamily="34" charset="0"/>
              </a:rPr>
              <a:t>La conoscenza ti dà potere: si tratta di avere fiducia in se stessi sapendo cosa fare e come farlo.</a:t>
            </a:r>
            <a:r>
              <a:rPr lang="en" sz="1400" dirty="0">
                <a:latin typeface="Arial Rounded MT Bold" panose="020F0704030504030204" pitchFamily="34" charset="0"/>
              </a:rPr>
              <a:t>	</a:t>
            </a:r>
            <a:endParaRPr sz="1400" dirty="0">
              <a:latin typeface="Arial Rounded MT Bold" panose="020F0704030504030204" pitchFamily="34" charset="0"/>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t>1.2 </a:t>
            </a:r>
            <a:r>
              <a:rPr lang="it-IT" b="1" dirty="0">
                <a:effectLst/>
                <a:latin typeface="Arial Rounded MT Bold" panose="020F0704030504030204" pitchFamily="34" charset="0"/>
                <a:ea typeface="Times New Roman" panose="02020603050405020304" pitchFamily="18" charset="0"/>
                <a:cs typeface="Calibri" panose="020F0502020204030204" pitchFamily="34" charset="0"/>
              </a:rPr>
              <a:t>Conoscenze essenziali</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Imagen 4">
            <a:extLst>
              <a:ext uri="{FF2B5EF4-FFF2-40B4-BE49-F238E27FC236}">
                <a16:creationId xmlns:a16="http://schemas.microsoft.com/office/drawing/2014/main" id="{68E346B3-18C5-4722-BD1A-0BB5A2473E34}"/>
              </a:ext>
            </a:extLst>
          </p:cNvPr>
          <p:cNvPicPr>
            <a:picLocks noChangeAspect="1"/>
          </p:cNvPicPr>
          <p:nvPr/>
        </p:nvPicPr>
        <p:blipFill>
          <a:blip r:embed="rId3"/>
          <a:stretch>
            <a:fillRect/>
          </a:stretch>
        </p:blipFill>
        <p:spPr>
          <a:xfrm>
            <a:off x="70813" y="1290771"/>
            <a:ext cx="560176" cy="560176"/>
          </a:xfrm>
          <a:prstGeom prst="rect">
            <a:avLst/>
          </a:prstGeom>
        </p:spPr>
      </p:pic>
      <p:pic>
        <p:nvPicPr>
          <p:cNvPr id="3" name="Imagen 2">
            <a:extLst>
              <a:ext uri="{FF2B5EF4-FFF2-40B4-BE49-F238E27FC236}">
                <a16:creationId xmlns:a16="http://schemas.microsoft.com/office/drawing/2014/main" id="{D993F5C2-60CE-43BA-9C2F-F70B1E1A8882}"/>
              </a:ext>
            </a:extLst>
          </p:cNvPr>
          <p:cNvPicPr>
            <a:picLocks noChangeAspect="1"/>
          </p:cNvPicPr>
          <p:nvPr/>
        </p:nvPicPr>
        <p:blipFill>
          <a:blip r:embed="rId4"/>
          <a:stretch>
            <a:fillRect/>
          </a:stretch>
        </p:blipFill>
        <p:spPr>
          <a:xfrm>
            <a:off x="6364094" y="1694521"/>
            <a:ext cx="2571750" cy="2571750"/>
          </a:xfrm>
          <a:prstGeom prst="rect">
            <a:avLst/>
          </a:prstGeom>
        </p:spPr>
      </p:pic>
    </p:spTree>
    <p:extLst>
      <p:ext uri="{BB962C8B-B14F-4D97-AF65-F5344CB8AC3E}">
        <p14:creationId xmlns:p14="http://schemas.microsoft.com/office/powerpoint/2010/main" val="1245827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5" name="Google Shape;175;p19"/>
          <p:cNvSpPr txBox="1">
            <a:spLocks noGrp="1"/>
          </p:cNvSpPr>
          <p:nvPr>
            <p:ph type="body" idx="4294967295"/>
          </p:nvPr>
        </p:nvSpPr>
        <p:spPr>
          <a:xfrm>
            <a:off x="410706" y="1095375"/>
            <a:ext cx="5477138" cy="2952750"/>
          </a:xfrm>
          <a:prstGeom prst="rect">
            <a:avLst/>
          </a:prstGeom>
        </p:spPr>
        <p:txBody>
          <a:bodyPr spcFirstLastPara="1" wrap="square" lIns="91425" tIns="91425" rIns="91425" bIns="91425" anchor="t" anchorCtr="0">
            <a:noAutofit/>
          </a:bodyPr>
          <a:lstStyle/>
          <a:p>
            <a:pPr marL="342900" lvl="0" indent="-342900" algn="just">
              <a:lnSpc>
                <a:spcPct val="107000"/>
              </a:lnSpc>
              <a:spcAft>
                <a:spcPts val="800"/>
              </a:spcAft>
              <a:buFont typeface="Symbol" panose="05050102010706020507" pitchFamily="18" charset="2"/>
              <a:buChar char="·"/>
            </a:pPr>
            <a:r>
              <a:rPr lang="it-IT" sz="1400" dirty="0">
                <a:effectLst/>
                <a:latin typeface="Arial Rounded MT Bold" panose="020F0704030504030204" pitchFamily="34" charset="0"/>
                <a:ea typeface="Calibri" panose="020F0502020204030204" pitchFamily="34" charset="0"/>
                <a:cs typeface="Calibri" panose="020F0502020204030204" pitchFamily="34" charset="0"/>
              </a:rPr>
              <a:t>Avrai bisogno di una strategia digitale e di una tabella di marcia. Chiediti cosa vuoi ottenere, cerca di capire come farlo e poi implementa il tuo piano.</a:t>
            </a:r>
          </a:p>
          <a:p>
            <a:pPr marL="342900" lvl="0" indent="-342900" algn="just">
              <a:lnSpc>
                <a:spcPct val="107000"/>
              </a:lnSpc>
              <a:spcAft>
                <a:spcPts val="800"/>
              </a:spcAft>
              <a:buFont typeface="Symbol" panose="05050102010706020507" pitchFamily="18" charset="2"/>
              <a:buChar char="·"/>
            </a:pPr>
            <a:r>
              <a:rPr lang="it-IT" sz="1400" dirty="0">
                <a:effectLst/>
                <a:latin typeface="Arial Rounded MT Bold" panose="020F0704030504030204" pitchFamily="34" charset="0"/>
                <a:ea typeface="Calibri" panose="020F0502020204030204" pitchFamily="34" charset="0"/>
                <a:cs typeface="Calibri" panose="020F0502020204030204" pitchFamily="34" charset="0"/>
              </a:rPr>
              <a:t>Impegnati ad assumere rischi, ma rischi calcolati e supportati da dati di ricerca</a:t>
            </a:r>
          </a:p>
          <a:p>
            <a:pPr marL="342900" lvl="0" indent="-342900" algn="just">
              <a:lnSpc>
                <a:spcPct val="107000"/>
              </a:lnSpc>
              <a:spcAft>
                <a:spcPts val="800"/>
              </a:spcAft>
              <a:buFont typeface="Symbol" panose="05050102010706020507" pitchFamily="18" charset="2"/>
              <a:buChar char="·"/>
            </a:pPr>
            <a:r>
              <a:rPr lang="it-IT" sz="1400" dirty="0">
                <a:effectLst/>
                <a:latin typeface="Arial Rounded MT Bold" panose="020F0704030504030204" pitchFamily="34" charset="0"/>
                <a:ea typeface="Calibri" panose="020F0502020204030204" pitchFamily="34" charset="0"/>
                <a:cs typeface="Calibri" panose="020F0502020204030204" pitchFamily="34" charset="0"/>
              </a:rPr>
              <a:t>Trova un bilanciamento tra avversione al rischio e eccessiva fiducia</a:t>
            </a:r>
          </a:p>
          <a:p>
            <a:pPr marL="342900" lvl="0" indent="-342900" algn="just">
              <a:lnSpc>
                <a:spcPct val="107000"/>
              </a:lnSpc>
              <a:spcAft>
                <a:spcPts val="800"/>
              </a:spcAft>
              <a:buFont typeface="Symbol" panose="05050102010706020507" pitchFamily="18" charset="2"/>
              <a:buChar char="·"/>
            </a:pPr>
            <a:r>
              <a:rPr lang="it-IT" sz="1400" dirty="0">
                <a:effectLst/>
                <a:latin typeface="Arial Rounded MT Bold" panose="020F0704030504030204" pitchFamily="34" charset="0"/>
                <a:ea typeface="Calibri" panose="020F0502020204030204" pitchFamily="34" charset="0"/>
                <a:cs typeface="Calibri" panose="020F0502020204030204" pitchFamily="34" charset="0"/>
              </a:rPr>
              <a:t>Impara ad utilizzare nuovi strumenti digitali </a:t>
            </a:r>
          </a:p>
          <a:p>
            <a:pPr marL="342900" lvl="0" indent="-342900" algn="just">
              <a:lnSpc>
                <a:spcPct val="107000"/>
              </a:lnSpc>
              <a:spcAft>
                <a:spcPts val="800"/>
              </a:spcAft>
              <a:buFont typeface="Symbol" panose="05050102010706020507" pitchFamily="18" charset="2"/>
              <a:buChar char="·"/>
            </a:pPr>
            <a:r>
              <a:rPr lang="it-IT" sz="1400" dirty="0">
                <a:effectLst/>
                <a:latin typeface="Arial Rounded MT Bold" panose="020F0704030504030204" pitchFamily="34" charset="0"/>
                <a:ea typeface="Calibri" panose="020F0502020204030204" pitchFamily="34" charset="0"/>
                <a:cs typeface="Calibri" panose="020F0502020204030204" pitchFamily="34" charset="0"/>
              </a:rPr>
              <a:t>A volte, fidati della tua intuizione.</a:t>
            </a:r>
          </a:p>
          <a:p>
            <a:pPr marL="342900" lvl="0" indent="-342900" algn="just">
              <a:lnSpc>
                <a:spcPct val="107000"/>
              </a:lnSpc>
              <a:spcAft>
                <a:spcPts val="800"/>
              </a:spcAft>
              <a:buFont typeface="Symbol" panose="05050102010706020507" pitchFamily="18" charset="2"/>
              <a:buChar char="·"/>
            </a:pPr>
            <a:r>
              <a:rPr lang="it-IT" sz="1400" dirty="0">
                <a:effectLst/>
                <a:latin typeface="Arial Rounded MT Bold" panose="020F0704030504030204" pitchFamily="34" charset="0"/>
                <a:ea typeface="Calibri" panose="020F0502020204030204" pitchFamily="34" charset="0"/>
                <a:cs typeface="Calibri" panose="020F0502020204030204" pitchFamily="34" charset="0"/>
              </a:rPr>
              <a:t>Parla con imprenditori digitali di successo, assicurandoti che ti diano una visione realistica.</a:t>
            </a:r>
          </a:p>
        </p:txBody>
      </p:sp>
      <p:sp>
        <p:nvSpPr>
          <p:cNvPr id="7"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t>1.3 </a:t>
            </a:r>
            <a:r>
              <a:rPr lang="it-IT" b="1" dirty="0">
                <a:effectLst/>
                <a:latin typeface="Arial Rounded MT Bold" panose="020F0704030504030204" pitchFamily="34" charset="0"/>
                <a:ea typeface="Times New Roman" panose="02020603050405020304" pitchFamily="18" charset="0"/>
                <a:cs typeface="Calibri" panose="020F0502020204030204" pitchFamily="34" charset="0"/>
              </a:rPr>
              <a:t>Suggerimenti pratici</a:t>
            </a:r>
            <a:endParaRPr lang="en-GB" dirty="0"/>
          </a:p>
        </p:txBody>
      </p:sp>
      <p:pic>
        <p:nvPicPr>
          <p:cNvPr id="5" name="Imagen 4">
            <a:extLst>
              <a:ext uri="{FF2B5EF4-FFF2-40B4-BE49-F238E27FC236}">
                <a16:creationId xmlns:a16="http://schemas.microsoft.com/office/drawing/2014/main" id="{59DB16FE-2D7E-4F46-80A5-D08E84F00F6A}"/>
              </a:ext>
            </a:extLst>
          </p:cNvPr>
          <p:cNvPicPr>
            <a:picLocks noChangeAspect="1"/>
          </p:cNvPicPr>
          <p:nvPr/>
        </p:nvPicPr>
        <p:blipFill>
          <a:blip r:embed="rId3"/>
          <a:stretch>
            <a:fillRect/>
          </a:stretch>
        </p:blipFill>
        <p:spPr>
          <a:xfrm>
            <a:off x="61957" y="1515907"/>
            <a:ext cx="540392" cy="540392"/>
          </a:xfrm>
          <a:prstGeom prst="rect">
            <a:avLst/>
          </a:prstGeom>
        </p:spPr>
      </p:pic>
      <p:pic>
        <p:nvPicPr>
          <p:cNvPr id="8" name="Imagen 7">
            <a:extLst>
              <a:ext uri="{FF2B5EF4-FFF2-40B4-BE49-F238E27FC236}">
                <a16:creationId xmlns:a16="http://schemas.microsoft.com/office/drawing/2014/main" id="{6D4FCD94-8BC8-4450-A178-B43396C9104E}"/>
              </a:ext>
            </a:extLst>
          </p:cNvPr>
          <p:cNvPicPr>
            <a:picLocks noChangeAspect="1"/>
          </p:cNvPicPr>
          <p:nvPr/>
        </p:nvPicPr>
        <p:blipFill>
          <a:blip r:embed="rId4"/>
          <a:stretch>
            <a:fillRect/>
          </a:stretch>
        </p:blipFill>
        <p:spPr>
          <a:xfrm>
            <a:off x="5966397" y="1409529"/>
            <a:ext cx="2952750" cy="29527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ctrTitle" idx="4294967295"/>
          </p:nvPr>
        </p:nvSpPr>
        <p:spPr>
          <a:xfrm>
            <a:off x="3064700" y="1512936"/>
            <a:ext cx="55338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a:solidFill>
                  <a:srgbClr val="ABE33F"/>
                </a:solidFill>
              </a:rPr>
              <a:t>Grazie!</a:t>
            </a:r>
            <a:endParaRPr sz="6000" dirty="0">
              <a:solidFill>
                <a:srgbClr val="ABE33F"/>
              </a:solidFill>
            </a:endParaRPr>
          </a:p>
        </p:txBody>
      </p:sp>
      <p:sp>
        <p:nvSpPr>
          <p:cNvPr id="305" name="Google Shape;305;p34"/>
          <p:cNvSpPr txBox="1">
            <a:spLocks noGrp="1"/>
          </p:cNvSpPr>
          <p:nvPr>
            <p:ph type="subTitle" idx="4294967295"/>
          </p:nvPr>
        </p:nvSpPr>
        <p:spPr>
          <a:xfrm>
            <a:off x="3064700" y="2636358"/>
            <a:ext cx="5533800" cy="1206544"/>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dirty="0"/>
              <a:t>Domande?</a:t>
            </a:r>
            <a:endParaRPr sz="3600" b="1" dirty="0"/>
          </a:p>
        </p:txBody>
      </p:sp>
      <p:grpSp>
        <p:nvGrpSpPr>
          <p:cNvPr id="306" name="Google Shape;306;p34"/>
          <p:cNvGrpSpPr/>
          <p:nvPr/>
        </p:nvGrpSpPr>
        <p:grpSpPr>
          <a:xfrm>
            <a:off x="685795" y="1814227"/>
            <a:ext cx="1681779" cy="1179949"/>
            <a:chOff x="559275" y="1683950"/>
            <a:chExt cx="466500" cy="327300"/>
          </a:xfrm>
        </p:grpSpPr>
        <p:sp>
          <p:nvSpPr>
            <p:cNvPr id="307" name="Google Shape;307;p34"/>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4"/>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34"/>
          <p:cNvSpPr/>
          <p:nvPr/>
        </p:nvSpPr>
        <p:spPr>
          <a:xfrm>
            <a:off x="1681875" y="2683100"/>
            <a:ext cx="1274938" cy="115980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Escalus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329</TotalTime>
  <Words>487</Words>
  <Application>Microsoft Office PowerPoint</Application>
  <PresentationFormat>Presentazione su schermo (16:9)</PresentationFormat>
  <Paragraphs>27</Paragraphs>
  <Slides>7</Slides>
  <Notes>6</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7</vt:i4>
      </vt:variant>
    </vt:vector>
  </HeadingPairs>
  <TitlesOfParts>
    <vt:vector size="14" baseType="lpstr">
      <vt:lpstr>Karla</vt:lpstr>
      <vt:lpstr>Arial</vt:lpstr>
      <vt:lpstr>Calibri</vt:lpstr>
      <vt:lpstr>Raleway</vt:lpstr>
      <vt:lpstr>Arial Rounded MT Bold</vt:lpstr>
      <vt:lpstr>Symbol</vt:lpstr>
      <vt:lpstr>Escalus template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proje</dc:creator>
  <cp:lastModifiedBy>Raffaella Alessandrini</cp:lastModifiedBy>
  <cp:revision>32</cp:revision>
  <dcterms:modified xsi:type="dcterms:W3CDTF">2022-02-08T16:24:22Z</dcterms:modified>
</cp:coreProperties>
</file>