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8"/>
  </p:notesMasterIdLst>
  <p:handoutMasterIdLst>
    <p:handoutMasterId r:id="rId19"/>
  </p:handoutMasterIdLst>
  <p:sldIdLst>
    <p:sldId id="288" r:id="rId2"/>
    <p:sldId id="261" r:id="rId3"/>
    <p:sldId id="299" r:id="rId4"/>
    <p:sldId id="302" r:id="rId5"/>
    <p:sldId id="314" r:id="rId6"/>
    <p:sldId id="315" r:id="rId7"/>
    <p:sldId id="359" r:id="rId8"/>
    <p:sldId id="360" r:id="rId9"/>
    <p:sldId id="361" r:id="rId10"/>
    <p:sldId id="362" r:id="rId11"/>
    <p:sldId id="363" r:id="rId12"/>
    <p:sldId id="364" r:id="rId13"/>
    <p:sldId id="304" r:id="rId14"/>
    <p:sldId id="311" r:id="rId15"/>
    <p:sldId id="312" r:id="rId16"/>
    <p:sldId id="313" r:id="rId17"/>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Karla" pitchFamily="2" charset="0"/>
      <p:regular r:id="rId24"/>
      <p:bold r:id="rId25"/>
      <p:italic r:id="rId26"/>
      <p:boldItalic r:id="rId27"/>
    </p:embeddedFont>
    <p:embeddedFont>
      <p:font typeface="Raleway"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2DD"/>
    <a:srgbClr val="8BD64E"/>
    <a:srgbClr val="DACFED"/>
    <a:srgbClr val="2ABBAD"/>
    <a:srgbClr val="00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100" d="100"/>
          <a:sy n="100" d="100"/>
        </p:scale>
        <p:origin x="51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0A7C6-6DDC-4A70-9267-2F23A33CCA8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4A161804-52B8-438E-9060-E03E4D88B262}">
      <dgm:prSet phldrT="[Texto]" custT="1"/>
      <dgm:spPr>
        <a:solidFill>
          <a:srgbClr val="8BD64E"/>
        </a:solidFill>
        <a:ln>
          <a:noFill/>
        </a:ln>
      </dgm:spPr>
      <dgm:t>
        <a:bodyPr/>
        <a:lstStyle/>
        <a:p>
          <a:r>
            <a:rPr lang="es-ES" sz="1600" b="1" dirty="0"/>
            <a:t>Modulo 1</a:t>
          </a:r>
        </a:p>
        <a:p>
          <a:r>
            <a:rPr lang="it-IT" sz="1600" noProof="0" dirty="0"/>
            <a:t>Unità</a:t>
          </a:r>
          <a:r>
            <a:rPr lang="es-ES" sz="1600" dirty="0"/>
            <a:t> 1</a:t>
          </a:r>
        </a:p>
      </dgm:t>
    </dgm:pt>
    <dgm:pt modelId="{10DD74E6-8C42-4A5F-83DC-AA1B34EA4B88}" type="parTrans" cxnId="{E3FB9AAB-03CD-4E11-A406-FDEEA6E06EA9}">
      <dgm:prSet/>
      <dgm:spPr/>
      <dgm:t>
        <a:bodyPr/>
        <a:lstStyle/>
        <a:p>
          <a:endParaRPr lang="es-ES"/>
        </a:p>
      </dgm:t>
    </dgm:pt>
    <dgm:pt modelId="{36DBA5EE-DF99-4102-8C4B-86857C3D6AD7}" type="sibTrans" cxnId="{E3FB9AAB-03CD-4E11-A406-FDEEA6E06EA9}">
      <dgm:prSet/>
      <dgm:spPr/>
      <dgm:t>
        <a:bodyPr/>
        <a:lstStyle/>
        <a:p>
          <a:endParaRPr lang="es-ES"/>
        </a:p>
      </dgm:t>
    </dgm:pt>
    <dgm:pt modelId="{F4E4DE70-E90E-4E93-AE2D-B08AC8ABEEC6}">
      <dgm:prSet phldrT="[Texto]"/>
      <dgm:spPr>
        <a:solidFill>
          <a:srgbClr val="8BD64E"/>
        </a:solidFill>
        <a:ln>
          <a:noFill/>
        </a:ln>
      </dgm:spPr>
      <dgm:t>
        <a:bodyPr/>
        <a:lstStyle/>
        <a:p>
          <a:r>
            <a:rPr lang="es-ES" b="1" dirty="0"/>
            <a:t>Modulo 1</a:t>
          </a:r>
        </a:p>
        <a:p>
          <a:r>
            <a:rPr lang="it-IT" noProof="0" dirty="0"/>
            <a:t>Unità </a:t>
          </a:r>
          <a:r>
            <a:rPr lang="es-ES" dirty="0"/>
            <a:t>2</a:t>
          </a:r>
        </a:p>
      </dgm:t>
    </dgm:pt>
    <dgm:pt modelId="{E1FAF9BA-6236-43C9-8562-7658AB15E65A}" type="parTrans" cxnId="{A4F9FAC7-1749-4542-8E97-3CE134ECC71C}">
      <dgm:prSet/>
      <dgm:spPr/>
      <dgm:t>
        <a:bodyPr/>
        <a:lstStyle/>
        <a:p>
          <a:endParaRPr lang="es-ES"/>
        </a:p>
      </dgm:t>
    </dgm:pt>
    <dgm:pt modelId="{086F7FC0-DBB9-46D8-BB85-BEFE24D0791E}" type="sibTrans" cxnId="{A4F9FAC7-1749-4542-8E97-3CE134ECC71C}">
      <dgm:prSet/>
      <dgm:spPr/>
      <dgm:t>
        <a:bodyPr/>
        <a:lstStyle/>
        <a:p>
          <a:endParaRPr lang="es-ES"/>
        </a:p>
      </dgm:t>
    </dgm:pt>
    <dgm:pt modelId="{E533A5AB-60AD-4251-AC4D-436C036DCC9C}">
      <dgm:prSet phldrT="[Texto]"/>
      <dgm:spPr>
        <a:solidFill>
          <a:srgbClr val="0070C0"/>
        </a:solidFill>
        <a:ln>
          <a:noFill/>
        </a:ln>
      </dgm:spPr>
      <dgm:t>
        <a:bodyPr/>
        <a:lstStyle/>
        <a:p>
          <a:r>
            <a:rPr lang="es-ES" b="1" dirty="0"/>
            <a:t>Modulo 2</a:t>
          </a:r>
        </a:p>
        <a:p>
          <a:r>
            <a:rPr lang="it-IT" noProof="0" dirty="0"/>
            <a:t>Unità</a:t>
          </a:r>
          <a:r>
            <a:rPr lang="es-ES" dirty="0"/>
            <a:t> 1</a:t>
          </a:r>
        </a:p>
      </dgm:t>
    </dgm:pt>
    <dgm:pt modelId="{0150EED1-B429-4EE7-B310-C6F9155471FB}" type="parTrans" cxnId="{02B5C3A8-EFA7-46A3-A31C-72C8A446D7DD}">
      <dgm:prSet/>
      <dgm:spPr/>
      <dgm:t>
        <a:bodyPr/>
        <a:lstStyle/>
        <a:p>
          <a:endParaRPr lang="es-ES"/>
        </a:p>
      </dgm:t>
    </dgm:pt>
    <dgm:pt modelId="{E09992EC-3572-42D4-834F-D41CC5CE78B4}" type="sibTrans" cxnId="{02B5C3A8-EFA7-46A3-A31C-72C8A446D7DD}">
      <dgm:prSet/>
      <dgm:spPr/>
      <dgm:t>
        <a:bodyPr/>
        <a:lstStyle/>
        <a:p>
          <a:endParaRPr lang="es-ES"/>
        </a:p>
      </dgm:t>
    </dgm:pt>
    <dgm:pt modelId="{58E81F9C-8E6E-493C-A2DC-7CBA2608379E}">
      <dgm:prSet custT="1"/>
      <dgm:spPr>
        <a:solidFill>
          <a:schemeClr val="accent6">
            <a:lumMod val="20000"/>
            <a:lumOff val="80000"/>
            <a:alpha val="89804"/>
          </a:schemeClr>
        </a:solidFill>
        <a:ln>
          <a:noFill/>
        </a:ln>
      </dgm:spPr>
      <dgm:t>
        <a:bodyPr/>
        <a:lstStyle/>
        <a:p>
          <a:r>
            <a:rPr lang="it-IT" sz="1600" noProof="0" dirty="0"/>
            <a:t>Introduzione al concetto di ‘Netiquette</a:t>
          </a:r>
          <a:r>
            <a:rPr lang="es-ES" sz="1600" dirty="0"/>
            <a:t>’</a:t>
          </a:r>
        </a:p>
      </dgm:t>
    </dgm:pt>
    <dgm:pt modelId="{56273A4F-4997-47FF-8128-B83C51BFF4B4}" type="parTrans" cxnId="{9BA54198-6F75-4B22-8F3A-F6A2D5F7B452}">
      <dgm:prSet/>
      <dgm:spPr/>
      <dgm:t>
        <a:bodyPr/>
        <a:lstStyle/>
        <a:p>
          <a:endParaRPr lang="es-ES"/>
        </a:p>
      </dgm:t>
    </dgm:pt>
    <dgm:pt modelId="{BC82332C-29BC-43BB-81AD-FE8376DE6C8C}" type="sibTrans" cxnId="{9BA54198-6F75-4B22-8F3A-F6A2D5F7B452}">
      <dgm:prSet/>
      <dgm:spPr/>
      <dgm:t>
        <a:bodyPr/>
        <a:lstStyle/>
        <a:p>
          <a:endParaRPr lang="es-ES"/>
        </a:p>
      </dgm:t>
    </dgm:pt>
    <dgm:pt modelId="{E63DCBA2-A5A7-4765-9A2E-51B2E0B84C54}">
      <dgm:prSet custT="1"/>
      <dgm:spPr>
        <a:solidFill>
          <a:schemeClr val="accent6">
            <a:lumMod val="20000"/>
            <a:lumOff val="80000"/>
            <a:alpha val="90000"/>
          </a:schemeClr>
        </a:solidFill>
        <a:ln>
          <a:noFill/>
        </a:ln>
      </dgm:spPr>
      <dgm:t>
        <a:bodyPr/>
        <a:lstStyle/>
        <a:p>
          <a:r>
            <a:rPr lang="it-IT" sz="1600" noProof="0" dirty="0"/>
            <a:t>Esempi pratici di ‘Netiquette</a:t>
          </a:r>
          <a:r>
            <a:rPr lang="es-ES" sz="1600" dirty="0"/>
            <a:t>’</a:t>
          </a:r>
        </a:p>
      </dgm:t>
    </dgm:pt>
    <dgm:pt modelId="{12FFB12C-A29D-4933-998B-706235A672CA}" type="parTrans" cxnId="{81BC27DB-0DC0-4008-AF96-9469A0E0B8AF}">
      <dgm:prSet/>
      <dgm:spPr/>
      <dgm:t>
        <a:bodyPr/>
        <a:lstStyle/>
        <a:p>
          <a:endParaRPr lang="es-ES"/>
        </a:p>
      </dgm:t>
    </dgm:pt>
    <dgm:pt modelId="{FBF40497-BD22-4717-8E88-7B29B1FE6FAA}" type="sibTrans" cxnId="{81BC27DB-0DC0-4008-AF96-9469A0E0B8AF}">
      <dgm:prSet/>
      <dgm:spPr/>
      <dgm:t>
        <a:bodyPr/>
        <a:lstStyle/>
        <a:p>
          <a:endParaRPr lang="es-ES"/>
        </a:p>
      </dgm:t>
    </dgm:pt>
    <dgm:pt modelId="{1B56B5F9-7E17-44CA-98DF-BEE18F32BECA}">
      <dgm:prSet custT="1"/>
      <dgm:spPr>
        <a:solidFill>
          <a:srgbClr val="DACFED">
            <a:alpha val="89804"/>
          </a:srgbClr>
        </a:solidFill>
        <a:ln>
          <a:noFill/>
        </a:ln>
      </dgm:spPr>
      <dgm:t>
        <a:bodyPr/>
        <a:lstStyle/>
        <a:p>
          <a:r>
            <a:rPr lang="it-IT" sz="1600" noProof="0" dirty="0"/>
            <a:t>Diventare un cittadino digitale</a:t>
          </a:r>
        </a:p>
      </dgm:t>
    </dgm:pt>
    <dgm:pt modelId="{7FBF9AC0-2F2E-41BD-A278-722273608EE4}" type="parTrans" cxnId="{720E167A-E9A4-4A99-9A16-F9F561DFC517}">
      <dgm:prSet/>
      <dgm:spPr/>
      <dgm:t>
        <a:bodyPr/>
        <a:lstStyle/>
        <a:p>
          <a:endParaRPr lang="es-ES"/>
        </a:p>
      </dgm:t>
    </dgm:pt>
    <dgm:pt modelId="{50ABE910-9691-496D-BA3B-A19967769620}" type="sibTrans" cxnId="{720E167A-E9A4-4A99-9A16-F9F561DFC517}">
      <dgm:prSet/>
      <dgm:spPr/>
      <dgm:t>
        <a:bodyPr/>
        <a:lstStyle/>
        <a:p>
          <a:endParaRPr lang="es-ES"/>
        </a:p>
      </dgm:t>
    </dgm:pt>
    <dgm:pt modelId="{BC320D63-F81E-4E1E-AC89-CACFA02A1020}">
      <dgm:prSet/>
      <dgm:spPr>
        <a:solidFill>
          <a:srgbClr val="0070C0"/>
        </a:solidFill>
      </dgm:spPr>
      <dgm:t>
        <a:bodyPr/>
        <a:lstStyle/>
        <a:p>
          <a:r>
            <a:rPr lang="en-US" b="1" dirty="0"/>
            <a:t>Modulo 2</a:t>
          </a:r>
        </a:p>
        <a:p>
          <a:r>
            <a:rPr lang="it-IT" noProof="0" dirty="0"/>
            <a:t>Unità</a:t>
          </a:r>
          <a:r>
            <a:rPr lang="en-US" dirty="0"/>
            <a:t> 2</a:t>
          </a:r>
        </a:p>
      </dgm:t>
    </dgm:pt>
    <dgm:pt modelId="{EF4BED0E-18D0-415C-9CD7-5EFBDED012B3}" type="parTrans" cxnId="{0E534C15-6087-4775-A325-FB19FBBF7E97}">
      <dgm:prSet/>
      <dgm:spPr/>
      <dgm:t>
        <a:bodyPr/>
        <a:lstStyle/>
        <a:p>
          <a:endParaRPr lang="en-US"/>
        </a:p>
      </dgm:t>
    </dgm:pt>
    <dgm:pt modelId="{2BB5C7D3-EE54-4784-BF1B-8E035D3D8A39}" type="sibTrans" cxnId="{0E534C15-6087-4775-A325-FB19FBBF7E97}">
      <dgm:prSet/>
      <dgm:spPr/>
      <dgm:t>
        <a:bodyPr/>
        <a:lstStyle/>
        <a:p>
          <a:endParaRPr lang="en-US"/>
        </a:p>
      </dgm:t>
    </dgm:pt>
    <dgm:pt modelId="{FA825669-754E-4472-BE85-4C85E4BC2241}">
      <dgm:prSet/>
      <dgm:spPr>
        <a:solidFill>
          <a:srgbClr val="DACFED">
            <a:alpha val="90000"/>
          </a:srgbClr>
        </a:solidFill>
      </dgm:spPr>
      <dgm:t>
        <a:bodyPr/>
        <a:lstStyle/>
        <a:p>
          <a:r>
            <a:rPr lang="it-IT" noProof="0" dirty="0"/>
            <a:t>Esempi pratici– cosa fare e cosa </a:t>
          </a:r>
          <a:r>
            <a:rPr lang="en-US" dirty="0"/>
            <a:t>non fare!</a:t>
          </a:r>
        </a:p>
      </dgm:t>
    </dgm:pt>
    <dgm:pt modelId="{A6212DC5-93CA-4422-8423-31BE7D1A31A4}" type="parTrans" cxnId="{04E1C619-CF18-431E-99AE-CD082F281669}">
      <dgm:prSet/>
      <dgm:spPr/>
      <dgm:t>
        <a:bodyPr/>
        <a:lstStyle/>
        <a:p>
          <a:endParaRPr lang="en-US"/>
        </a:p>
      </dgm:t>
    </dgm:pt>
    <dgm:pt modelId="{44A2D4EB-E6EA-45A4-926E-F745D3F06AA6}" type="sibTrans" cxnId="{04E1C619-CF18-431E-99AE-CD082F281669}">
      <dgm:prSet/>
      <dgm:spPr/>
      <dgm:t>
        <a:bodyPr/>
        <a:lstStyle/>
        <a:p>
          <a:endParaRPr lang="en-US"/>
        </a:p>
      </dgm:t>
    </dgm:pt>
    <dgm:pt modelId="{089D2FE8-E1A1-4209-AD84-B93CF568D3CE}" type="pres">
      <dgm:prSet presAssocID="{BB40A7C6-6DDC-4A70-9267-2F23A33CCA80}" presName="Name0" presStyleCnt="0">
        <dgm:presLayoutVars>
          <dgm:dir/>
          <dgm:animLvl val="lvl"/>
          <dgm:resizeHandles val="exact"/>
        </dgm:presLayoutVars>
      </dgm:prSet>
      <dgm:spPr/>
    </dgm:pt>
    <dgm:pt modelId="{2CF6B268-324A-4D56-B0EA-90074742564C}" type="pres">
      <dgm:prSet presAssocID="{4A161804-52B8-438E-9060-E03E4D88B262}" presName="composite" presStyleCnt="0"/>
      <dgm:spPr/>
    </dgm:pt>
    <dgm:pt modelId="{E0EB288A-4069-4A82-9AFC-B371516439A0}" type="pres">
      <dgm:prSet presAssocID="{4A161804-52B8-438E-9060-E03E4D88B262}" presName="parTx" presStyleLbl="alignNode1" presStyleIdx="0" presStyleCnt="4" custLinFactNeighborY="-998">
        <dgm:presLayoutVars>
          <dgm:chMax val="0"/>
          <dgm:chPref val="0"/>
          <dgm:bulletEnabled val="1"/>
        </dgm:presLayoutVars>
      </dgm:prSet>
      <dgm:spPr/>
    </dgm:pt>
    <dgm:pt modelId="{38060F78-480C-47CF-B727-DD2DFFC99788}" type="pres">
      <dgm:prSet presAssocID="{4A161804-52B8-438E-9060-E03E4D88B262}" presName="desTx" presStyleLbl="alignAccFollowNode1" presStyleIdx="0" presStyleCnt="4">
        <dgm:presLayoutVars>
          <dgm:bulletEnabled val="1"/>
        </dgm:presLayoutVars>
      </dgm:prSet>
      <dgm:spPr/>
    </dgm:pt>
    <dgm:pt modelId="{09E3D235-FFA9-4E5B-B715-2F6A22F6CAE0}" type="pres">
      <dgm:prSet presAssocID="{36DBA5EE-DF99-4102-8C4B-86857C3D6AD7}" presName="space" presStyleCnt="0"/>
      <dgm:spPr/>
    </dgm:pt>
    <dgm:pt modelId="{E19CE362-6CEB-4ED7-9F00-16825C6FB607}" type="pres">
      <dgm:prSet presAssocID="{F4E4DE70-E90E-4E93-AE2D-B08AC8ABEEC6}" presName="composite" presStyleCnt="0"/>
      <dgm:spPr/>
    </dgm:pt>
    <dgm:pt modelId="{CA83B10C-5842-4A9F-B960-F9C3A32BB57E}" type="pres">
      <dgm:prSet presAssocID="{F4E4DE70-E90E-4E93-AE2D-B08AC8ABEEC6}" presName="parTx" presStyleLbl="alignNode1" presStyleIdx="1" presStyleCnt="4">
        <dgm:presLayoutVars>
          <dgm:chMax val="0"/>
          <dgm:chPref val="0"/>
          <dgm:bulletEnabled val="1"/>
        </dgm:presLayoutVars>
      </dgm:prSet>
      <dgm:spPr/>
    </dgm:pt>
    <dgm:pt modelId="{FF6C4942-EA6B-4912-A282-949924078BF9}" type="pres">
      <dgm:prSet presAssocID="{F4E4DE70-E90E-4E93-AE2D-B08AC8ABEEC6}" presName="desTx" presStyleLbl="alignAccFollowNode1" presStyleIdx="1" presStyleCnt="4">
        <dgm:presLayoutVars>
          <dgm:bulletEnabled val="1"/>
        </dgm:presLayoutVars>
      </dgm:prSet>
      <dgm:spPr/>
    </dgm:pt>
    <dgm:pt modelId="{0C0A9B8D-7E55-422F-B59E-3C0662D94310}" type="pres">
      <dgm:prSet presAssocID="{086F7FC0-DBB9-46D8-BB85-BEFE24D0791E}" presName="space" presStyleCnt="0"/>
      <dgm:spPr/>
    </dgm:pt>
    <dgm:pt modelId="{2A7064BD-EF08-4B93-B302-13D792917A21}" type="pres">
      <dgm:prSet presAssocID="{E533A5AB-60AD-4251-AC4D-436C036DCC9C}" presName="composite" presStyleCnt="0"/>
      <dgm:spPr/>
    </dgm:pt>
    <dgm:pt modelId="{B639444B-3AC0-4753-BDE8-2F688F81C0E9}" type="pres">
      <dgm:prSet presAssocID="{E533A5AB-60AD-4251-AC4D-436C036DCC9C}" presName="parTx" presStyleLbl="alignNode1" presStyleIdx="2" presStyleCnt="4" custScaleX="101094">
        <dgm:presLayoutVars>
          <dgm:chMax val="0"/>
          <dgm:chPref val="0"/>
          <dgm:bulletEnabled val="1"/>
        </dgm:presLayoutVars>
      </dgm:prSet>
      <dgm:spPr/>
    </dgm:pt>
    <dgm:pt modelId="{BA7CF962-C15E-41C7-99F2-72D3FBFFAFFE}" type="pres">
      <dgm:prSet presAssocID="{E533A5AB-60AD-4251-AC4D-436C036DCC9C}" presName="desTx" presStyleLbl="alignAccFollowNode1" presStyleIdx="2" presStyleCnt="4">
        <dgm:presLayoutVars>
          <dgm:bulletEnabled val="1"/>
        </dgm:presLayoutVars>
      </dgm:prSet>
      <dgm:spPr/>
    </dgm:pt>
    <dgm:pt modelId="{B09CA2C8-267F-489E-8C2E-DE2C4E0F2BE5}" type="pres">
      <dgm:prSet presAssocID="{E09992EC-3572-42D4-834F-D41CC5CE78B4}" presName="space" presStyleCnt="0"/>
      <dgm:spPr/>
    </dgm:pt>
    <dgm:pt modelId="{1B231295-5CC9-4547-9E4D-8CE7BE56F421}" type="pres">
      <dgm:prSet presAssocID="{BC320D63-F81E-4E1E-AC89-CACFA02A1020}" presName="composite" presStyleCnt="0"/>
      <dgm:spPr/>
    </dgm:pt>
    <dgm:pt modelId="{EA6FBCA8-A0C5-46FE-95AC-CAA902A6238F}" type="pres">
      <dgm:prSet presAssocID="{BC320D63-F81E-4E1E-AC89-CACFA02A1020}" presName="parTx" presStyleLbl="alignNode1" presStyleIdx="3" presStyleCnt="4">
        <dgm:presLayoutVars>
          <dgm:chMax val="0"/>
          <dgm:chPref val="0"/>
          <dgm:bulletEnabled val="1"/>
        </dgm:presLayoutVars>
      </dgm:prSet>
      <dgm:spPr/>
    </dgm:pt>
    <dgm:pt modelId="{0FFAD001-D241-42ED-A1D8-8F217F1C03D0}" type="pres">
      <dgm:prSet presAssocID="{BC320D63-F81E-4E1E-AC89-CACFA02A1020}" presName="desTx" presStyleLbl="alignAccFollowNode1" presStyleIdx="3" presStyleCnt="4">
        <dgm:presLayoutVars>
          <dgm:bulletEnabled val="1"/>
        </dgm:presLayoutVars>
      </dgm:prSet>
      <dgm:spPr/>
    </dgm:pt>
  </dgm:ptLst>
  <dgm:cxnLst>
    <dgm:cxn modelId="{0E534C15-6087-4775-A325-FB19FBBF7E97}" srcId="{BB40A7C6-6DDC-4A70-9267-2F23A33CCA80}" destId="{BC320D63-F81E-4E1E-AC89-CACFA02A1020}" srcOrd="3" destOrd="0" parTransId="{EF4BED0E-18D0-415C-9CD7-5EFBDED012B3}" sibTransId="{2BB5C7D3-EE54-4784-BF1B-8E035D3D8A39}"/>
    <dgm:cxn modelId="{B484C315-A430-410E-B074-5C56138395D0}" type="presOf" srcId="{FA825669-754E-4472-BE85-4C85E4BC2241}" destId="{0FFAD001-D241-42ED-A1D8-8F217F1C03D0}" srcOrd="0" destOrd="0" presId="urn:microsoft.com/office/officeart/2005/8/layout/hList1"/>
    <dgm:cxn modelId="{DE2FC415-5D3F-4EB8-8ED7-8CE156029F32}" type="presOf" srcId="{1B56B5F9-7E17-44CA-98DF-BEE18F32BECA}" destId="{BA7CF962-C15E-41C7-99F2-72D3FBFFAFFE}" srcOrd="0" destOrd="0" presId="urn:microsoft.com/office/officeart/2005/8/layout/hList1"/>
    <dgm:cxn modelId="{04E1C619-CF18-431E-99AE-CD082F281669}" srcId="{BC320D63-F81E-4E1E-AC89-CACFA02A1020}" destId="{FA825669-754E-4472-BE85-4C85E4BC2241}" srcOrd="0" destOrd="0" parTransId="{A6212DC5-93CA-4422-8423-31BE7D1A31A4}" sibTransId="{44A2D4EB-E6EA-45A4-926E-F745D3F06AA6}"/>
    <dgm:cxn modelId="{D629A339-2170-4D7D-B233-3442B67519B6}" type="presOf" srcId="{4A161804-52B8-438E-9060-E03E4D88B262}" destId="{E0EB288A-4069-4A82-9AFC-B371516439A0}" srcOrd="0" destOrd="0" presId="urn:microsoft.com/office/officeart/2005/8/layout/hList1"/>
    <dgm:cxn modelId="{B33C4D58-66DC-4828-B1D1-86A01173A663}" type="presOf" srcId="{BC320D63-F81E-4E1E-AC89-CACFA02A1020}" destId="{EA6FBCA8-A0C5-46FE-95AC-CAA902A6238F}" srcOrd="0" destOrd="0" presId="urn:microsoft.com/office/officeart/2005/8/layout/hList1"/>
    <dgm:cxn modelId="{1970EA79-131C-4EC3-BCD2-4C45E8AC9EB6}" type="presOf" srcId="{E533A5AB-60AD-4251-AC4D-436C036DCC9C}" destId="{B639444B-3AC0-4753-BDE8-2F688F81C0E9}" srcOrd="0" destOrd="0" presId="urn:microsoft.com/office/officeart/2005/8/layout/hList1"/>
    <dgm:cxn modelId="{720E167A-E9A4-4A99-9A16-F9F561DFC517}" srcId="{E533A5AB-60AD-4251-AC4D-436C036DCC9C}" destId="{1B56B5F9-7E17-44CA-98DF-BEE18F32BECA}" srcOrd="0" destOrd="0" parTransId="{7FBF9AC0-2F2E-41BD-A278-722273608EE4}" sibTransId="{50ABE910-9691-496D-BA3B-A19967769620}"/>
    <dgm:cxn modelId="{9BA54198-6F75-4B22-8F3A-F6A2D5F7B452}" srcId="{4A161804-52B8-438E-9060-E03E4D88B262}" destId="{58E81F9C-8E6E-493C-A2DC-7CBA2608379E}" srcOrd="0" destOrd="0" parTransId="{56273A4F-4997-47FF-8128-B83C51BFF4B4}" sibTransId="{BC82332C-29BC-43BB-81AD-FE8376DE6C8C}"/>
    <dgm:cxn modelId="{02B5C3A8-EFA7-46A3-A31C-72C8A446D7DD}" srcId="{BB40A7C6-6DDC-4A70-9267-2F23A33CCA80}" destId="{E533A5AB-60AD-4251-AC4D-436C036DCC9C}" srcOrd="2" destOrd="0" parTransId="{0150EED1-B429-4EE7-B310-C6F9155471FB}" sibTransId="{E09992EC-3572-42D4-834F-D41CC5CE78B4}"/>
    <dgm:cxn modelId="{E3FB9AAB-03CD-4E11-A406-FDEEA6E06EA9}" srcId="{BB40A7C6-6DDC-4A70-9267-2F23A33CCA80}" destId="{4A161804-52B8-438E-9060-E03E4D88B262}" srcOrd="0" destOrd="0" parTransId="{10DD74E6-8C42-4A5F-83DC-AA1B34EA4B88}" sibTransId="{36DBA5EE-DF99-4102-8C4B-86857C3D6AD7}"/>
    <dgm:cxn modelId="{57EED7AB-6641-4DB2-9765-D8BE10ADB78D}" type="presOf" srcId="{E63DCBA2-A5A7-4765-9A2E-51B2E0B84C54}" destId="{FF6C4942-EA6B-4912-A282-949924078BF9}" srcOrd="0" destOrd="0" presId="urn:microsoft.com/office/officeart/2005/8/layout/hList1"/>
    <dgm:cxn modelId="{A4F9FAC7-1749-4542-8E97-3CE134ECC71C}" srcId="{BB40A7C6-6DDC-4A70-9267-2F23A33CCA80}" destId="{F4E4DE70-E90E-4E93-AE2D-B08AC8ABEEC6}" srcOrd="1" destOrd="0" parTransId="{E1FAF9BA-6236-43C9-8562-7658AB15E65A}" sibTransId="{086F7FC0-DBB9-46D8-BB85-BEFE24D0791E}"/>
    <dgm:cxn modelId="{CCA64FD1-09BC-4C50-98CA-2AA9183E9C86}" type="presOf" srcId="{58E81F9C-8E6E-493C-A2DC-7CBA2608379E}" destId="{38060F78-480C-47CF-B727-DD2DFFC99788}" srcOrd="0" destOrd="0" presId="urn:microsoft.com/office/officeart/2005/8/layout/hList1"/>
    <dgm:cxn modelId="{81BC27DB-0DC0-4008-AF96-9469A0E0B8AF}" srcId="{F4E4DE70-E90E-4E93-AE2D-B08AC8ABEEC6}" destId="{E63DCBA2-A5A7-4765-9A2E-51B2E0B84C54}" srcOrd="0" destOrd="0" parTransId="{12FFB12C-A29D-4933-998B-706235A672CA}" sibTransId="{FBF40497-BD22-4717-8E88-7B29B1FE6FAA}"/>
    <dgm:cxn modelId="{EFDD3BED-C64F-47D8-B0AC-0D3C42B38509}" type="presOf" srcId="{BB40A7C6-6DDC-4A70-9267-2F23A33CCA80}" destId="{089D2FE8-E1A1-4209-AD84-B93CF568D3CE}" srcOrd="0" destOrd="0" presId="urn:microsoft.com/office/officeart/2005/8/layout/hList1"/>
    <dgm:cxn modelId="{3A920FF4-E865-43E5-A1DA-802BA1CBD09D}" type="presOf" srcId="{F4E4DE70-E90E-4E93-AE2D-B08AC8ABEEC6}" destId="{CA83B10C-5842-4A9F-B960-F9C3A32BB57E}" srcOrd="0" destOrd="0" presId="urn:microsoft.com/office/officeart/2005/8/layout/hList1"/>
    <dgm:cxn modelId="{CD5C76F6-41CC-4961-B5EE-BC22B64ACB1B}" type="presParOf" srcId="{089D2FE8-E1A1-4209-AD84-B93CF568D3CE}" destId="{2CF6B268-324A-4D56-B0EA-90074742564C}" srcOrd="0" destOrd="0" presId="urn:microsoft.com/office/officeart/2005/8/layout/hList1"/>
    <dgm:cxn modelId="{13042D55-9CD3-4307-9474-FCD58D568809}" type="presParOf" srcId="{2CF6B268-324A-4D56-B0EA-90074742564C}" destId="{E0EB288A-4069-4A82-9AFC-B371516439A0}" srcOrd="0" destOrd="0" presId="urn:microsoft.com/office/officeart/2005/8/layout/hList1"/>
    <dgm:cxn modelId="{E3132957-DED0-458C-BDEF-71F16D34FE37}" type="presParOf" srcId="{2CF6B268-324A-4D56-B0EA-90074742564C}" destId="{38060F78-480C-47CF-B727-DD2DFFC99788}" srcOrd="1" destOrd="0" presId="urn:microsoft.com/office/officeart/2005/8/layout/hList1"/>
    <dgm:cxn modelId="{04D3A45C-425C-4854-B12B-1121D38A9BFE}" type="presParOf" srcId="{089D2FE8-E1A1-4209-AD84-B93CF568D3CE}" destId="{09E3D235-FFA9-4E5B-B715-2F6A22F6CAE0}" srcOrd="1" destOrd="0" presId="urn:microsoft.com/office/officeart/2005/8/layout/hList1"/>
    <dgm:cxn modelId="{969A1CA0-A56F-463C-BF35-B8525D4E1143}" type="presParOf" srcId="{089D2FE8-E1A1-4209-AD84-B93CF568D3CE}" destId="{E19CE362-6CEB-4ED7-9F00-16825C6FB607}" srcOrd="2" destOrd="0" presId="urn:microsoft.com/office/officeart/2005/8/layout/hList1"/>
    <dgm:cxn modelId="{CB7316B4-AA3A-40F0-ACC7-CEF58AA22F74}" type="presParOf" srcId="{E19CE362-6CEB-4ED7-9F00-16825C6FB607}" destId="{CA83B10C-5842-4A9F-B960-F9C3A32BB57E}" srcOrd="0" destOrd="0" presId="urn:microsoft.com/office/officeart/2005/8/layout/hList1"/>
    <dgm:cxn modelId="{CFF43F50-FCE6-4E25-8160-216BB028C5E1}" type="presParOf" srcId="{E19CE362-6CEB-4ED7-9F00-16825C6FB607}" destId="{FF6C4942-EA6B-4912-A282-949924078BF9}" srcOrd="1" destOrd="0" presId="urn:microsoft.com/office/officeart/2005/8/layout/hList1"/>
    <dgm:cxn modelId="{FC4B136A-A9DE-4363-8030-CF8C4BD4C41C}" type="presParOf" srcId="{089D2FE8-E1A1-4209-AD84-B93CF568D3CE}" destId="{0C0A9B8D-7E55-422F-B59E-3C0662D94310}" srcOrd="3" destOrd="0" presId="urn:microsoft.com/office/officeart/2005/8/layout/hList1"/>
    <dgm:cxn modelId="{21AB53AF-8DB3-4A1E-8209-CCDBE4F16D00}" type="presParOf" srcId="{089D2FE8-E1A1-4209-AD84-B93CF568D3CE}" destId="{2A7064BD-EF08-4B93-B302-13D792917A21}" srcOrd="4" destOrd="0" presId="urn:microsoft.com/office/officeart/2005/8/layout/hList1"/>
    <dgm:cxn modelId="{545BCF02-59AA-4BCE-B118-F323D5F92411}" type="presParOf" srcId="{2A7064BD-EF08-4B93-B302-13D792917A21}" destId="{B639444B-3AC0-4753-BDE8-2F688F81C0E9}" srcOrd="0" destOrd="0" presId="urn:microsoft.com/office/officeart/2005/8/layout/hList1"/>
    <dgm:cxn modelId="{2AC2CFDC-47CB-4700-BE71-1E0CD55A6719}" type="presParOf" srcId="{2A7064BD-EF08-4B93-B302-13D792917A21}" destId="{BA7CF962-C15E-41C7-99F2-72D3FBFFAFFE}" srcOrd="1" destOrd="0" presId="urn:microsoft.com/office/officeart/2005/8/layout/hList1"/>
    <dgm:cxn modelId="{94D93F76-6AC1-43A4-ADAE-2FE4FD25D27B}" type="presParOf" srcId="{089D2FE8-E1A1-4209-AD84-B93CF568D3CE}" destId="{B09CA2C8-267F-489E-8C2E-DE2C4E0F2BE5}" srcOrd="5" destOrd="0" presId="urn:microsoft.com/office/officeart/2005/8/layout/hList1"/>
    <dgm:cxn modelId="{FC836021-D00B-4EEC-9F68-D1AB6006CE60}" type="presParOf" srcId="{089D2FE8-E1A1-4209-AD84-B93CF568D3CE}" destId="{1B231295-5CC9-4547-9E4D-8CE7BE56F421}" srcOrd="6" destOrd="0" presId="urn:microsoft.com/office/officeart/2005/8/layout/hList1"/>
    <dgm:cxn modelId="{05E2E89D-FCF2-4C2B-BD9C-C5AD13BC7CB5}" type="presParOf" srcId="{1B231295-5CC9-4547-9E4D-8CE7BE56F421}" destId="{EA6FBCA8-A0C5-46FE-95AC-CAA902A6238F}" srcOrd="0" destOrd="0" presId="urn:microsoft.com/office/officeart/2005/8/layout/hList1"/>
    <dgm:cxn modelId="{A0ACD9C1-B9F9-4F5B-BF49-6B6EA0158AA0}" type="presParOf" srcId="{1B231295-5CC9-4547-9E4D-8CE7BE56F421}" destId="{0FFAD001-D241-42ED-A1D8-8F217F1C03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288A-4069-4A82-9AFC-B371516439A0}">
      <dsp:nvSpPr>
        <dsp:cNvPr id="0" name=""/>
        <dsp:cNvSpPr/>
      </dsp:nvSpPr>
      <dsp:spPr>
        <a:xfrm>
          <a:off x="1585" y="951557"/>
          <a:ext cx="1617259" cy="635272"/>
        </a:xfrm>
        <a:prstGeom prst="rect">
          <a:avLst/>
        </a:prstGeom>
        <a:solidFill>
          <a:srgbClr val="8BD64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t>Modulo 1</a:t>
          </a:r>
        </a:p>
        <a:p>
          <a:pPr marL="0" lvl="0" indent="0" algn="ctr" defTabSz="711200">
            <a:lnSpc>
              <a:spcPct val="90000"/>
            </a:lnSpc>
            <a:spcBef>
              <a:spcPct val="0"/>
            </a:spcBef>
            <a:spcAft>
              <a:spcPct val="35000"/>
            </a:spcAft>
            <a:buNone/>
          </a:pPr>
          <a:r>
            <a:rPr lang="it-IT" sz="1600" kern="1200" noProof="0" dirty="0"/>
            <a:t>Unità</a:t>
          </a:r>
          <a:r>
            <a:rPr lang="es-ES" sz="1600" kern="1200" dirty="0"/>
            <a:t> 1</a:t>
          </a:r>
        </a:p>
      </dsp:txBody>
      <dsp:txXfrm>
        <a:off x="1585" y="951557"/>
        <a:ext cx="1617259" cy="635272"/>
      </dsp:txXfrm>
    </dsp:sp>
    <dsp:sp modelId="{38060F78-480C-47CF-B727-DD2DFFC99788}">
      <dsp:nvSpPr>
        <dsp:cNvPr id="0" name=""/>
        <dsp:cNvSpPr/>
      </dsp:nvSpPr>
      <dsp:spPr>
        <a:xfrm>
          <a:off x="1585" y="1593169"/>
          <a:ext cx="1617259" cy="1070550"/>
        </a:xfrm>
        <a:prstGeom prst="rect">
          <a:avLst/>
        </a:prstGeom>
        <a:solidFill>
          <a:schemeClr val="accent6">
            <a:lumMod val="20000"/>
            <a:lumOff val="80000"/>
            <a:alpha val="89804"/>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kern="1200" noProof="0" dirty="0"/>
            <a:t>Introduzione al concetto di ‘Netiquette</a:t>
          </a:r>
          <a:r>
            <a:rPr lang="es-ES" sz="1600" kern="1200" dirty="0"/>
            <a:t>’</a:t>
          </a:r>
        </a:p>
      </dsp:txBody>
      <dsp:txXfrm>
        <a:off x="1585" y="1593169"/>
        <a:ext cx="1617259" cy="1070550"/>
      </dsp:txXfrm>
    </dsp:sp>
    <dsp:sp modelId="{CA83B10C-5842-4A9F-B960-F9C3A32BB57E}">
      <dsp:nvSpPr>
        <dsp:cNvPr id="0" name=""/>
        <dsp:cNvSpPr/>
      </dsp:nvSpPr>
      <dsp:spPr>
        <a:xfrm>
          <a:off x="1845261" y="957897"/>
          <a:ext cx="1617259" cy="635272"/>
        </a:xfrm>
        <a:prstGeom prst="rect">
          <a:avLst/>
        </a:prstGeom>
        <a:solidFill>
          <a:srgbClr val="8BD64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t>Modulo 1</a:t>
          </a:r>
        </a:p>
        <a:p>
          <a:pPr marL="0" lvl="0" indent="0" algn="ctr" defTabSz="711200">
            <a:lnSpc>
              <a:spcPct val="90000"/>
            </a:lnSpc>
            <a:spcBef>
              <a:spcPct val="0"/>
            </a:spcBef>
            <a:spcAft>
              <a:spcPct val="35000"/>
            </a:spcAft>
            <a:buNone/>
          </a:pPr>
          <a:r>
            <a:rPr lang="it-IT" sz="1600" kern="1200" noProof="0" dirty="0"/>
            <a:t>Unità </a:t>
          </a:r>
          <a:r>
            <a:rPr lang="es-ES" sz="1600" kern="1200" dirty="0"/>
            <a:t>2</a:t>
          </a:r>
        </a:p>
      </dsp:txBody>
      <dsp:txXfrm>
        <a:off x="1845261" y="957897"/>
        <a:ext cx="1617259" cy="635272"/>
      </dsp:txXfrm>
    </dsp:sp>
    <dsp:sp modelId="{FF6C4942-EA6B-4912-A282-949924078BF9}">
      <dsp:nvSpPr>
        <dsp:cNvPr id="0" name=""/>
        <dsp:cNvSpPr/>
      </dsp:nvSpPr>
      <dsp:spPr>
        <a:xfrm>
          <a:off x="1845261" y="1593169"/>
          <a:ext cx="1617259" cy="1070550"/>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kern="1200" noProof="0" dirty="0"/>
            <a:t>Esempi pratici di ‘Netiquette</a:t>
          </a:r>
          <a:r>
            <a:rPr lang="es-ES" sz="1600" kern="1200" dirty="0"/>
            <a:t>’</a:t>
          </a:r>
        </a:p>
      </dsp:txBody>
      <dsp:txXfrm>
        <a:off x="1845261" y="1593169"/>
        <a:ext cx="1617259" cy="1070550"/>
      </dsp:txXfrm>
    </dsp:sp>
    <dsp:sp modelId="{B639444B-3AC0-4753-BDE8-2F688F81C0E9}">
      <dsp:nvSpPr>
        <dsp:cNvPr id="0" name=""/>
        <dsp:cNvSpPr/>
      </dsp:nvSpPr>
      <dsp:spPr>
        <a:xfrm>
          <a:off x="3688936" y="957897"/>
          <a:ext cx="1634952" cy="635272"/>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t>Modulo 2</a:t>
          </a:r>
        </a:p>
        <a:p>
          <a:pPr marL="0" lvl="0" indent="0" algn="ctr" defTabSz="711200">
            <a:lnSpc>
              <a:spcPct val="90000"/>
            </a:lnSpc>
            <a:spcBef>
              <a:spcPct val="0"/>
            </a:spcBef>
            <a:spcAft>
              <a:spcPct val="35000"/>
            </a:spcAft>
            <a:buNone/>
          </a:pPr>
          <a:r>
            <a:rPr lang="it-IT" sz="1600" kern="1200" noProof="0" dirty="0"/>
            <a:t>Unità</a:t>
          </a:r>
          <a:r>
            <a:rPr lang="es-ES" sz="1600" kern="1200" dirty="0"/>
            <a:t> 1</a:t>
          </a:r>
        </a:p>
      </dsp:txBody>
      <dsp:txXfrm>
        <a:off x="3688936" y="957897"/>
        <a:ext cx="1634952" cy="635272"/>
      </dsp:txXfrm>
    </dsp:sp>
    <dsp:sp modelId="{BA7CF962-C15E-41C7-99F2-72D3FBFFAFFE}">
      <dsp:nvSpPr>
        <dsp:cNvPr id="0" name=""/>
        <dsp:cNvSpPr/>
      </dsp:nvSpPr>
      <dsp:spPr>
        <a:xfrm>
          <a:off x="3697783" y="1593169"/>
          <a:ext cx="1617259" cy="1070550"/>
        </a:xfrm>
        <a:prstGeom prst="rect">
          <a:avLst/>
        </a:prstGeom>
        <a:solidFill>
          <a:srgbClr val="DACFED">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kern="1200" noProof="0" dirty="0"/>
            <a:t>Diventare un cittadino digitale</a:t>
          </a:r>
        </a:p>
      </dsp:txBody>
      <dsp:txXfrm>
        <a:off x="3697783" y="1593169"/>
        <a:ext cx="1617259" cy="1070550"/>
      </dsp:txXfrm>
    </dsp:sp>
    <dsp:sp modelId="{EA6FBCA8-A0C5-46FE-95AC-CAA902A6238F}">
      <dsp:nvSpPr>
        <dsp:cNvPr id="0" name=""/>
        <dsp:cNvSpPr/>
      </dsp:nvSpPr>
      <dsp:spPr>
        <a:xfrm>
          <a:off x="5550305" y="957897"/>
          <a:ext cx="1617259" cy="635272"/>
        </a:xfrm>
        <a:prstGeom prst="rect">
          <a:avLst/>
        </a:prstGeom>
        <a:solidFill>
          <a:srgbClr val="0070C0"/>
        </a:solidFill>
        <a:ln w="254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Modulo 2</a:t>
          </a:r>
        </a:p>
        <a:p>
          <a:pPr marL="0" lvl="0" indent="0" algn="ctr" defTabSz="711200">
            <a:lnSpc>
              <a:spcPct val="90000"/>
            </a:lnSpc>
            <a:spcBef>
              <a:spcPct val="0"/>
            </a:spcBef>
            <a:spcAft>
              <a:spcPct val="35000"/>
            </a:spcAft>
            <a:buNone/>
          </a:pPr>
          <a:r>
            <a:rPr lang="it-IT" sz="1600" kern="1200" noProof="0" dirty="0"/>
            <a:t>Unità</a:t>
          </a:r>
          <a:r>
            <a:rPr lang="en-US" sz="1600" kern="1200" dirty="0"/>
            <a:t> 2</a:t>
          </a:r>
        </a:p>
      </dsp:txBody>
      <dsp:txXfrm>
        <a:off x="5550305" y="957897"/>
        <a:ext cx="1617259" cy="635272"/>
      </dsp:txXfrm>
    </dsp:sp>
    <dsp:sp modelId="{0FFAD001-D241-42ED-A1D8-8F217F1C03D0}">
      <dsp:nvSpPr>
        <dsp:cNvPr id="0" name=""/>
        <dsp:cNvSpPr/>
      </dsp:nvSpPr>
      <dsp:spPr>
        <a:xfrm>
          <a:off x="5550305" y="1593169"/>
          <a:ext cx="1617259" cy="1070550"/>
        </a:xfrm>
        <a:prstGeom prst="rect">
          <a:avLst/>
        </a:prstGeom>
        <a:solidFill>
          <a:srgbClr val="DACFED">
            <a:alpha val="90000"/>
          </a:srgbClr>
        </a:solidFill>
        <a:ln w="254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t-IT" sz="1600" kern="1200" noProof="0" dirty="0"/>
            <a:t>Esempi pratici– cosa fare e cosa </a:t>
          </a:r>
          <a:r>
            <a:rPr lang="en-US" sz="1600" kern="1200" dirty="0"/>
            <a:t>non fare!</a:t>
          </a:r>
        </a:p>
      </dsp:txBody>
      <dsp:txXfrm>
        <a:off x="5550305" y="1593169"/>
        <a:ext cx="1617259" cy="10705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08/02/2022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80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364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45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33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626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882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37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179522" y="3162677"/>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3200" b="0" dirty="0">
                <a:solidFill>
                  <a:schemeClr val="tx1"/>
                </a:solidFill>
                <a:latin typeface="Raleway" panose="020B0003030101060003" pitchFamily="34" charset="0"/>
              </a:rPr>
              <a:t>Modulo 9: Come </a:t>
            </a:r>
            <a:r>
              <a:rPr lang="it-IT" sz="3200" b="0" dirty="0">
                <a:solidFill>
                  <a:schemeClr val="tx1"/>
                </a:solidFill>
                <a:latin typeface="Raleway" panose="020B0604020202020204" charset="0"/>
              </a:rPr>
              <a:t>condurre il tuo business online in un mondo digitale</a:t>
            </a:r>
          </a:p>
          <a:p>
            <a:pPr algn="ctr"/>
            <a:r>
              <a:rPr lang="es-ES" b="0" dirty="0" err="1">
                <a:solidFill>
                  <a:schemeClr val="tx1"/>
                </a:solidFill>
                <a:latin typeface="Raleway" panose="020B0003030101060003" pitchFamily="34" charset="0"/>
              </a:rPr>
              <a:t>By</a:t>
            </a:r>
            <a:r>
              <a:rPr lang="es-ES" b="0" dirty="0">
                <a:solidFill>
                  <a:schemeClr val="tx1"/>
                </a:solidFill>
                <a:latin typeface="Raleway" panose="020B0003030101060003" pitchFamily="34" charset="0"/>
              </a:rPr>
              <a:t> LWL</a:t>
            </a:r>
            <a:endParaRPr lang="en-GB" b="0" dirty="0">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094B-6520-4679-9712-15BA715B2947}"/>
              </a:ext>
            </a:extLst>
          </p:cNvPr>
          <p:cNvSpPr>
            <a:spLocks noGrp="1"/>
          </p:cNvSpPr>
          <p:nvPr>
            <p:ph type="title"/>
          </p:nvPr>
        </p:nvSpPr>
        <p:spPr>
          <a:xfrm>
            <a:off x="64458" y="217750"/>
            <a:ext cx="7370700" cy="857400"/>
          </a:xfrm>
        </p:spPr>
        <p:txBody>
          <a:bodyPr/>
          <a:lstStyle/>
          <a:p>
            <a:r>
              <a:rPr lang="en-US" dirty="0"/>
              <a:t>Cittadino </a:t>
            </a:r>
            <a:r>
              <a:rPr lang="it-IT" dirty="0"/>
              <a:t>digitale o Leader digitale</a:t>
            </a:r>
            <a:r>
              <a:rPr lang="en-US" dirty="0"/>
              <a:t>?</a:t>
            </a:r>
            <a:endParaRPr lang="en-IE" dirty="0"/>
          </a:p>
        </p:txBody>
      </p:sp>
      <p:sp>
        <p:nvSpPr>
          <p:cNvPr id="3" name="Text Placeholder 2">
            <a:extLst>
              <a:ext uri="{FF2B5EF4-FFF2-40B4-BE49-F238E27FC236}">
                <a16:creationId xmlns:a16="http://schemas.microsoft.com/office/drawing/2014/main" id="{C5C88FEA-D539-4582-9811-8A5727DCCE4A}"/>
              </a:ext>
            </a:extLst>
          </p:cNvPr>
          <p:cNvSpPr>
            <a:spLocks noGrp="1"/>
          </p:cNvSpPr>
          <p:nvPr>
            <p:ph type="body" idx="1"/>
          </p:nvPr>
        </p:nvSpPr>
        <p:spPr>
          <a:xfrm>
            <a:off x="192101" y="1211541"/>
            <a:ext cx="4008707" cy="3215604"/>
          </a:xfrm>
        </p:spPr>
        <p:txBody>
          <a:bodyPr/>
          <a:lstStyle/>
          <a:p>
            <a:r>
              <a:rPr lang="en-US" b="1" dirty="0"/>
              <a:t>CITTADINO DIGITALE</a:t>
            </a:r>
          </a:p>
          <a:p>
            <a:r>
              <a:rPr lang="it-IT" altLang="en-US" sz="1600" dirty="0"/>
              <a:t>Condivide idee/risorse con i colleghi</a:t>
            </a:r>
          </a:p>
          <a:p>
            <a:r>
              <a:rPr lang="it-IT" altLang="en-US" sz="1600" dirty="0"/>
              <a:t>Lascia un'impronta digitale positiva</a:t>
            </a:r>
          </a:p>
          <a:p>
            <a:r>
              <a:rPr lang="it-IT" altLang="en-US" sz="1600" dirty="0"/>
              <a:t>Tratta le persone nel modo in cui vorrebbe essere trattato</a:t>
            </a:r>
          </a:p>
          <a:p>
            <a:r>
              <a:rPr lang="it-IT" altLang="en-US" sz="1600" dirty="0"/>
              <a:t>Segnala un comportamento inappropriato</a:t>
            </a:r>
          </a:p>
          <a:p>
            <a:r>
              <a:rPr lang="it-IT" altLang="en-US" sz="1600" dirty="0"/>
              <a:t>Da credito all’immagine di se che mostra online</a:t>
            </a:r>
            <a:endParaRPr lang="en-IE" sz="1600" dirty="0"/>
          </a:p>
        </p:txBody>
      </p:sp>
      <p:sp>
        <p:nvSpPr>
          <p:cNvPr id="4" name="Text Placeholder 3">
            <a:extLst>
              <a:ext uri="{FF2B5EF4-FFF2-40B4-BE49-F238E27FC236}">
                <a16:creationId xmlns:a16="http://schemas.microsoft.com/office/drawing/2014/main" id="{2EBEDF38-3C88-4B55-8A41-3D51E6D2AC2A}"/>
              </a:ext>
            </a:extLst>
          </p:cNvPr>
          <p:cNvSpPr>
            <a:spLocks noGrp="1"/>
          </p:cNvSpPr>
          <p:nvPr>
            <p:ph type="body" idx="2"/>
          </p:nvPr>
        </p:nvSpPr>
        <p:spPr>
          <a:xfrm>
            <a:off x="4656127" y="1211541"/>
            <a:ext cx="4372611" cy="3429900"/>
          </a:xfrm>
        </p:spPr>
        <p:txBody>
          <a:bodyPr/>
          <a:lstStyle/>
          <a:p>
            <a:r>
              <a:rPr lang="en-US" b="1" dirty="0"/>
              <a:t>LEADER DIGITALE</a:t>
            </a:r>
          </a:p>
          <a:p>
            <a:r>
              <a:rPr lang="it-IT" altLang="en-US" sz="1600" dirty="0"/>
              <a:t>Impara dalle risorse e condivide ciò che apprende</a:t>
            </a:r>
          </a:p>
          <a:p>
            <a:r>
              <a:rPr lang="it-IT" altLang="en-US" sz="1600" dirty="0"/>
              <a:t>Sprona gli altri a farsi sentire</a:t>
            </a:r>
          </a:p>
          <a:p>
            <a:r>
              <a:rPr lang="it-IT" altLang="en-US" sz="1600" dirty="0"/>
              <a:t>Utilizza la tecnologia per promuovere cause importanti</a:t>
            </a:r>
          </a:p>
          <a:p>
            <a:r>
              <a:rPr lang="it-IT" altLang="en-US" sz="1600" dirty="0"/>
              <a:t>Esercita un'influenza attiva e positiva nella comunità digitale</a:t>
            </a:r>
          </a:p>
          <a:p>
            <a:r>
              <a:rPr lang="it-IT" altLang="en-US" sz="1600" dirty="0"/>
              <a:t>Affronta il tema della disuguaglianza nella società</a:t>
            </a:r>
          </a:p>
          <a:p>
            <a:endParaRPr lang="en-IE" b="1" dirty="0"/>
          </a:p>
        </p:txBody>
      </p:sp>
    </p:spTree>
    <p:extLst>
      <p:ext uri="{BB962C8B-B14F-4D97-AF65-F5344CB8AC3E}">
        <p14:creationId xmlns:p14="http://schemas.microsoft.com/office/powerpoint/2010/main" val="403010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094B-6520-4679-9712-15BA715B2947}"/>
              </a:ext>
            </a:extLst>
          </p:cNvPr>
          <p:cNvSpPr>
            <a:spLocks noGrp="1"/>
          </p:cNvSpPr>
          <p:nvPr>
            <p:ph type="title"/>
          </p:nvPr>
        </p:nvSpPr>
        <p:spPr>
          <a:xfrm>
            <a:off x="64457" y="217750"/>
            <a:ext cx="7712469" cy="857400"/>
          </a:xfrm>
        </p:spPr>
        <p:txBody>
          <a:bodyPr/>
          <a:lstStyle/>
          <a:p>
            <a:r>
              <a:rPr lang="en-US" dirty="0"/>
              <a:t>Cosa fare in </a:t>
            </a:r>
            <a:r>
              <a:rPr lang="it-IT" dirty="0"/>
              <a:t>qualità di Leader digitale (e cosa no!)</a:t>
            </a:r>
          </a:p>
        </p:txBody>
      </p:sp>
      <p:sp>
        <p:nvSpPr>
          <p:cNvPr id="3" name="Text Placeholder 2">
            <a:extLst>
              <a:ext uri="{FF2B5EF4-FFF2-40B4-BE49-F238E27FC236}">
                <a16:creationId xmlns:a16="http://schemas.microsoft.com/office/drawing/2014/main" id="{C5C88FEA-D539-4582-9811-8A5727DCCE4A}"/>
              </a:ext>
            </a:extLst>
          </p:cNvPr>
          <p:cNvSpPr>
            <a:spLocks noGrp="1"/>
          </p:cNvSpPr>
          <p:nvPr>
            <p:ph type="body" idx="1"/>
          </p:nvPr>
        </p:nvSpPr>
        <p:spPr>
          <a:xfrm>
            <a:off x="192101" y="1211541"/>
            <a:ext cx="4180716" cy="3429900"/>
          </a:xfrm>
        </p:spPr>
        <p:txBody>
          <a:bodyPr/>
          <a:lstStyle/>
          <a:p>
            <a:r>
              <a:rPr lang="en-US" b="1" dirty="0"/>
              <a:t>SI…</a:t>
            </a:r>
          </a:p>
          <a:p>
            <a:r>
              <a:rPr lang="it-IT" altLang="en-US" dirty="0"/>
              <a:t>Pubblicare informazioni con uno scopo</a:t>
            </a:r>
          </a:p>
          <a:p>
            <a:r>
              <a:rPr lang="it-IT" altLang="en-US" dirty="0"/>
              <a:t>Usare gli strumenti corretti</a:t>
            </a:r>
          </a:p>
          <a:p>
            <a:r>
              <a:rPr lang="it-IT" altLang="en-US" dirty="0"/>
              <a:t>Essere tempestivi e rilevanti</a:t>
            </a:r>
          </a:p>
          <a:p>
            <a:r>
              <a:rPr lang="it-IT" altLang="en-US" dirty="0"/>
              <a:t>Rimanere attivi, impegnati</a:t>
            </a:r>
          </a:p>
          <a:p>
            <a:r>
              <a:rPr lang="it-IT" altLang="en-US" dirty="0"/>
              <a:t>Aggiornare le proprie competenze – crescere ed essere rilevante</a:t>
            </a:r>
          </a:p>
          <a:p>
            <a:endParaRPr lang="en-IE" dirty="0"/>
          </a:p>
        </p:txBody>
      </p:sp>
      <p:sp>
        <p:nvSpPr>
          <p:cNvPr id="4" name="Text Placeholder 3">
            <a:extLst>
              <a:ext uri="{FF2B5EF4-FFF2-40B4-BE49-F238E27FC236}">
                <a16:creationId xmlns:a16="http://schemas.microsoft.com/office/drawing/2014/main" id="{2EBEDF38-3C88-4B55-8A41-3D51E6D2AC2A}"/>
              </a:ext>
            </a:extLst>
          </p:cNvPr>
          <p:cNvSpPr>
            <a:spLocks noGrp="1"/>
          </p:cNvSpPr>
          <p:nvPr>
            <p:ph type="body" idx="2"/>
          </p:nvPr>
        </p:nvSpPr>
        <p:spPr>
          <a:xfrm>
            <a:off x="4656127" y="1211541"/>
            <a:ext cx="4372611" cy="3429900"/>
          </a:xfrm>
        </p:spPr>
        <p:txBody>
          <a:bodyPr/>
          <a:lstStyle/>
          <a:p>
            <a:r>
              <a:rPr lang="en-US" b="1" dirty="0"/>
              <a:t>NO….</a:t>
            </a:r>
          </a:p>
          <a:p>
            <a:r>
              <a:rPr lang="it-IT" altLang="en-US" dirty="0"/>
              <a:t>Postare per il gusto di farlo</a:t>
            </a:r>
          </a:p>
          <a:p>
            <a:r>
              <a:rPr lang="it-IT" altLang="en-US" dirty="0"/>
              <a:t>Usare materiale generico</a:t>
            </a:r>
          </a:p>
          <a:p>
            <a:r>
              <a:rPr lang="it-IT" altLang="en-US" dirty="0"/>
              <a:t>Rispondere negativamente ai commenti (anche a quelli cattivi!)</a:t>
            </a:r>
          </a:p>
          <a:p>
            <a:r>
              <a:rPr lang="it-IT" altLang="en-US" dirty="0"/>
              <a:t>Condividere troppo</a:t>
            </a:r>
          </a:p>
          <a:p>
            <a:r>
              <a:rPr lang="it-IT" altLang="en-US" dirty="0"/>
              <a:t>Pubblicare troppo</a:t>
            </a:r>
          </a:p>
          <a:p>
            <a:endParaRPr lang="en-IE" b="1" dirty="0"/>
          </a:p>
        </p:txBody>
      </p:sp>
    </p:spTree>
    <p:extLst>
      <p:ext uri="{BB962C8B-B14F-4D97-AF65-F5344CB8AC3E}">
        <p14:creationId xmlns:p14="http://schemas.microsoft.com/office/powerpoint/2010/main" val="148537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094B-6520-4679-9712-15BA715B2947}"/>
              </a:ext>
            </a:extLst>
          </p:cNvPr>
          <p:cNvSpPr>
            <a:spLocks noGrp="1"/>
          </p:cNvSpPr>
          <p:nvPr>
            <p:ph type="title"/>
          </p:nvPr>
        </p:nvSpPr>
        <p:spPr>
          <a:xfrm>
            <a:off x="64458" y="217750"/>
            <a:ext cx="7370700" cy="857400"/>
          </a:xfrm>
        </p:spPr>
        <p:txBody>
          <a:bodyPr/>
          <a:lstStyle/>
          <a:p>
            <a:r>
              <a:rPr lang="en-US" dirty="0" err="1"/>
              <a:t>Creare</a:t>
            </a:r>
            <a:r>
              <a:rPr lang="en-US" dirty="0"/>
              <a:t> e-habits</a:t>
            </a:r>
            <a:endParaRPr lang="en-IE" dirty="0"/>
          </a:p>
        </p:txBody>
      </p:sp>
      <p:sp>
        <p:nvSpPr>
          <p:cNvPr id="3" name="Text Placeholder 2">
            <a:extLst>
              <a:ext uri="{FF2B5EF4-FFF2-40B4-BE49-F238E27FC236}">
                <a16:creationId xmlns:a16="http://schemas.microsoft.com/office/drawing/2014/main" id="{C5C88FEA-D539-4582-9811-8A5727DCCE4A}"/>
              </a:ext>
            </a:extLst>
          </p:cNvPr>
          <p:cNvSpPr>
            <a:spLocks noGrp="1"/>
          </p:cNvSpPr>
          <p:nvPr>
            <p:ph type="body" idx="1"/>
          </p:nvPr>
        </p:nvSpPr>
        <p:spPr>
          <a:xfrm>
            <a:off x="192101" y="1211541"/>
            <a:ext cx="8175812" cy="3429900"/>
          </a:xfrm>
        </p:spPr>
        <p:txBody>
          <a:bodyPr/>
          <a:lstStyle/>
          <a:p>
            <a:r>
              <a:rPr lang="it-IT" altLang="en-US" b="1" dirty="0"/>
              <a:t>Ascolta </a:t>
            </a:r>
            <a:r>
              <a:rPr lang="it-IT" altLang="en-US" dirty="0"/>
              <a:t>i tuoi clienti e followers online e </a:t>
            </a:r>
            <a:r>
              <a:rPr lang="it-IT" altLang="en-US" b="1" dirty="0"/>
              <a:t>comprendi</a:t>
            </a:r>
            <a:r>
              <a:rPr lang="it-IT" altLang="en-US" dirty="0"/>
              <a:t> le loro esigenze</a:t>
            </a:r>
          </a:p>
          <a:p>
            <a:r>
              <a:rPr lang="it-IT" altLang="en-US" b="1" dirty="0"/>
              <a:t>Sii proattivo </a:t>
            </a:r>
            <a:r>
              <a:rPr lang="it-IT" altLang="en-US" dirty="0"/>
              <a:t>- assicurati che i tuoi social media siano sempre aggiornati</a:t>
            </a:r>
          </a:p>
          <a:p>
            <a:r>
              <a:rPr lang="it-IT" altLang="en-US" b="1" dirty="0"/>
              <a:t>Rimani concentrato </a:t>
            </a:r>
            <a:r>
              <a:rPr lang="it-IT" altLang="en-US" dirty="0"/>
              <a:t>– usa il calendario per bloccare il tempo da dedicare alla vostra attività digitale</a:t>
            </a:r>
          </a:p>
          <a:p>
            <a:r>
              <a:rPr lang="it-IT" altLang="en-US" b="1" dirty="0"/>
              <a:t>Sii disciplinato </a:t>
            </a:r>
            <a:r>
              <a:rPr lang="it-IT" altLang="en-US" dirty="0"/>
              <a:t>- quanto tempo realmente produttivo stai trascorrendo online?</a:t>
            </a:r>
          </a:p>
          <a:p>
            <a:r>
              <a:rPr lang="it-IT" altLang="en-US" b="1" dirty="0"/>
              <a:t>Utilizza</a:t>
            </a:r>
            <a:r>
              <a:rPr lang="it-IT" altLang="en-US" dirty="0"/>
              <a:t> gli strumenti giusti, ad esempio </a:t>
            </a:r>
            <a:r>
              <a:rPr lang="it-IT" altLang="en-US" dirty="0" err="1"/>
              <a:t>Hootsuite</a:t>
            </a:r>
            <a:r>
              <a:rPr lang="it-IT" altLang="en-US" dirty="0"/>
              <a:t> per programmare i post sui tuoi canali in modo regolare</a:t>
            </a:r>
            <a:endParaRPr lang="en-IE" dirty="0"/>
          </a:p>
        </p:txBody>
      </p:sp>
      <p:pic>
        <p:nvPicPr>
          <p:cNvPr id="8" name="Picture 7">
            <a:extLst>
              <a:ext uri="{FF2B5EF4-FFF2-40B4-BE49-F238E27FC236}">
                <a16:creationId xmlns:a16="http://schemas.microsoft.com/office/drawing/2014/main" id="{06EC51F4-93E8-4E6B-90D5-570A6E48494E}"/>
              </a:ext>
            </a:extLst>
          </p:cNvPr>
          <p:cNvPicPr>
            <a:picLocks noChangeAspect="1"/>
          </p:cNvPicPr>
          <p:nvPr/>
        </p:nvPicPr>
        <p:blipFill>
          <a:blip r:embed="rId2"/>
          <a:stretch>
            <a:fillRect/>
          </a:stretch>
        </p:blipFill>
        <p:spPr>
          <a:xfrm>
            <a:off x="4895168" y="3931959"/>
            <a:ext cx="1358970" cy="539778"/>
          </a:xfrm>
          <a:prstGeom prst="rect">
            <a:avLst/>
          </a:prstGeom>
        </p:spPr>
      </p:pic>
    </p:spTree>
    <p:extLst>
      <p:ext uri="{BB962C8B-B14F-4D97-AF65-F5344CB8AC3E}">
        <p14:creationId xmlns:p14="http://schemas.microsoft.com/office/powerpoint/2010/main" val="2794923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54052" y="925305"/>
            <a:ext cx="9144000" cy="27590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it-IT" sz="2000" b="1" dirty="0">
                <a:solidFill>
                  <a:srgbClr val="00AE9D"/>
                </a:solidFill>
              </a:rPr>
              <a:t>Esempi pratici</a:t>
            </a:r>
            <a:endParaRPr lang="it-IT" sz="2000" dirty="0">
              <a:solidFill>
                <a:srgbClr val="00AE9D"/>
              </a:solidFill>
            </a:endParaRPr>
          </a:p>
          <a:p>
            <a:pPr marL="0" lvl="0" indent="0" algn="l" rtl="0">
              <a:spcBef>
                <a:spcPts val="600"/>
              </a:spcBef>
              <a:spcAft>
                <a:spcPts val="0"/>
              </a:spcAft>
              <a:buNone/>
            </a:pPr>
            <a:endParaRPr lang="en" sz="1600" dirty="0"/>
          </a:p>
          <a:p>
            <a:pPr marL="0" lvl="0" indent="0" algn="l" rtl="0">
              <a:spcBef>
                <a:spcPts val="600"/>
              </a:spcBef>
              <a:spcAft>
                <a:spcPts val="0"/>
              </a:spcAft>
              <a:buNone/>
            </a:pPr>
            <a:r>
              <a:rPr lang="en" dirty="0"/>
              <a:t>Un Leader digitale:</a:t>
            </a: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a:t>Unità</a:t>
            </a:r>
            <a:r>
              <a:rPr lang="en-GB" dirty="0"/>
              <a:t> 2.2</a:t>
            </a:r>
          </a:p>
        </p:txBody>
      </p:sp>
      <p:sp>
        <p:nvSpPr>
          <p:cNvPr id="5" name="Google Shape;197;p22"/>
          <p:cNvSpPr/>
          <p:nvPr/>
        </p:nvSpPr>
        <p:spPr>
          <a:xfrm>
            <a:off x="2884767" y="2148461"/>
            <a:ext cx="2924361" cy="2493600"/>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COMPRENDE I DATI</a:t>
            </a:r>
          </a:p>
          <a:p>
            <a:pPr marL="0" lvl="0" indent="0" algn="ctr" rtl="0">
              <a:spcBef>
                <a:spcPts val="0"/>
              </a:spcBef>
              <a:spcAft>
                <a:spcPts val="0"/>
              </a:spcAft>
              <a:buNone/>
            </a:pPr>
            <a:r>
              <a:rPr lang="en" dirty="0">
                <a:solidFill>
                  <a:srgbClr val="FFFFFF"/>
                </a:solidFill>
                <a:latin typeface="Karla"/>
                <a:ea typeface="Karla"/>
                <a:cs typeface="Karla"/>
                <a:sym typeface="Karla"/>
              </a:rPr>
              <a:t> e come processarli in modo produttivo</a:t>
            </a:r>
            <a:endParaRPr dirty="0">
              <a:solidFill>
                <a:srgbClr val="FFFFFF"/>
              </a:solidFill>
              <a:latin typeface="Karla"/>
              <a:ea typeface="Karla"/>
              <a:cs typeface="Karla"/>
              <a:sym typeface="Karla"/>
            </a:endParaRPr>
          </a:p>
        </p:txBody>
      </p:sp>
      <p:sp>
        <p:nvSpPr>
          <p:cNvPr id="7" name="Google Shape;198;p22"/>
          <p:cNvSpPr/>
          <p:nvPr/>
        </p:nvSpPr>
        <p:spPr>
          <a:xfrm>
            <a:off x="1121870" y="2571751"/>
            <a:ext cx="2589840"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COMPRENDE LA TECNOLOGIA</a:t>
            </a:r>
          </a:p>
          <a:p>
            <a:pPr marL="0" lvl="0" indent="0" algn="ctr" rtl="0">
              <a:spcBef>
                <a:spcPts val="0"/>
              </a:spcBef>
              <a:spcAft>
                <a:spcPts val="0"/>
              </a:spcAft>
              <a:buNone/>
            </a:pPr>
            <a:r>
              <a:rPr lang="en-IE" dirty="0">
                <a:solidFill>
                  <a:srgbClr val="004C52"/>
                </a:solidFill>
                <a:latin typeface="Karla"/>
                <a:ea typeface="Karla"/>
                <a:cs typeface="Karla"/>
                <a:sym typeface="Karla"/>
              </a:rPr>
              <a:t>e i </a:t>
            </a:r>
            <a:r>
              <a:rPr lang="it-IT" dirty="0">
                <a:solidFill>
                  <a:srgbClr val="004C52"/>
                </a:solidFill>
                <a:latin typeface="Karla"/>
                <a:ea typeface="Karla"/>
                <a:cs typeface="Karla"/>
                <a:sym typeface="Karla"/>
              </a:rPr>
              <a:t>suoi benefici per l’impresa</a:t>
            </a:r>
          </a:p>
        </p:txBody>
      </p:sp>
      <p:sp>
        <p:nvSpPr>
          <p:cNvPr id="8" name="Google Shape;199;p22"/>
          <p:cNvSpPr/>
          <p:nvPr/>
        </p:nvSpPr>
        <p:spPr>
          <a:xfrm>
            <a:off x="5124795" y="2571751"/>
            <a:ext cx="2924361"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COMPRENDE LA TRASFORMAZIONE DIGITALE</a:t>
            </a:r>
          </a:p>
          <a:p>
            <a:pPr marL="0" lvl="0" indent="0" algn="ctr" rtl="0">
              <a:spcBef>
                <a:spcPts val="0"/>
              </a:spcBef>
              <a:spcAft>
                <a:spcPts val="0"/>
              </a:spcAft>
              <a:buNone/>
            </a:pPr>
            <a:r>
              <a:rPr lang="en-US" dirty="0">
                <a:solidFill>
                  <a:srgbClr val="004C52"/>
                </a:solidFill>
                <a:latin typeface="Karla"/>
                <a:ea typeface="Karla"/>
                <a:cs typeface="Karla"/>
                <a:sym typeface="Karla"/>
              </a:rPr>
              <a:t>e </a:t>
            </a:r>
            <a:r>
              <a:rPr lang="it-IT" dirty="0">
                <a:solidFill>
                  <a:srgbClr val="004C52"/>
                </a:solidFill>
                <a:latin typeface="Karla"/>
                <a:ea typeface="Karla"/>
                <a:cs typeface="Karla"/>
                <a:sym typeface="Karla"/>
              </a:rPr>
              <a:t>come utilizzare le proprie abilità digitali per risolvere problemi</a:t>
            </a:r>
          </a:p>
        </p:txBody>
      </p:sp>
    </p:spTree>
    <p:extLst>
      <p:ext uri="{BB962C8B-B14F-4D97-AF65-F5344CB8AC3E}">
        <p14:creationId xmlns:p14="http://schemas.microsoft.com/office/powerpoint/2010/main" val="412106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Test </a:t>
            </a:r>
            <a:r>
              <a:rPr lang="it-IT" dirty="0" err="1"/>
              <a:t>Autovalutativo</a:t>
            </a:r>
            <a:endParaRPr lang="it-IT" dirty="0"/>
          </a:p>
        </p:txBody>
      </p:sp>
      <p:sp>
        <p:nvSpPr>
          <p:cNvPr id="7" name="Marcador de texto 6"/>
          <p:cNvSpPr>
            <a:spLocks noGrp="1"/>
          </p:cNvSpPr>
          <p:nvPr>
            <p:ph type="body" idx="1"/>
          </p:nvPr>
        </p:nvSpPr>
        <p:spPr>
          <a:xfrm>
            <a:off x="369062" y="1047570"/>
            <a:ext cx="2365200" cy="3429900"/>
          </a:xfrm>
        </p:spPr>
        <p:txBody>
          <a:bodyPr/>
          <a:lstStyle/>
          <a:p>
            <a:pPr marL="139700" indent="0">
              <a:buNone/>
            </a:pPr>
            <a:r>
              <a:rPr lang="it-IT" b="1" dirty="0"/>
              <a:t>Cosa si intende con il termine ‘Netiquette’?</a:t>
            </a:r>
          </a:p>
          <a:p>
            <a:pPr marL="214313" indent="-214313">
              <a:buFontTx/>
              <a:buChar char="-"/>
            </a:pPr>
            <a:r>
              <a:rPr lang="en-US" altLang="ko-KR" sz="1200" dirty="0">
                <a:solidFill>
                  <a:schemeClr val="tx1">
                    <a:lumMod val="75000"/>
                    <a:lumOff val="25000"/>
                  </a:schemeClr>
                </a:solidFill>
                <a:cs typeface="Arial" pitchFamily="34" charset="0"/>
              </a:rPr>
              <a:t>Come </a:t>
            </a:r>
            <a:r>
              <a:rPr lang="it-IT" altLang="ko-KR" sz="1200" dirty="0">
                <a:solidFill>
                  <a:schemeClr val="tx1">
                    <a:lumMod val="75000"/>
                    <a:lumOff val="25000"/>
                  </a:schemeClr>
                </a:solidFill>
                <a:cs typeface="Arial" pitchFamily="34" charset="0"/>
              </a:rPr>
              <a:t>utilizzare i s</a:t>
            </a:r>
            <a:r>
              <a:rPr lang="en-US" altLang="ko-KR" sz="1200" dirty="0" err="1">
                <a:solidFill>
                  <a:schemeClr val="tx1">
                    <a:lumMod val="75000"/>
                    <a:lumOff val="25000"/>
                  </a:schemeClr>
                </a:solidFill>
                <a:cs typeface="Arial" pitchFamily="34" charset="0"/>
              </a:rPr>
              <a:t>ocial</a:t>
            </a:r>
            <a:r>
              <a:rPr lang="en-US" altLang="ko-KR" sz="1200" dirty="0">
                <a:solidFill>
                  <a:schemeClr val="tx1">
                    <a:lumMod val="75000"/>
                    <a:lumOff val="25000"/>
                  </a:schemeClr>
                </a:solidFill>
                <a:cs typeface="Arial" pitchFamily="34" charset="0"/>
              </a:rPr>
              <a:t> media</a:t>
            </a:r>
          </a:p>
          <a:p>
            <a:pPr marL="214313" indent="-214313">
              <a:buFontTx/>
              <a:buChar char="-"/>
            </a:pPr>
            <a:r>
              <a:rPr lang="en-US" altLang="ko-KR" sz="1200" dirty="0">
                <a:solidFill>
                  <a:schemeClr val="tx1">
                    <a:lumMod val="75000"/>
                    <a:lumOff val="25000"/>
                  </a:schemeClr>
                </a:solidFill>
                <a:cs typeface="Arial" pitchFamily="34" charset="0"/>
              </a:rPr>
              <a:t>Internet Etiquette</a:t>
            </a:r>
          </a:p>
          <a:p>
            <a:pPr marL="214313" indent="-214313">
              <a:buFontTx/>
              <a:buChar char="-"/>
            </a:pPr>
            <a:r>
              <a:rPr lang="en-US" altLang="ko-KR" sz="1200" dirty="0">
                <a:solidFill>
                  <a:schemeClr val="tx1">
                    <a:lumMod val="75000"/>
                    <a:lumOff val="25000"/>
                  </a:schemeClr>
                </a:solidFill>
                <a:cs typeface="Arial" pitchFamily="34" charset="0"/>
              </a:rPr>
              <a:t>GDPR</a:t>
            </a:r>
            <a:endParaRPr lang="es-ES" dirty="0"/>
          </a:p>
          <a:p>
            <a:r>
              <a:rPr lang="es-ES" b="1" dirty="0"/>
              <a:t>Cosa </a:t>
            </a:r>
            <a:r>
              <a:rPr lang="it-IT" b="1" dirty="0"/>
              <a:t>dovrei fare per creare e-</a:t>
            </a:r>
            <a:r>
              <a:rPr lang="it-IT" b="1" dirty="0" err="1"/>
              <a:t>habits</a:t>
            </a:r>
            <a:r>
              <a:rPr lang="es-ES" b="1" dirty="0"/>
              <a:t>?</a:t>
            </a:r>
          </a:p>
          <a:p>
            <a:pPr marL="214313" indent="-214313">
              <a:buFontTx/>
              <a:buChar char="-"/>
            </a:pPr>
            <a:r>
              <a:rPr lang="it-IT" altLang="ko-KR" sz="1200" dirty="0">
                <a:solidFill>
                  <a:schemeClr val="tx1">
                    <a:lumMod val="75000"/>
                    <a:lumOff val="25000"/>
                  </a:schemeClr>
                </a:solidFill>
                <a:cs typeface="Arial" pitchFamily="34" charset="0"/>
              </a:rPr>
              <a:t>Passare almeno 2 ore al giorno su Facebook</a:t>
            </a:r>
          </a:p>
          <a:p>
            <a:pPr marL="214313" indent="-214313">
              <a:buFontTx/>
              <a:buChar char="-"/>
            </a:pPr>
            <a:r>
              <a:rPr lang="it-IT" altLang="ko-KR" sz="1200" dirty="0">
                <a:solidFill>
                  <a:schemeClr val="tx1">
                    <a:lumMod val="75000"/>
                    <a:lumOff val="25000"/>
                  </a:schemeClr>
                </a:solidFill>
                <a:cs typeface="Arial" pitchFamily="34" charset="0"/>
              </a:rPr>
              <a:t>Controllare i miei media online una volta al mese</a:t>
            </a:r>
          </a:p>
          <a:p>
            <a:pPr marL="214313" indent="-214313">
              <a:buFontTx/>
              <a:buChar char="-"/>
            </a:pPr>
            <a:r>
              <a:rPr lang="it-IT" altLang="ko-KR" sz="1200" dirty="0">
                <a:solidFill>
                  <a:schemeClr val="tx1">
                    <a:lumMod val="75000"/>
                    <a:lumOff val="25000"/>
                  </a:schemeClr>
                </a:solidFill>
                <a:cs typeface="Arial" pitchFamily="34" charset="0"/>
              </a:rPr>
              <a:t>Essere proattivo, concentrato e disciplinato</a:t>
            </a:r>
          </a:p>
          <a:p>
            <a:pPr lvl="1"/>
            <a:endParaRPr lang="es-ES" dirty="0"/>
          </a:p>
        </p:txBody>
      </p:sp>
      <p:sp>
        <p:nvSpPr>
          <p:cNvPr id="8" name="Marcador de texto 7"/>
          <p:cNvSpPr>
            <a:spLocks noGrp="1"/>
          </p:cNvSpPr>
          <p:nvPr>
            <p:ph type="body" idx="2"/>
          </p:nvPr>
        </p:nvSpPr>
        <p:spPr>
          <a:xfrm>
            <a:off x="2858460" y="1255800"/>
            <a:ext cx="2996774" cy="3429900"/>
          </a:xfrm>
        </p:spPr>
        <p:txBody>
          <a:bodyPr/>
          <a:lstStyle/>
          <a:p>
            <a:r>
              <a:rPr lang="it-IT" b="1" dirty="0"/>
              <a:t>Qualsiasi cosa posti </a:t>
            </a:r>
            <a:r>
              <a:rPr lang="es-ES" b="1" dirty="0"/>
              <a:t>online…</a:t>
            </a:r>
          </a:p>
          <a:p>
            <a:pPr marL="214313" indent="-214313">
              <a:buFontTx/>
              <a:buChar char="-"/>
            </a:pPr>
            <a:r>
              <a:rPr lang="it-IT" altLang="ko-KR" sz="1200" dirty="0">
                <a:solidFill>
                  <a:schemeClr val="tx1">
                    <a:lumMod val="75000"/>
                    <a:lumOff val="25000"/>
                  </a:schemeClr>
                </a:solidFill>
                <a:cs typeface="Arial" pitchFamily="34" charset="0"/>
              </a:rPr>
              <a:t>Può essere cancellata per sempre</a:t>
            </a:r>
          </a:p>
          <a:p>
            <a:pPr marL="214313" indent="-214313">
              <a:buFontTx/>
              <a:buChar char="-"/>
            </a:pPr>
            <a:r>
              <a:rPr lang="it-IT" altLang="ko-KR" sz="1200" dirty="0">
                <a:solidFill>
                  <a:schemeClr val="tx1">
                    <a:lumMod val="75000"/>
                    <a:lumOff val="25000"/>
                  </a:schemeClr>
                </a:solidFill>
                <a:cs typeface="Arial" pitchFamily="34" charset="0"/>
              </a:rPr>
              <a:t>Può essere nascosta</a:t>
            </a:r>
          </a:p>
          <a:p>
            <a:pPr marL="214313" indent="-214313">
              <a:buFontTx/>
              <a:buChar char="-"/>
            </a:pPr>
            <a:r>
              <a:rPr lang="it-IT" altLang="ko-KR" sz="1200" dirty="0">
                <a:solidFill>
                  <a:schemeClr val="tx1">
                    <a:lumMod val="75000"/>
                    <a:lumOff val="25000"/>
                  </a:schemeClr>
                </a:solidFill>
                <a:cs typeface="Arial" pitchFamily="34" charset="0"/>
              </a:rPr>
              <a:t>Può lasciare un’impronta digitale</a:t>
            </a:r>
          </a:p>
          <a:p>
            <a:pPr marL="139700" indent="0">
              <a:buNone/>
            </a:pPr>
            <a:endParaRPr lang="es-ES" dirty="0"/>
          </a:p>
          <a:p>
            <a:r>
              <a:rPr lang="it-IT" b="1" dirty="0"/>
              <a:t>Un Leader digitale conosce</a:t>
            </a:r>
            <a:r>
              <a:rPr lang="es-ES" b="1" dirty="0"/>
              <a:t>…</a:t>
            </a:r>
          </a:p>
          <a:p>
            <a:pPr marL="214313" indent="-214313">
              <a:buFontTx/>
              <a:buChar char="-"/>
            </a:pPr>
            <a:r>
              <a:rPr lang="it-IT" altLang="ko-KR" sz="1200" dirty="0">
                <a:solidFill>
                  <a:schemeClr val="tx1">
                    <a:lumMod val="75000"/>
                    <a:lumOff val="25000"/>
                  </a:schemeClr>
                </a:solidFill>
                <a:cs typeface="Arial" pitchFamily="34" charset="0"/>
              </a:rPr>
              <a:t>La Tecnologia, Facebook e Twitter</a:t>
            </a:r>
          </a:p>
          <a:p>
            <a:pPr marL="214313" indent="-214313">
              <a:buFontTx/>
              <a:buChar char="-"/>
            </a:pPr>
            <a:r>
              <a:rPr lang="it-IT" altLang="ko-KR" sz="1200" dirty="0">
                <a:solidFill>
                  <a:schemeClr val="tx1">
                    <a:lumMod val="75000"/>
                    <a:lumOff val="25000"/>
                  </a:schemeClr>
                </a:solidFill>
                <a:cs typeface="Arial" pitchFamily="34" charset="0"/>
              </a:rPr>
              <a:t>La Tecnologia, i dati e la trasformazione digitale</a:t>
            </a:r>
          </a:p>
          <a:p>
            <a:pPr marL="214313" indent="-214313">
              <a:buFontTx/>
              <a:buChar char="-"/>
            </a:pPr>
            <a:r>
              <a:rPr lang="it-IT" altLang="ko-KR" sz="1200" dirty="0">
                <a:solidFill>
                  <a:schemeClr val="tx1">
                    <a:lumMod val="75000"/>
                    <a:lumOff val="25000"/>
                  </a:schemeClr>
                </a:solidFill>
                <a:cs typeface="Arial" pitchFamily="34" charset="0"/>
              </a:rPr>
              <a:t>La Tecnologia, le e-mail e il blogging</a:t>
            </a:r>
          </a:p>
          <a:p>
            <a:endParaRPr lang="es-ES" dirty="0"/>
          </a:p>
        </p:txBody>
      </p:sp>
      <p:sp>
        <p:nvSpPr>
          <p:cNvPr id="9" name="Marcador de texto 8"/>
          <p:cNvSpPr>
            <a:spLocks noGrp="1"/>
          </p:cNvSpPr>
          <p:nvPr>
            <p:ph type="body" idx="3"/>
          </p:nvPr>
        </p:nvSpPr>
        <p:spPr>
          <a:xfrm>
            <a:off x="5682408" y="1315200"/>
            <a:ext cx="3246439" cy="3429900"/>
          </a:xfrm>
        </p:spPr>
        <p:txBody>
          <a:bodyPr/>
          <a:lstStyle/>
          <a:p>
            <a:r>
              <a:rPr lang="it-IT" b="1" dirty="0"/>
              <a:t>Quando utilizzi online materiale appartenente agli altri….</a:t>
            </a:r>
          </a:p>
          <a:p>
            <a:pPr marL="214313" indent="-214313">
              <a:buFontTx/>
              <a:buChar char="-"/>
            </a:pPr>
            <a:r>
              <a:rPr lang="it-IT" altLang="ko-KR" sz="1200" dirty="0">
                <a:solidFill>
                  <a:schemeClr val="tx1">
                    <a:lumMod val="75000"/>
                    <a:lumOff val="25000"/>
                  </a:schemeClr>
                </a:solidFill>
                <a:cs typeface="Arial" pitchFamily="34" charset="0"/>
              </a:rPr>
              <a:t>Fingi che sia il tuo materiale originale</a:t>
            </a:r>
          </a:p>
          <a:p>
            <a:pPr marL="214313" indent="-214313">
              <a:buFontTx/>
              <a:buChar char="-"/>
            </a:pPr>
            <a:r>
              <a:rPr lang="it-IT" altLang="ko-KR" sz="1200" dirty="0">
                <a:solidFill>
                  <a:schemeClr val="tx1">
                    <a:lumMod val="75000"/>
                    <a:lumOff val="25000"/>
                  </a:schemeClr>
                </a:solidFill>
                <a:cs typeface="Arial" pitchFamily="34" charset="0"/>
              </a:rPr>
              <a:t>Chiedi il permesso dopo averlo usato</a:t>
            </a:r>
          </a:p>
          <a:p>
            <a:pPr marL="214313" indent="-214313">
              <a:buFontTx/>
              <a:buChar char="-"/>
            </a:pPr>
            <a:r>
              <a:rPr lang="it-IT" altLang="ko-KR" sz="1200" dirty="0">
                <a:solidFill>
                  <a:schemeClr val="tx1">
                    <a:lumMod val="75000"/>
                    <a:lumOff val="25000"/>
                  </a:schemeClr>
                </a:solidFill>
                <a:cs typeface="Arial" pitchFamily="34" charset="0"/>
              </a:rPr>
              <a:t>Chiedi il permesso prima di usarlo e citi la fonte</a:t>
            </a:r>
          </a:p>
          <a:p>
            <a:endParaRPr lang="es-ES" dirty="0"/>
          </a:p>
        </p:txBody>
      </p:sp>
    </p:spTree>
    <p:extLst>
      <p:ext uri="{BB962C8B-B14F-4D97-AF65-F5344CB8AC3E}">
        <p14:creationId xmlns:p14="http://schemas.microsoft.com/office/powerpoint/2010/main" val="2875690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28"/>
          <p:cNvSpPr txBox="1">
            <a:spLocks noGrp="1"/>
          </p:cNvSpPr>
          <p:nvPr>
            <p:ph type="body" idx="4294967295"/>
          </p:nvPr>
        </p:nvSpPr>
        <p:spPr>
          <a:xfrm>
            <a:off x="6606812" y="1184966"/>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3</a:t>
            </a:r>
            <a:endParaRPr b="1" dirty="0"/>
          </a:p>
          <a:p>
            <a:pPr marL="0" indent="0">
              <a:buNone/>
            </a:pPr>
            <a:r>
              <a:rPr lang="it-IT" sz="1200" dirty="0"/>
              <a:t>Non plagiare - cita qualsiasi materiale progettato da altri</a:t>
            </a:r>
            <a:endParaRPr sz="1200" dirty="0"/>
          </a:p>
        </p:txBody>
      </p:sp>
      <p:sp>
        <p:nvSpPr>
          <p:cNvPr id="259" name="Google Shape;259;p28"/>
          <p:cNvSpPr txBox="1">
            <a:spLocks noGrp="1"/>
          </p:cNvSpPr>
          <p:nvPr>
            <p:ph type="body" idx="4294967295"/>
          </p:nvPr>
        </p:nvSpPr>
        <p:spPr>
          <a:xfrm>
            <a:off x="6606812"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6</a:t>
            </a:r>
            <a:endParaRPr b="1" dirty="0"/>
          </a:p>
          <a:p>
            <a:pPr marL="0" lvl="0" indent="0">
              <a:buNone/>
            </a:pPr>
            <a:r>
              <a:rPr lang="it-IT" sz="1200" dirty="0"/>
              <a:t>Resta concentrato - traccia il tuo impegno online - sei produttivo?</a:t>
            </a:r>
          </a:p>
          <a:p>
            <a:pPr marL="0" lvl="0" indent="0">
              <a:buNone/>
            </a:pPr>
            <a:endParaRPr lang="en-GB" sz="1200" dirty="0"/>
          </a:p>
          <a:p>
            <a:pPr marL="0" lvl="0" indent="0" algn="l" rtl="0">
              <a:spcBef>
                <a:spcPts val="600"/>
              </a:spcBef>
              <a:spcAft>
                <a:spcPts val="0"/>
              </a:spcAft>
              <a:buNone/>
            </a:pPr>
            <a:endParaRPr sz="1200" dirty="0"/>
          </a:p>
        </p:txBody>
      </p:sp>
      <p:sp>
        <p:nvSpPr>
          <p:cNvPr id="258" name="Google Shape;258;p28"/>
          <p:cNvSpPr txBox="1">
            <a:spLocks noGrp="1"/>
          </p:cNvSpPr>
          <p:nvPr>
            <p:ph type="body" idx="4294967295"/>
          </p:nvPr>
        </p:nvSpPr>
        <p:spPr>
          <a:xfrm>
            <a:off x="675391"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8BD64E"/>
                </a:solidFill>
              </a:rPr>
              <a:t>4</a:t>
            </a:r>
            <a:endParaRPr b="1" dirty="0">
              <a:solidFill>
                <a:srgbClr val="8BD64E"/>
              </a:solidFill>
            </a:endParaRPr>
          </a:p>
          <a:p>
            <a:pPr marL="0" lvl="0" indent="0">
              <a:buNone/>
            </a:pPr>
            <a:r>
              <a:rPr lang="it-IT" sz="1200" dirty="0"/>
              <a:t>Pianifica la tua strategia - usa il tuo calendario e gli strumenti gratuiti come </a:t>
            </a:r>
            <a:r>
              <a:rPr lang="it-IT" sz="1200" dirty="0" err="1"/>
              <a:t>Hootsuite</a:t>
            </a:r>
            <a:endParaRPr lang="en-GB" sz="1200" dirty="0"/>
          </a:p>
        </p:txBody>
      </p:sp>
      <p:sp>
        <p:nvSpPr>
          <p:cNvPr id="255" name="Google Shape;255;p28"/>
          <p:cNvSpPr txBox="1">
            <a:spLocks noGrp="1"/>
          </p:cNvSpPr>
          <p:nvPr>
            <p:ph type="body" idx="4294967295"/>
          </p:nvPr>
        </p:nvSpPr>
        <p:spPr>
          <a:xfrm>
            <a:off x="675391" y="1184964"/>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8BD64E"/>
                </a:solidFill>
              </a:rPr>
              <a:t>1</a:t>
            </a:r>
            <a:endParaRPr b="1" dirty="0">
              <a:solidFill>
                <a:srgbClr val="8BD64E"/>
              </a:solidFill>
            </a:endParaRPr>
          </a:p>
          <a:p>
            <a:pPr marL="0" lvl="0" indent="0" algn="l" rtl="0">
              <a:spcBef>
                <a:spcPts val="600"/>
              </a:spcBef>
              <a:spcAft>
                <a:spcPts val="0"/>
              </a:spcAft>
              <a:buNone/>
            </a:pPr>
            <a:r>
              <a:rPr lang="it-IT" sz="1200" dirty="0"/>
              <a:t>Usa gli strumenti digitali corretti per la tua impresa - Facebook può essere più adatto di Twitter o viceversa</a:t>
            </a:r>
          </a:p>
        </p:txBody>
      </p:sp>
      <p:sp>
        <p:nvSpPr>
          <p:cNvPr id="257" name="Google Shape;257;p28"/>
          <p:cNvSpPr txBox="1">
            <a:spLocks noGrp="1"/>
          </p:cNvSpPr>
          <p:nvPr>
            <p:ph type="body" idx="4294967295"/>
          </p:nvPr>
        </p:nvSpPr>
        <p:spPr>
          <a:xfrm>
            <a:off x="3526060"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2ABBAD"/>
                </a:solidFill>
              </a:rPr>
              <a:t>5</a:t>
            </a:r>
            <a:endParaRPr b="1" dirty="0">
              <a:solidFill>
                <a:srgbClr val="2ABBAD"/>
              </a:solidFill>
            </a:endParaRPr>
          </a:p>
          <a:p>
            <a:pPr marL="0" lvl="0" indent="0">
              <a:buNone/>
            </a:pPr>
            <a:r>
              <a:rPr lang="it-IT" sz="1200" dirty="0"/>
              <a:t>Netiquette significa essere professionali, educati ed etici</a:t>
            </a:r>
          </a:p>
        </p:txBody>
      </p:sp>
      <p:sp>
        <p:nvSpPr>
          <p:cNvPr id="254" name="Google Shape;254;p28"/>
          <p:cNvSpPr txBox="1">
            <a:spLocks noGrp="1"/>
          </p:cNvSpPr>
          <p:nvPr>
            <p:ph type="body" idx="4294967295"/>
          </p:nvPr>
        </p:nvSpPr>
        <p:spPr>
          <a:xfrm>
            <a:off x="3471058" y="1184965"/>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dirty="0">
                <a:solidFill>
                  <a:srgbClr val="2ABBAD"/>
                </a:solidFill>
              </a:rPr>
              <a:t>2</a:t>
            </a:r>
            <a:endParaRPr b="1" dirty="0">
              <a:solidFill>
                <a:srgbClr val="2ABBAD"/>
              </a:solidFill>
            </a:endParaRPr>
          </a:p>
          <a:p>
            <a:pPr marL="0" lvl="0" indent="0">
              <a:buNone/>
            </a:pPr>
            <a:r>
              <a:rPr lang="it-IT" sz="1200" dirty="0"/>
              <a:t>Posta con uno scopo - sii chiaro e conciso</a:t>
            </a:r>
          </a:p>
        </p:txBody>
      </p:sp>
      <p:sp>
        <p:nvSpPr>
          <p:cNvPr id="10"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a:t>Suggerimenti</a:t>
            </a:r>
            <a:r>
              <a:rPr lang="en-GB" dirty="0"/>
              <a:t> </a:t>
            </a:r>
            <a:r>
              <a:rPr lang="en-GB" dirty="0" err="1"/>
              <a:t>pratici</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Grazie!</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Domande?</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1004341" y="1255713"/>
            <a:ext cx="7369175" cy="3327400"/>
          </a:xfrm>
          <a:prstGeom prst="rect">
            <a:avLst/>
          </a:prstGeom>
        </p:spPr>
        <p:txBody>
          <a:bodyPr spcFirstLastPara="1" wrap="square" lIns="91425" tIns="91425" rIns="91425" bIns="91425" anchor="t" anchorCtr="0">
            <a:noAutofit/>
          </a:bodyPr>
          <a:lstStyle/>
          <a:p>
            <a:pPr marL="76200" indent="0">
              <a:buNone/>
            </a:pPr>
            <a:r>
              <a:rPr lang="it-IT" dirty="0"/>
              <a:t>Al termine del modulo sarai in grado di</a:t>
            </a:r>
            <a:r>
              <a:rPr lang="en-US" dirty="0"/>
              <a:t>:</a:t>
            </a:r>
          </a:p>
          <a:p>
            <a:pPr marL="76200" indent="0">
              <a:buNone/>
            </a:pPr>
            <a:endParaRPr lang="en-US" dirty="0"/>
          </a:p>
          <a:p>
            <a:pPr marL="457200" lvl="0" indent="-381000" algn="l" rtl="0">
              <a:spcBef>
                <a:spcPts val="600"/>
              </a:spcBef>
              <a:spcAft>
                <a:spcPts val="0"/>
              </a:spcAft>
              <a:buSzPts val="2400"/>
              <a:buChar char="◆"/>
            </a:pPr>
            <a:r>
              <a:rPr lang="it-IT" dirty="0"/>
              <a:t>Comprendere la ‘Netiquette’ e come coinvolgere il target online</a:t>
            </a:r>
            <a:endParaRPr dirty="0"/>
          </a:p>
          <a:p>
            <a:pPr marL="457200" lvl="0" indent="-381000" algn="l" rtl="0">
              <a:spcBef>
                <a:spcPts val="0"/>
              </a:spcBef>
              <a:spcAft>
                <a:spcPts val="0"/>
              </a:spcAft>
              <a:buSzPts val="2400"/>
              <a:buChar char="◆"/>
            </a:pPr>
            <a:r>
              <a:rPr lang="it-IT" dirty="0"/>
              <a:t>Creare e-</a:t>
            </a:r>
            <a:r>
              <a:rPr lang="it-IT" dirty="0" err="1"/>
              <a:t>Habits</a:t>
            </a:r>
            <a:endParaRPr lang="it-IT" dirty="0"/>
          </a:p>
          <a:p>
            <a:pPr marL="457200" lvl="0" indent="-381000" algn="l" rtl="0">
              <a:spcBef>
                <a:spcPts val="0"/>
              </a:spcBef>
              <a:spcAft>
                <a:spcPts val="0"/>
              </a:spcAft>
              <a:buSzPts val="2400"/>
              <a:buChar char="◆"/>
            </a:pPr>
            <a:r>
              <a:rPr lang="en" dirty="0"/>
              <a:t>Diventare un cittadino digitale</a:t>
            </a: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it-IT" dirty="0"/>
              <a:t>Obiettivi e Risultati</a:t>
            </a:r>
            <a:r>
              <a:rPr lang="en-GB"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Indice</a:t>
            </a:r>
            <a:endParaRPr lang="es-ES" dirty="0"/>
          </a:p>
        </p:txBody>
      </p:sp>
      <p:graphicFrame>
        <p:nvGraphicFramePr>
          <p:cNvPr id="4" name="Diagrama 3"/>
          <p:cNvGraphicFramePr/>
          <p:nvPr>
            <p:extLst>
              <p:ext uri="{D42A27DB-BD31-4B8C-83A1-F6EECF244321}">
                <p14:modId xmlns:p14="http://schemas.microsoft.com/office/powerpoint/2010/main" val="4084734210"/>
              </p:ext>
            </p:extLst>
          </p:nvPr>
        </p:nvGraphicFramePr>
        <p:xfrm>
          <a:off x="450850" y="982132"/>
          <a:ext cx="7169150" cy="3621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45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dirty="0">
                <a:solidFill>
                  <a:srgbClr val="00AE9D"/>
                </a:solidFill>
              </a:rPr>
              <a:t>Netiquette</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Unità</a:t>
            </a:r>
            <a:r>
              <a:rPr lang="es-ES" dirty="0"/>
              <a:t> 1.1</a:t>
            </a:r>
            <a:endParaRPr dirty="0"/>
          </a:p>
        </p:txBody>
      </p:sp>
      <p:sp>
        <p:nvSpPr>
          <p:cNvPr id="4" name="Google Shape;102;p12"/>
          <p:cNvSpPr txBox="1">
            <a:spLocks/>
          </p:cNvSpPr>
          <p:nvPr/>
        </p:nvSpPr>
        <p:spPr>
          <a:xfrm>
            <a:off x="170824" y="1752597"/>
            <a:ext cx="8573606" cy="22614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285750" indent="-285750"/>
            <a:r>
              <a:rPr lang="it-IT" sz="1800" b="1" dirty="0">
                <a:solidFill>
                  <a:srgbClr val="00AE9D"/>
                </a:solidFill>
              </a:rPr>
              <a:t>La netiquette si riferisce all'essere cortesi ed educati quando si comunica con gli altri online. È l'abbreviazione di 'Internet </a:t>
            </a:r>
            <a:r>
              <a:rPr lang="it-IT" sz="1800" b="1" dirty="0" err="1">
                <a:solidFill>
                  <a:srgbClr val="00AE9D"/>
                </a:solidFill>
              </a:rPr>
              <a:t>Etiquette</a:t>
            </a:r>
            <a:r>
              <a:rPr lang="it-IT" sz="1800" b="1" dirty="0">
                <a:solidFill>
                  <a:srgbClr val="00AE9D"/>
                </a:solidFill>
              </a:rPr>
              <a:t>’</a:t>
            </a:r>
          </a:p>
          <a:p>
            <a:pPr marL="285750" indent="-285750"/>
            <a:r>
              <a:rPr lang="en-US" sz="1800" dirty="0">
                <a:solidFill>
                  <a:schemeClr val="tx1"/>
                </a:solidFill>
              </a:rPr>
              <a:t>Si </a:t>
            </a:r>
            <a:r>
              <a:rPr lang="it-IT" sz="1800" dirty="0">
                <a:solidFill>
                  <a:schemeClr val="tx1"/>
                </a:solidFill>
              </a:rPr>
              <a:t>applica a tutte le forme di comunicazione online</a:t>
            </a:r>
            <a:r>
              <a:rPr lang="en-US" sz="1800" dirty="0">
                <a:solidFill>
                  <a:schemeClr val="tx1"/>
                </a:solidFill>
              </a:rPr>
              <a:t>:</a:t>
            </a:r>
          </a:p>
          <a:p>
            <a:pPr marL="742950" lvl="1" indent="-285750"/>
            <a:r>
              <a:rPr lang="en-US" sz="1800" dirty="0">
                <a:solidFill>
                  <a:schemeClr val="tx1"/>
                </a:solidFill>
              </a:rPr>
              <a:t>Emails</a:t>
            </a:r>
          </a:p>
          <a:p>
            <a:pPr marL="742950" lvl="1" indent="-285750"/>
            <a:r>
              <a:rPr lang="en-US" sz="1800" dirty="0">
                <a:solidFill>
                  <a:schemeClr val="tx1"/>
                </a:solidFill>
              </a:rPr>
              <a:t>Social Media (</a:t>
            </a:r>
            <a:r>
              <a:rPr lang="it-IT" sz="1800" dirty="0">
                <a:solidFill>
                  <a:schemeClr val="tx1"/>
                </a:solidFill>
              </a:rPr>
              <a:t>pubblici e privati</a:t>
            </a:r>
            <a:r>
              <a:rPr lang="en-US" sz="1800" dirty="0">
                <a:solidFill>
                  <a:schemeClr val="tx1"/>
                </a:solidFill>
              </a:rPr>
              <a:t>)</a:t>
            </a:r>
          </a:p>
          <a:p>
            <a:pPr marL="742950" lvl="1" indent="-285750"/>
            <a:r>
              <a:rPr lang="en-US" sz="1800" dirty="0">
                <a:solidFill>
                  <a:schemeClr val="tx1"/>
                </a:solidFill>
              </a:rPr>
              <a:t>Video calls – Zoom, Skype </a:t>
            </a:r>
            <a:endParaRPr lang="es-ES" sz="1800" dirty="0">
              <a:solidFill>
                <a:schemeClr val="tx1"/>
              </a:solidFill>
            </a:endParaRPr>
          </a:p>
          <a:p>
            <a:pPr marL="0" indent="0">
              <a:buClr>
                <a:schemeClr val="dk1"/>
              </a:buClr>
              <a:buSzPts val="1100"/>
              <a:buFont typeface="Arial"/>
              <a:buNone/>
            </a:pPr>
            <a:endParaRPr lang="es-ES" sz="1400" dirty="0">
              <a:solidFill>
                <a:schemeClr val="tx1"/>
              </a:solidFill>
            </a:endParaRPr>
          </a:p>
          <a:p>
            <a:pPr marL="0" indent="0">
              <a:buFont typeface="Karla"/>
              <a:buNone/>
            </a:pPr>
            <a:endParaRPr lang="es-ES" sz="1200" dirty="0"/>
          </a:p>
        </p:txBody>
      </p:sp>
      <p:pic>
        <p:nvPicPr>
          <p:cNvPr id="1030" name="Picture 6" descr="Basic Netiquette. In today's increasingly interconnected… | by Alex Shatrov  | Medium">
            <a:extLst>
              <a:ext uri="{FF2B5EF4-FFF2-40B4-BE49-F238E27FC236}">
                <a16:creationId xmlns:a16="http://schemas.microsoft.com/office/drawing/2014/main" id="{47178D1D-5459-477C-8CBC-936FF5CBC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965" y="2777743"/>
            <a:ext cx="304800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89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9" name="Google Shape;197;p22">
            <a:extLst>
              <a:ext uri="{FF2B5EF4-FFF2-40B4-BE49-F238E27FC236}">
                <a16:creationId xmlns:a16="http://schemas.microsoft.com/office/drawing/2014/main" id="{2CE58DD5-B044-4268-B801-8B3687495A39}"/>
              </a:ext>
            </a:extLst>
          </p:cNvPr>
          <p:cNvSpPr/>
          <p:nvPr/>
        </p:nvSpPr>
        <p:spPr>
          <a:xfrm>
            <a:off x="6261467" y="1402714"/>
            <a:ext cx="2572120" cy="2520527"/>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IMPRONTA DIGITALE!</a:t>
            </a:r>
          </a:p>
          <a:p>
            <a:pPr marL="0" lvl="0" indent="0" algn="ctr" rtl="0">
              <a:spcBef>
                <a:spcPts val="0"/>
              </a:spcBef>
              <a:spcAft>
                <a:spcPts val="0"/>
              </a:spcAft>
              <a:buNone/>
            </a:pPr>
            <a:r>
              <a:rPr lang="it-IT" sz="1200" dirty="0">
                <a:solidFill>
                  <a:srgbClr val="FFFFFF"/>
                </a:solidFill>
                <a:latin typeface="Karla"/>
                <a:ea typeface="Karla"/>
                <a:cs typeface="Karla"/>
                <a:sym typeface="Karla"/>
              </a:rPr>
              <a:t>Tutto quello che pubblichi è rintracciabile, quindi pensa sempre prima di pubblicare</a:t>
            </a:r>
            <a:r>
              <a:rPr lang="en" dirty="0">
                <a:solidFill>
                  <a:srgbClr val="FFFFFF"/>
                </a:solidFill>
                <a:latin typeface="Karla"/>
                <a:ea typeface="Karla"/>
                <a:cs typeface="Karla"/>
                <a:sym typeface="Karla"/>
              </a:rPr>
              <a:t>!</a:t>
            </a:r>
            <a:endParaRPr dirty="0">
              <a:solidFill>
                <a:srgbClr val="FFFFFF"/>
              </a:solidFill>
              <a:latin typeface="Karla"/>
              <a:ea typeface="Karla"/>
              <a:cs typeface="Karla"/>
              <a:sym typeface="Karla"/>
            </a:endParaRPr>
          </a:p>
        </p:txBody>
      </p:sp>
      <p:sp>
        <p:nvSpPr>
          <p:cNvPr id="183" name="Google Shape;183;p20"/>
          <p:cNvSpPr txBox="1">
            <a:spLocks noGrp="1"/>
          </p:cNvSpPr>
          <p:nvPr>
            <p:ph type="body" idx="4294967295"/>
          </p:nvPr>
        </p:nvSpPr>
        <p:spPr>
          <a:xfrm>
            <a:off x="-54052" y="463184"/>
            <a:ext cx="9144000" cy="27590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US" b="1" dirty="0">
              <a:solidFill>
                <a:srgbClr val="00AE9D"/>
              </a:solidFill>
            </a:endParaRPr>
          </a:p>
          <a:p>
            <a:pPr marL="0" lvl="0" indent="0" algn="l" rtl="0">
              <a:spcBef>
                <a:spcPts val="600"/>
              </a:spcBef>
              <a:spcAft>
                <a:spcPts val="0"/>
              </a:spcAft>
              <a:buNone/>
            </a:pPr>
            <a:r>
              <a:rPr lang="it-IT" b="1" dirty="0">
                <a:solidFill>
                  <a:srgbClr val="00AE9D"/>
                </a:solidFill>
              </a:rPr>
              <a:t>Regole della </a:t>
            </a:r>
            <a:r>
              <a:rPr lang="en-US" b="1" dirty="0">
                <a:solidFill>
                  <a:srgbClr val="00AE9D"/>
                </a:solidFill>
              </a:rPr>
              <a:t>Netiquette</a:t>
            </a:r>
            <a:endParaRPr lang="en-US" dirty="0">
              <a:solidFill>
                <a:srgbClr val="00AE9D"/>
              </a:solidFill>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it-IT" dirty="0"/>
              <a:t>Unità</a:t>
            </a:r>
            <a:r>
              <a:rPr lang="en-GB" dirty="0"/>
              <a:t> 1.1</a:t>
            </a:r>
          </a:p>
        </p:txBody>
      </p:sp>
      <p:sp>
        <p:nvSpPr>
          <p:cNvPr id="5" name="Google Shape;197;p22"/>
          <p:cNvSpPr/>
          <p:nvPr/>
        </p:nvSpPr>
        <p:spPr>
          <a:xfrm>
            <a:off x="1870062" y="1359000"/>
            <a:ext cx="3273399" cy="2607956"/>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LINGUAGGIO APPROPRIATO</a:t>
            </a:r>
          </a:p>
          <a:p>
            <a:pPr marL="0" lvl="0" indent="0" algn="ctr" rtl="0">
              <a:spcBef>
                <a:spcPts val="0"/>
              </a:spcBef>
              <a:spcAft>
                <a:spcPts val="0"/>
              </a:spcAft>
              <a:buNone/>
            </a:pPr>
            <a:r>
              <a:rPr lang="it-IT" sz="1200" dirty="0">
                <a:solidFill>
                  <a:srgbClr val="FFFFFF"/>
                </a:solidFill>
                <a:latin typeface="Karla"/>
                <a:ea typeface="Karla"/>
                <a:cs typeface="Karla"/>
                <a:sym typeface="Karla"/>
              </a:rPr>
              <a:t>Assicurati che il vostro linguaggio sia chiaro e non si presti a interpretazioni errate</a:t>
            </a:r>
            <a:endParaRPr sz="1200" dirty="0">
              <a:solidFill>
                <a:srgbClr val="FFFFFF"/>
              </a:solidFill>
              <a:latin typeface="Karla"/>
              <a:ea typeface="Karla"/>
              <a:cs typeface="Karla"/>
              <a:sym typeface="Karla"/>
            </a:endParaRPr>
          </a:p>
        </p:txBody>
      </p:sp>
      <p:sp>
        <p:nvSpPr>
          <p:cNvPr id="7" name="Google Shape;198;p22"/>
          <p:cNvSpPr/>
          <p:nvPr/>
        </p:nvSpPr>
        <p:spPr>
          <a:xfrm>
            <a:off x="0" y="1960270"/>
            <a:ext cx="2743653" cy="140541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SII PROFESSIONALE</a:t>
            </a:r>
          </a:p>
          <a:p>
            <a:pPr marL="0" lvl="0" indent="0" algn="ctr" rtl="0">
              <a:spcBef>
                <a:spcPts val="0"/>
              </a:spcBef>
              <a:spcAft>
                <a:spcPts val="0"/>
              </a:spcAft>
              <a:buNone/>
            </a:pPr>
            <a:r>
              <a:rPr lang="it-IT" sz="1200" dirty="0">
                <a:solidFill>
                  <a:srgbClr val="004C52"/>
                </a:solidFill>
                <a:latin typeface="Karla"/>
                <a:ea typeface="Karla"/>
                <a:cs typeface="Karla"/>
                <a:sym typeface="Karla"/>
              </a:rPr>
              <a:t>Applica gli stessi standard di business che applicheresti di persona</a:t>
            </a:r>
          </a:p>
        </p:txBody>
      </p:sp>
      <p:sp>
        <p:nvSpPr>
          <p:cNvPr id="8" name="Google Shape;199;p22"/>
          <p:cNvSpPr/>
          <p:nvPr/>
        </p:nvSpPr>
        <p:spPr>
          <a:xfrm>
            <a:off x="4286896" y="1912754"/>
            <a:ext cx="2743654"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BEST PRACTICE ONLINE</a:t>
            </a:r>
          </a:p>
          <a:p>
            <a:pPr marL="0" lvl="0" indent="0" algn="ctr" rtl="0">
              <a:spcBef>
                <a:spcPts val="0"/>
              </a:spcBef>
              <a:spcAft>
                <a:spcPts val="0"/>
              </a:spcAft>
              <a:buNone/>
            </a:pPr>
            <a:r>
              <a:rPr lang="it-IT" sz="1200" dirty="0">
                <a:solidFill>
                  <a:srgbClr val="004C52"/>
                </a:solidFill>
                <a:latin typeface="Karla"/>
                <a:ea typeface="Karla"/>
                <a:cs typeface="Karla"/>
                <a:sym typeface="Karla"/>
              </a:rPr>
              <a:t>Dai la priorità alla persona che incontrate. </a:t>
            </a:r>
          </a:p>
        </p:txBody>
      </p:sp>
      <p:pic>
        <p:nvPicPr>
          <p:cNvPr id="3074" name="Picture 2" descr="Decoding Your Digital Footprint">
            <a:extLst>
              <a:ext uri="{FF2B5EF4-FFF2-40B4-BE49-F238E27FC236}">
                <a16:creationId xmlns:a16="http://schemas.microsoft.com/office/drawing/2014/main" id="{53002B12-FDD3-4D4A-94A2-66E6F368D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435" y="3602941"/>
            <a:ext cx="1144565" cy="133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42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0" y="972576"/>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it-IT" sz="2000" b="1" dirty="0">
                <a:solidFill>
                  <a:srgbClr val="00AE9D"/>
                </a:solidFill>
              </a:rPr>
              <a:t>Esempi pratici di Netiquette</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Unità</a:t>
            </a:r>
            <a:r>
              <a:rPr lang="es-ES" dirty="0"/>
              <a:t> 1.2</a:t>
            </a:r>
            <a:endParaRPr dirty="0"/>
          </a:p>
        </p:txBody>
      </p:sp>
      <p:sp>
        <p:nvSpPr>
          <p:cNvPr id="4" name="Google Shape;102;p12"/>
          <p:cNvSpPr txBox="1">
            <a:spLocks/>
          </p:cNvSpPr>
          <p:nvPr/>
        </p:nvSpPr>
        <p:spPr>
          <a:xfrm>
            <a:off x="0" y="1441042"/>
            <a:ext cx="8573606" cy="22614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285750" indent="-285750"/>
            <a:r>
              <a:rPr lang="it-IT" sz="1800" b="1" dirty="0">
                <a:solidFill>
                  <a:schemeClr val="tx1"/>
                </a:solidFill>
              </a:rPr>
              <a:t>Linguaggio</a:t>
            </a:r>
            <a:r>
              <a:rPr lang="it-IT" sz="1800" dirty="0">
                <a:solidFill>
                  <a:schemeClr val="tx1"/>
                </a:solidFill>
              </a:rPr>
              <a:t>: Evita il linguaggio forte, l'uso eccessivo di maiuscole e !! Non usare mai imprecazioni </a:t>
            </a:r>
            <a:endParaRPr lang="en-US" sz="1800" dirty="0">
              <a:solidFill>
                <a:schemeClr val="tx1"/>
              </a:solidFill>
            </a:endParaRPr>
          </a:p>
          <a:p>
            <a:pPr marL="285750" indent="-285750"/>
            <a:r>
              <a:rPr lang="it-IT" sz="1800" b="1" dirty="0">
                <a:solidFill>
                  <a:schemeClr val="tx1"/>
                </a:solidFill>
              </a:rPr>
              <a:t>Pensa prima di postare</a:t>
            </a:r>
            <a:r>
              <a:rPr lang="en-US" sz="1800" b="1" dirty="0">
                <a:solidFill>
                  <a:schemeClr val="tx1"/>
                </a:solidFill>
              </a:rPr>
              <a:t>: </a:t>
            </a:r>
            <a:r>
              <a:rPr lang="it-IT" sz="1800" dirty="0">
                <a:solidFill>
                  <a:schemeClr val="tx1"/>
                </a:solidFill>
              </a:rPr>
              <a:t>Ricordati che sei l'ambasciatore della tua impresa - non pubblicare nulla online che possa danneggiare la tua reputazione.</a:t>
            </a:r>
          </a:p>
          <a:p>
            <a:pPr marL="285750" indent="-285750"/>
            <a:r>
              <a:rPr lang="it-IT" sz="1800" dirty="0">
                <a:solidFill>
                  <a:schemeClr val="tx1"/>
                </a:solidFill>
              </a:rPr>
              <a:t>Non rispondere </a:t>
            </a:r>
            <a:r>
              <a:rPr lang="it-IT" sz="1800" b="1" dirty="0">
                <a:solidFill>
                  <a:schemeClr val="tx1"/>
                </a:solidFill>
              </a:rPr>
              <a:t>MAI</a:t>
            </a:r>
            <a:r>
              <a:rPr lang="it-IT" sz="1800" dirty="0">
                <a:solidFill>
                  <a:schemeClr val="tx1"/>
                </a:solidFill>
              </a:rPr>
              <a:t> ad un post quando sei nervoso</a:t>
            </a:r>
            <a:r>
              <a:rPr lang="en-US" sz="1800" dirty="0">
                <a:solidFill>
                  <a:schemeClr val="tx1"/>
                </a:solidFill>
              </a:rPr>
              <a:t>.</a:t>
            </a:r>
          </a:p>
          <a:p>
            <a:pPr marL="285750" indent="-285750"/>
            <a:r>
              <a:rPr lang="en-US" sz="1800" b="1" dirty="0">
                <a:solidFill>
                  <a:schemeClr val="tx1"/>
                </a:solidFill>
              </a:rPr>
              <a:t>Less is more: </a:t>
            </a:r>
            <a:r>
              <a:rPr lang="it-IT" sz="1800" dirty="0">
                <a:solidFill>
                  <a:schemeClr val="tx1"/>
                </a:solidFill>
              </a:rPr>
              <a:t>I tuoi post devono essere chiari e concisi - se vuoi che la gente legga il tuo messaggio, rendilo breve e diretto.</a:t>
            </a:r>
          </a:p>
          <a:p>
            <a:pPr marL="285750" indent="-285750"/>
            <a:r>
              <a:rPr lang="en-US" sz="1800" dirty="0">
                <a:solidFill>
                  <a:schemeClr val="tx1"/>
                </a:solidFill>
              </a:rPr>
              <a:t>Non </a:t>
            </a:r>
            <a:r>
              <a:rPr lang="it-IT" sz="1800" dirty="0">
                <a:solidFill>
                  <a:schemeClr val="tx1"/>
                </a:solidFill>
              </a:rPr>
              <a:t>rivelare mai</a:t>
            </a:r>
            <a:r>
              <a:rPr lang="it-IT" sz="1800" b="1" dirty="0">
                <a:solidFill>
                  <a:schemeClr val="tx1"/>
                </a:solidFill>
              </a:rPr>
              <a:t> informazioni sensibili</a:t>
            </a:r>
            <a:r>
              <a:rPr lang="it-IT" sz="1800" dirty="0">
                <a:solidFill>
                  <a:schemeClr val="tx1"/>
                </a:solidFill>
              </a:rPr>
              <a:t> sulla tua </a:t>
            </a:r>
            <a:r>
              <a:rPr lang="en-US" sz="1800" dirty="0">
                <a:solidFill>
                  <a:schemeClr val="tx1"/>
                </a:solidFill>
              </a:rPr>
              <a:t>impresa online</a:t>
            </a:r>
          </a:p>
          <a:p>
            <a:pPr marL="0" indent="0">
              <a:buClr>
                <a:schemeClr val="dk1"/>
              </a:buClr>
              <a:buSzPts val="1100"/>
              <a:buFont typeface="Arial"/>
              <a:buNone/>
            </a:pPr>
            <a:endParaRPr lang="es-ES" sz="1400" dirty="0">
              <a:solidFill>
                <a:schemeClr val="tx1"/>
              </a:solidFill>
            </a:endParaRPr>
          </a:p>
          <a:p>
            <a:pPr marL="0" indent="0">
              <a:buFont typeface="Karla"/>
              <a:buNone/>
            </a:pPr>
            <a:endParaRPr lang="es-ES" sz="1200" dirty="0"/>
          </a:p>
        </p:txBody>
      </p:sp>
      <p:pic>
        <p:nvPicPr>
          <p:cNvPr id="2052" name="Picture 4" descr="Why Less Is More in New Product Design » Pivot International : Pivot  International">
            <a:extLst>
              <a:ext uri="{FF2B5EF4-FFF2-40B4-BE49-F238E27FC236}">
                <a16:creationId xmlns:a16="http://schemas.microsoft.com/office/drawing/2014/main" id="{5E159F18-1DA0-472D-99A2-5ACF6F1BE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170" y="3687813"/>
            <a:ext cx="1083912" cy="72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78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0" y="723992"/>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dirty="0">
                <a:solidFill>
                  <a:srgbClr val="00AE9D"/>
                </a:solidFill>
              </a:rPr>
              <a:t>Urban Outfitters</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0" y="0"/>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Case </a:t>
            </a:r>
            <a:r>
              <a:rPr lang="es-ES" dirty="0" err="1"/>
              <a:t>Study</a:t>
            </a:r>
            <a:r>
              <a:rPr lang="es-ES" dirty="0"/>
              <a:t> – </a:t>
            </a:r>
            <a:br>
              <a:rPr lang="es-ES" dirty="0"/>
            </a:br>
            <a:r>
              <a:rPr lang="es-ES" dirty="0"/>
              <a:t>Social Media </a:t>
            </a:r>
            <a:r>
              <a:rPr lang="es-ES" dirty="0" err="1"/>
              <a:t>Netiquette</a:t>
            </a:r>
            <a:endParaRPr dirty="0"/>
          </a:p>
        </p:txBody>
      </p:sp>
      <p:sp>
        <p:nvSpPr>
          <p:cNvPr id="4" name="Google Shape;102;p12"/>
          <p:cNvSpPr txBox="1">
            <a:spLocks/>
          </p:cNvSpPr>
          <p:nvPr/>
        </p:nvSpPr>
        <p:spPr>
          <a:xfrm>
            <a:off x="0" y="1119811"/>
            <a:ext cx="8573606" cy="22614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285750" indent="-285750"/>
            <a:r>
              <a:rPr lang="it-IT" sz="1800" dirty="0">
                <a:solidFill>
                  <a:schemeClr val="tx1"/>
                </a:solidFill>
              </a:rPr>
              <a:t>Dopo l'uragano Sandy negli Stati Uniti, il negozio di abbigliamento Urban </a:t>
            </a:r>
            <a:r>
              <a:rPr lang="it-IT" sz="1800" dirty="0" err="1">
                <a:solidFill>
                  <a:schemeClr val="tx1"/>
                </a:solidFill>
              </a:rPr>
              <a:t>Outfitters</a:t>
            </a:r>
            <a:r>
              <a:rPr lang="it-IT" sz="1800" dirty="0">
                <a:solidFill>
                  <a:schemeClr val="tx1"/>
                </a:solidFill>
              </a:rPr>
              <a:t> è stato fortemente criticato per il seguente tweet:</a:t>
            </a:r>
          </a:p>
          <a:p>
            <a:pPr marL="285750" indent="-285750"/>
            <a:endParaRPr lang="it-IT" sz="1800" dirty="0">
              <a:solidFill>
                <a:schemeClr val="tx1"/>
              </a:solidFill>
            </a:endParaRPr>
          </a:p>
          <a:p>
            <a:pPr marL="285750" indent="-285750"/>
            <a:endParaRPr lang="it-IT" sz="1800" dirty="0">
              <a:solidFill>
                <a:schemeClr val="tx1"/>
              </a:solidFill>
            </a:endParaRPr>
          </a:p>
          <a:p>
            <a:pPr marL="285750" indent="-285750"/>
            <a:endParaRPr lang="it-IT" sz="1800" dirty="0">
              <a:solidFill>
                <a:schemeClr val="tx1"/>
              </a:solidFill>
            </a:endParaRPr>
          </a:p>
          <a:p>
            <a:pPr marL="285750" indent="-285750"/>
            <a:endParaRPr lang="it-IT" sz="1800" dirty="0">
              <a:solidFill>
                <a:schemeClr val="tx1"/>
              </a:solidFill>
            </a:endParaRPr>
          </a:p>
          <a:p>
            <a:pPr marL="285750" indent="-285750"/>
            <a:r>
              <a:rPr lang="it-IT" sz="1800" dirty="0">
                <a:solidFill>
                  <a:schemeClr val="tx1"/>
                </a:solidFill>
              </a:rPr>
              <a:t>Anche se hanno cancellato il tweet e si sono scusati, il prezzo delle loro azioni è sceso notevolmente.</a:t>
            </a:r>
          </a:p>
          <a:p>
            <a:pPr marL="285750" indent="-285750"/>
            <a:r>
              <a:rPr lang="it-IT" sz="1800" dirty="0">
                <a:solidFill>
                  <a:schemeClr val="tx1"/>
                </a:solidFill>
              </a:rPr>
              <a:t>Sono riusciti a ripristinare la loro reputazione, ma le imprese più piccole potrebbero non essere in grado di recuperare.</a:t>
            </a:r>
            <a:endParaRPr lang="en-US" sz="1800" dirty="0">
              <a:solidFill>
                <a:schemeClr val="tx1"/>
              </a:solidFill>
            </a:endParaRPr>
          </a:p>
          <a:p>
            <a:pPr marL="0" indent="0">
              <a:buClr>
                <a:schemeClr val="dk1"/>
              </a:buClr>
              <a:buSzPts val="1100"/>
              <a:buFont typeface="Arial"/>
              <a:buNone/>
            </a:pPr>
            <a:endParaRPr lang="es-ES" sz="1400" dirty="0">
              <a:solidFill>
                <a:schemeClr val="tx1"/>
              </a:solidFill>
            </a:endParaRPr>
          </a:p>
          <a:p>
            <a:pPr marL="0" indent="0">
              <a:buFont typeface="Karla"/>
              <a:buNone/>
            </a:pPr>
            <a:endParaRPr lang="es-ES" sz="1200" dirty="0"/>
          </a:p>
        </p:txBody>
      </p:sp>
      <p:pic>
        <p:nvPicPr>
          <p:cNvPr id="1026" name="Picture 2">
            <a:extLst>
              <a:ext uri="{FF2B5EF4-FFF2-40B4-BE49-F238E27FC236}">
                <a16:creationId xmlns:a16="http://schemas.microsoft.com/office/drawing/2014/main" id="{F9B8AB7A-AF71-49F1-94CF-B30B13F21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022" y="1870336"/>
            <a:ext cx="3832862" cy="140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4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0" y="723992"/>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69156" y="173977"/>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A </a:t>
            </a:r>
            <a:r>
              <a:rPr lang="es-ES" dirty="0" err="1"/>
              <a:t>Voi</a:t>
            </a:r>
            <a:r>
              <a:rPr lang="es-ES" dirty="0"/>
              <a:t>!</a:t>
            </a:r>
            <a:endParaRPr dirty="0"/>
          </a:p>
        </p:txBody>
      </p:sp>
      <p:sp>
        <p:nvSpPr>
          <p:cNvPr id="4" name="Google Shape;102;p12"/>
          <p:cNvSpPr txBox="1">
            <a:spLocks/>
          </p:cNvSpPr>
          <p:nvPr/>
        </p:nvSpPr>
        <p:spPr>
          <a:xfrm>
            <a:off x="0" y="1441042"/>
            <a:ext cx="8573606" cy="22614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r>
              <a:rPr lang="it-IT" altLang="en-US" sz="1800" dirty="0"/>
              <a:t>Perché è importante essere etici e responsabili quando si usa la tecnologia e gli strumenti online?</a:t>
            </a:r>
          </a:p>
          <a:p>
            <a:endParaRPr lang="it-IT" altLang="en-US" sz="1800" dirty="0"/>
          </a:p>
          <a:p>
            <a:r>
              <a:rPr lang="it-IT" altLang="en-US" sz="1800" dirty="0"/>
              <a:t>Quando le persone sono online, a volte si sentono invisibili - possono fare/dire cose che non farebbero mai in pubblico..... </a:t>
            </a:r>
          </a:p>
          <a:p>
            <a:pPr marL="76200" indent="0" algn="ctr">
              <a:buNone/>
            </a:pPr>
            <a:r>
              <a:rPr lang="it-IT" altLang="en-US" sz="1800" b="1" dirty="0">
                <a:solidFill>
                  <a:srgbClr val="92D050"/>
                </a:solidFill>
              </a:rPr>
              <a:t>Avete mai avuto esperienze simili?</a:t>
            </a:r>
          </a:p>
          <a:p>
            <a:pPr marL="285750" indent="-285750"/>
            <a:endParaRPr lang="en-US" sz="1800" dirty="0">
              <a:solidFill>
                <a:schemeClr val="tx1"/>
              </a:solidFill>
            </a:endParaRPr>
          </a:p>
          <a:p>
            <a:pPr marL="0" indent="0">
              <a:buClr>
                <a:schemeClr val="dk1"/>
              </a:buClr>
              <a:buSzPts val="1100"/>
              <a:buFont typeface="Arial"/>
              <a:buNone/>
            </a:pPr>
            <a:endParaRPr lang="es-ES" sz="1400" dirty="0">
              <a:solidFill>
                <a:schemeClr val="tx1"/>
              </a:solidFill>
            </a:endParaRPr>
          </a:p>
          <a:p>
            <a:pPr marL="0" indent="0">
              <a:buFont typeface="Karla"/>
              <a:buNone/>
            </a:pPr>
            <a:endParaRPr lang="es-ES" sz="1200" dirty="0"/>
          </a:p>
        </p:txBody>
      </p:sp>
    </p:spTree>
    <p:extLst>
      <p:ext uri="{BB962C8B-B14F-4D97-AF65-F5344CB8AC3E}">
        <p14:creationId xmlns:p14="http://schemas.microsoft.com/office/powerpoint/2010/main" val="418772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9" name="Google Shape;197;p22">
            <a:extLst>
              <a:ext uri="{FF2B5EF4-FFF2-40B4-BE49-F238E27FC236}">
                <a16:creationId xmlns:a16="http://schemas.microsoft.com/office/drawing/2014/main" id="{2CE58DD5-B044-4268-B801-8B3687495A39}"/>
              </a:ext>
            </a:extLst>
          </p:cNvPr>
          <p:cNvSpPr/>
          <p:nvPr/>
        </p:nvSpPr>
        <p:spPr>
          <a:xfrm>
            <a:off x="6394883" y="1790424"/>
            <a:ext cx="2572120" cy="2520527"/>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COPYRIGHT</a:t>
            </a:r>
          </a:p>
          <a:p>
            <a:pPr marL="0" lvl="0" indent="0" algn="ctr" rtl="0">
              <a:spcBef>
                <a:spcPts val="0"/>
              </a:spcBef>
              <a:spcAft>
                <a:spcPts val="0"/>
              </a:spcAft>
              <a:buNone/>
            </a:pPr>
            <a:r>
              <a:rPr lang="it-IT" dirty="0">
                <a:solidFill>
                  <a:srgbClr val="FFFFFF"/>
                </a:solidFill>
                <a:latin typeface="Karla"/>
                <a:ea typeface="Karla"/>
                <a:cs typeface="Karla"/>
                <a:sym typeface="Karla"/>
              </a:rPr>
              <a:t>Non plagiare - riconosci le tue fonti</a:t>
            </a:r>
          </a:p>
        </p:txBody>
      </p:sp>
      <p:sp>
        <p:nvSpPr>
          <p:cNvPr id="183" name="Google Shape;183;p20"/>
          <p:cNvSpPr txBox="1">
            <a:spLocks noGrp="1"/>
          </p:cNvSpPr>
          <p:nvPr>
            <p:ph type="body" idx="4294967295"/>
          </p:nvPr>
        </p:nvSpPr>
        <p:spPr>
          <a:xfrm>
            <a:off x="-54052" y="463184"/>
            <a:ext cx="9144000" cy="27590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US" b="1" dirty="0">
              <a:solidFill>
                <a:srgbClr val="00AE9D"/>
              </a:solidFill>
            </a:endParaRPr>
          </a:p>
          <a:p>
            <a:pPr marL="0" lvl="0" indent="0" algn="l" rtl="0">
              <a:spcBef>
                <a:spcPts val="600"/>
              </a:spcBef>
              <a:spcAft>
                <a:spcPts val="0"/>
              </a:spcAft>
              <a:buNone/>
            </a:pPr>
            <a:r>
              <a:rPr lang="it-IT" b="1" dirty="0">
                <a:solidFill>
                  <a:srgbClr val="00AE9D"/>
                </a:solidFill>
              </a:rPr>
              <a:t>Etica digitale - Come gestire la vostra attività </a:t>
            </a:r>
          </a:p>
          <a:p>
            <a:pPr marL="0" lvl="0" indent="0" algn="l" rtl="0">
              <a:spcBef>
                <a:spcPts val="600"/>
              </a:spcBef>
              <a:spcAft>
                <a:spcPts val="0"/>
              </a:spcAft>
              <a:buNone/>
            </a:pPr>
            <a:r>
              <a:rPr lang="it-IT" b="1" dirty="0">
                <a:solidFill>
                  <a:srgbClr val="00AE9D"/>
                </a:solidFill>
              </a:rPr>
              <a:t> online in modo etico e professionale</a:t>
            </a: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it-IT" dirty="0"/>
              <a:t>Unità</a:t>
            </a:r>
            <a:r>
              <a:rPr lang="en-GB" dirty="0"/>
              <a:t> 2.1 </a:t>
            </a:r>
          </a:p>
        </p:txBody>
      </p:sp>
      <p:sp>
        <p:nvSpPr>
          <p:cNvPr id="5" name="Google Shape;197;p22"/>
          <p:cNvSpPr/>
          <p:nvPr/>
        </p:nvSpPr>
        <p:spPr>
          <a:xfrm>
            <a:off x="1878575" y="1790424"/>
            <a:ext cx="3273399" cy="2607956"/>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PENSA PRIMA DI POSTARE</a:t>
            </a:r>
          </a:p>
          <a:p>
            <a:pPr marL="0" lvl="0" indent="0" algn="ctr" rtl="0">
              <a:spcBef>
                <a:spcPts val="0"/>
              </a:spcBef>
              <a:spcAft>
                <a:spcPts val="0"/>
              </a:spcAft>
              <a:buNone/>
            </a:pPr>
            <a:r>
              <a:rPr lang="it-IT" dirty="0">
                <a:solidFill>
                  <a:srgbClr val="FFFFFF"/>
                </a:solidFill>
                <a:latin typeface="Karla"/>
                <a:ea typeface="Karla"/>
                <a:cs typeface="Karla"/>
                <a:sym typeface="Karla"/>
              </a:rPr>
              <a:t>Assicurati che il tuo post o commento non sia dannoso per gli altri</a:t>
            </a:r>
            <a:endParaRPr dirty="0">
              <a:solidFill>
                <a:srgbClr val="FFFFFF"/>
              </a:solidFill>
              <a:latin typeface="Karla"/>
              <a:ea typeface="Karla"/>
              <a:cs typeface="Karla"/>
              <a:sym typeface="Karla"/>
            </a:endParaRPr>
          </a:p>
        </p:txBody>
      </p:sp>
      <p:sp>
        <p:nvSpPr>
          <p:cNvPr id="7" name="Google Shape;198;p22"/>
          <p:cNvSpPr/>
          <p:nvPr/>
        </p:nvSpPr>
        <p:spPr>
          <a:xfrm>
            <a:off x="0" y="2398260"/>
            <a:ext cx="2743653" cy="140541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SII RISPETTOSO</a:t>
            </a:r>
          </a:p>
          <a:p>
            <a:pPr marL="0" lvl="0" indent="0" algn="ctr" rtl="0">
              <a:spcBef>
                <a:spcPts val="0"/>
              </a:spcBef>
              <a:spcAft>
                <a:spcPts val="0"/>
              </a:spcAft>
              <a:buNone/>
            </a:pPr>
            <a:r>
              <a:rPr lang="it-IT" dirty="0">
                <a:solidFill>
                  <a:srgbClr val="004C52"/>
                </a:solidFill>
                <a:latin typeface="Karla"/>
                <a:ea typeface="Karla"/>
                <a:cs typeface="Karla"/>
                <a:sym typeface="Karla"/>
              </a:rPr>
              <a:t>Sii gentile ed usa le tecnologia in modo </a:t>
            </a:r>
            <a:r>
              <a:rPr lang="it-IT" dirty="0" err="1">
                <a:solidFill>
                  <a:srgbClr val="004C52"/>
                </a:solidFill>
                <a:latin typeface="Karla"/>
                <a:ea typeface="Karla"/>
                <a:cs typeface="Karla"/>
                <a:sym typeface="Karla"/>
              </a:rPr>
              <a:t>ripettoso</a:t>
            </a:r>
            <a:endParaRPr lang="it-IT" dirty="0">
              <a:solidFill>
                <a:srgbClr val="004C52"/>
              </a:solidFill>
              <a:latin typeface="Karla"/>
              <a:ea typeface="Karla"/>
              <a:cs typeface="Karla"/>
              <a:sym typeface="Karla"/>
            </a:endParaRPr>
          </a:p>
        </p:txBody>
      </p:sp>
      <p:sp>
        <p:nvSpPr>
          <p:cNvPr id="8" name="Google Shape;199;p22"/>
          <p:cNvSpPr/>
          <p:nvPr/>
        </p:nvSpPr>
        <p:spPr>
          <a:xfrm>
            <a:off x="4286895" y="2309872"/>
            <a:ext cx="2743654"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SII ONESTO</a:t>
            </a:r>
          </a:p>
          <a:p>
            <a:pPr marL="0" lvl="0" indent="0" algn="ctr" rtl="0">
              <a:spcBef>
                <a:spcPts val="0"/>
              </a:spcBef>
              <a:spcAft>
                <a:spcPts val="0"/>
              </a:spcAft>
              <a:buNone/>
            </a:pPr>
            <a:r>
              <a:rPr lang="it-IT" dirty="0">
                <a:solidFill>
                  <a:srgbClr val="004C52"/>
                </a:solidFill>
                <a:latin typeface="Karla"/>
                <a:ea typeface="Karla"/>
                <a:cs typeface="Karla"/>
                <a:sym typeface="Karla"/>
              </a:rPr>
              <a:t>Non cercare di coprire gli errori - riconoscerli</a:t>
            </a:r>
            <a:endParaRPr dirty="0">
              <a:solidFill>
                <a:srgbClr val="004C52"/>
              </a:solidFill>
              <a:latin typeface="Karla"/>
              <a:ea typeface="Karla"/>
              <a:cs typeface="Karla"/>
              <a:sym typeface="Karla"/>
            </a:endParaRPr>
          </a:p>
        </p:txBody>
      </p:sp>
      <p:pic>
        <p:nvPicPr>
          <p:cNvPr id="2050" name="Picture 2" descr="Put Digital Ethics Conversations Into Action | Avanade Insights Blog">
            <a:extLst>
              <a:ext uri="{FF2B5EF4-FFF2-40B4-BE49-F238E27FC236}">
                <a16:creationId xmlns:a16="http://schemas.microsoft.com/office/drawing/2014/main" id="{9D83B6CD-5C15-4C06-87E2-A3E564E92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718" y="832549"/>
            <a:ext cx="1732758" cy="97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84022"/>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1361</TotalTime>
  <Words>944</Words>
  <Application>Microsoft Office PowerPoint</Application>
  <PresentationFormat>Presentazione su schermo (16:9)</PresentationFormat>
  <Paragraphs>165</Paragraphs>
  <Slides>16</Slides>
  <Notes>10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Karla</vt:lpstr>
      <vt:lpstr>Raleway</vt:lpstr>
      <vt:lpstr>Calibri</vt:lpstr>
      <vt:lpstr>Arial</vt:lpstr>
      <vt:lpstr>Escalus template</vt:lpstr>
      <vt:lpstr>Presentazione standard di PowerPoint</vt:lpstr>
      <vt:lpstr>Presentazione standard di PowerPoint</vt:lpstr>
      <vt:lpstr>Indice</vt:lpstr>
      <vt:lpstr>Unità 1.1</vt:lpstr>
      <vt:lpstr>Presentazione standard di PowerPoint</vt:lpstr>
      <vt:lpstr>Unità 1.2</vt:lpstr>
      <vt:lpstr>Case Study –  Social Media Netiquette</vt:lpstr>
      <vt:lpstr>A Voi!</vt:lpstr>
      <vt:lpstr>Presentazione standard di PowerPoint</vt:lpstr>
      <vt:lpstr>Cittadino digitale o Leader digitale?</vt:lpstr>
      <vt:lpstr>Cosa fare in qualità di Leader digitale (e cosa no!)</vt:lpstr>
      <vt:lpstr>Creare e-habits</vt:lpstr>
      <vt:lpstr>Presentazione standard di PowerPoint</vt:lpstr>
      <vt:lpstr>Test Autovalutativo</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Raffaella Alessandrini</cp:lastModifiedBy>
  <cp:revision>50</cp:revision>
  <dcterms:modified xsi:type="dcterms:W3CDTF">2022-02-08T12:06:27Z</dcterms:modified>
</cp:coreProperties>
</file>