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35"/>
  </p:notesMasterIdLst>
  <p:handoutMasterIdLst>
    <p:handoutMasterId r:id="rId36"/>
  </p:handoutMasterIdLst>
  <p:sldIdLst>
    <p:sldId id="288" r:id="rId2"/>
    <p:sldId id="261" r:id="rId3"/>
    <p:sldId id="336" r:id="rId4"/>
    <p:sldId id="357" r:id="rId5"/>
    <p:sldId id="303" r:id="rId6"/>
    <p:sldId id="304" r:id="rId7"/>
    <p:sldId id="307" r:id="rId8"/>
    <p:sldId id="311" r:id="rId9"/>
    <p:sldId id="312" r:id="rId10"/>
    <p:sldId id="313" r:id="rId11"/>
    <p:sldId id="314" r:id="rId12"/>
    <p:sldId id="315" r:id="rId13"/>
    <p:sldId id="316" r:id="rId14"/>
    <p:sldId id="360" r:id="rId15"/>
    <p:sldId id="355" r:id="rId16"/>
    <p:sldId id="333" r:id="rId17"/>
    <p:sldId id="335" r:id="rId18"/>
    <p:sldId id="332" r:id="rId19"/>
    <p:sldId id="338" r:id="rId20"/>
    <p:sldId id="339" r:id="rId21"/>
    <p:sldId id="340" r:id="rId22"/>
    <p:sldId id="341" r:id="rId23"/>
    <p:sldId id="342" r:id="rId24"/>
    <p:sldId id="361" r:id="rId25"/>
    <p:sldId id="343" r:id="rId26"/>
    <p:sldId id="351" r:id="rId27"/>
    <p:sldId id="345" r:id="rId28"/>
    <p:sldId id="348" r:id="rId29"/>
    <p:sldId id="349" r:id="rId30"/>
    <p:sldId id="352" r:id="rId31"/>
    <p:sldId id="353" r:id="rId32"/>
    <p:sldId id="354" r:id="rId33"/>
    <p:sldId id="359" r:id="rId34"/>
  </p:sldIdLst>
  <p:sldSz cx="9144000" cy="5143500" type="screen16x9"/>
  <p:notesSz cx="6794500" cy="9931400"/>
  <p:embeddedFontLst>
    <p:embeddedFont>
      <p:font typeface="Arial Rounded MT Bold" panose="020F0704030504030204" pitchFamily="34" charset="0"/>
      <p:regular r:id="rId37"/>
    </p:embeddedFont>
    <p:embeddedFont>
      <p:font typeface="Karla" pitchFamily="2" charset="0"/>
      <p:regular r:id="rId38"/>
      <p:bold r:id="rId39"/>
      <p:italic r:id="rId40"/>
      <p:boldItalic r:id="rId41"/>
    </p:embeddedFont>
    <p:embeddedFont>
      <p:font typeface="Raleway" pitchFamily="2" charset="0"/>
      <p:regular r:id="rId42"/>
      <p:bold r:id="rId43"/>
      <p:italic r:id="rId44"/>
      <p:boldItalic r:id="rId45"/>
    </p:embeddedFont>
    <p:embeddedFont>
      <p:font typeface="Roboto" panose="02000000000000000000" pitchFamily="2"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BBAD"/>
    <a:srgbClr val="8BD64E"/>
    <a:srgbClr val="004C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B18B33F-8431-45A4-8E11-FB08BE098512}">
  <a:tblStyle styleId="{5B18B33F-8431-45A4-8E11-FB08BE098512}"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snapToGrid="0">
      <p:cViewPr varScale="1">
        <p:scale>
          <a:sx n="100" d="100"/>
          <a:sy n="100" d="100"/>
        </p:scale>
        <p:origin x="516" y="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49"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7.fntdata"/><Relationship Id="rId48"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en-GB" dirty="0"/>
          </a:p>
        </p:txBody>
      </p:sp>
      <p:sp>
        <p:nvSpPr>
          <p:cNvPr id="3" name="Marcador de fecha 2"/>
          <p:cNvSpPr>
            <a:spLocks noGrp="1"/>
          </p:cNvSpPr>
          <p:nvPr>
            <p:ph type="dt" sz="quarter" idx="1"/>
          </p:nvPr>
        </p:nvSpPr>
        <p:spPr>
          <a:xfrm>
            <a:off x="3848645" y="0"/>
            <a:ext cx="2944283" cy="498295"/>
          </a:xfrm>
          <a:prstGeom prst="rect">
            <a:avLst/>
          </a:prstGeom>
        </p:spPr>
        <p:txBody>
          <a:bodyPr vert="horz" lIns="91440" tIns="45720" rIns="91440" bIns="45720" rtlCol="0"/>
          <a:lstStyle>
            <a:lvl1pPr algn="r">
              <a:defRPr sz="1200"/>
            </a:lvl1pPr>
          </a:lstStyle>
          <a:p>
            <a:fld id="{4BAD4314-80B4-4400-ADD0-CDEADA68BC05}" type="datetimeFigureOut">
              <a:rPr lang="en-GB" smtClean="0"/>
              <a:t>02/02/2022</a:t>
            </a:fld>
            <a:endParaRPr lang="en-GB" dirty="0"/>
          </a:p>
        </p:txBody>
      </p:sp>
      <p:sp>
        <p:nvSpPr>
          <p:cNvPr id="4" name="Marcador de pie de página 3"/>
          <p:cNvSpPr>
            <a:spLocks noGrp="1"/>
          </p:cNvSpPr>
          <p:nvPr>
            <p:ph type="ftr" sz="quarter" idx="2"/>
          </p:nvPr>
        </p:nvSpPr>
        <p:spPr>
          <a:xfrm>
            <a:off x="-1" y="9433107"/>
            <a:ext cx="6792928" cy="498294"/>
          </a:xfrm>
          <a:prstGeom prst="rect">
            <a:avLst/>
          </a:prstGeom>
        </p:spPr>
        <p:txBody>
          <a:bodyPr vert="horz" lIns="91440" tIns="45720" rIns="91440" bIns="45720" rtlCol="0" anchor="b"/>
          <a:lstStyle>
            <a:lvl1pPr algn="l">
              <a:defRPr sz="1200"/>
            </a:lvl1pPr>
          </a:lstStyle>
          <a:p>
            <a:endParaRPr lang="en-GB" dirty="0"/>
          </a:p>
        </p:txBody>
      </p:sp>
    </p:spTree>
    <p:extLst>
      <p:ext uri="{BB962C8B-B14F-4D97-AF65-F5344CB8AC3E}">
        <p14:creationId xmlns:p14="http://schemas.microsoft.com/office/powerpoint/2010/main" val="22771489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88900" y="744538"/>
            <a:ext cx="6618288"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450" y="4717415"/>
            <a:ext cx="5435600" cy="446913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notes"/>
          <p:cNvSpPr>
            <a:spLocks noGrp="1" noRot="1" noChangeAspect="1"/>
          </p:cNvSpPr>
          <p:nvPr>
            <p:ph type="sldImg" idx="2"/>
          </p:nvPr>
        </p:nvSpPr>
        <p:spPr>
          <a:xfrm>
            <a:off x="87313"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p:notes"/>
          <p:cNvSpPr txBox="1">
            <a:spLocks noGrp="1"/>
          </p:cNvSpPr>
          <p:nvPr>
            <p:ph type="body" idx="1"/>
          </p:nvPr>
        </p:nvSpPr>
        <p:spPr>
          <a:xfrm>
            <a:off x="679450" y="4717415"/>
            <a:ext cx="5435600" cy="446913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78573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932731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9"/>
        <p:cNvGrpSpPr/>
        <p:nvPr/>
      </p:nvGrpSpPr>
      <p:grpSpPr>
        <a:xfrm>
          <a:off x="0" y="0"/>
          <a:ext cx="0" cy="0"/>
          <a:chOff x="0" y="0"/>
          <a:chExt cx="0" cy="0"/>
        </a:xfrm>
      </p:grpSpPr>
      <p:grpSp>
        <p:nvGrpSpPr>
          <p:cNvPr id="30" name="Google Shape;30;p5"/>
          <p:cNvGrpSpPr/>
          <p:nvPr/>
        </p:nvGrpSpPr>
        <p:grpSpPr>
          <a:xfrm>
            <a:off x="-6025" y="0"/>
            <a:ext cx="9168125" cy="5163100"/>
            <a:chOff x="-6025" y="0"/>
            <a:chExt cx="9168125" cy="5163100"/>
          </a:xfrm>
        </p:grpSpPr>
        <p:sp>
          <p:nvSpPr>
            <p:cNvPr id="31" name="Google Shape;31;p5"/>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32" name="Google Shape;32;p5"/>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33" name="Google Shape;33;p5"/>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34" name="Google Shape;34;p5"/>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35" name="Google Shape;35;p5"/>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36" name="Google Shape;36;p5"/>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37" name="Google Shape;37;p5"/>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8" name="Google Shape;38;p5"/>
          <p:cNvSpPr txBox="1">
            <a:spLocks noGrp="1"/>
          </p:cNvSpPr>
          <p:nvPr>
            <p:ph type="body" idx="1"/>
          </p:nvPr>
        </p:nvSpPr>
        <p:spPr>
          <a:xfrm>
            <a:off x="886650" y="1598408"/>
            <a:ext cx="7370700" cy="33273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pic>
        <p:nvPicPr>
          <p:cNvPr id="12" name="Imagen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pic>
        <p:nvPicPr>
          <p:cNvPr id="10" name="Imagen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gradFill>
          <a:gsLst>
            <a:gs pos="64000">
              <a:srgbClr val="FFD966">
                <a:lumMod val="98000"/>
                <a:alpha val="30000"/>
              </a:srgbClr>
            </a:gs>
            <a:gs pos="100000">
              <a:srgbClr val="FF9900"/>
            </a:gs>
          </a:gsLst>
          <a:path path="circle">
            <a:fillToRect l="50000" t="50000" r="50000" b="50000"/>
          </a:path>
        </a:gradFill>
        <a:effectLst/>
      </p:bgPr>
    </p:bg>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spTree>
    <p:extLst>
      <p:ext uri="{BB962C8B-B14F-4D97-AF65-F5344CB8AC3E}">
        <p14:creationId xmlns:p14="http://schemas.microsoft.com/office/powerpoint/2010/main" val="1388269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sp>
        <p:nvSpPr>
          <p:cNvPr id="9" name="Google Shape;146;p17"/>
          <p:cNvSpPr/>
          <p:nvPr userDrawn="1"/>
        </p:nvSpPr>
        <p:spPr>
          <a:xfrm>
            <a:off x="5130800" y="-17350"/>
            <a:ext cx="4033775" cy="3653179"/>
          </a:xfrm>
          <a:custGeom>
            <a:avLst/>
            <a:gdLst/>
            <a:ahLst/>
            <a:cxnLst/>
            <a:rect l="l" t="t" r="r" b="b"/>
            <a:pathLst>
              <a:path w="171613" h="151586" extrusionOk="0">
                <a:moveTo>
                  <a:pt x="0" y="694"/>
                </a:moveTo>
                <a:lnTo>
                  <a:pt x="171613" y="0"/>
                </a:lnTo>
                <a:lnTo>
                  <a:pt x="170790" y="151586"/>
                </a:lnTo>
                <a:lnTo>
                  <a:pt x="46492" y="123154"/>
                </a:lnTo>
                <a:close/>
              </a:path>
            </a:pathLst>
          </a:custGeom>
          <a:solidFill>
            <a:srgbClr val="FFC000">
              <a:alpha val="81000"/>
            </a:srgbClr>
          </a:solidFill>
          <a:ln>
            <a:noFill/>
          </a:ln>
        </p:spPr>
      </p:sp>
    </p:spTree>
    <p:extLst>
      <p:ext uri="{BB962C8B-B14F-4D97-AF65-F5344CB8AC3E}">
        <p14:creationId xmlns:p14="http://schemas.microsoft.com/office/powerpoint/2010/main" val="3359318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GB"/>
          </a:p>
        </p:txBody>
      </p:sp>
    </p:spTree>
    <p:extLst>
      <p:ext uri="{BB962C8B-B14F-4D97-AF65-F5344CB8AC3E}">
        <p14:creationId xmlns:p14="http://schemas.microsoft.com/office/powerpoint/2010/main" val="1412384121"/>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B19D37-F911-40C0-A4FF-280624BA5FF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6E760AF-B140-4486-956F-95435CF0B7B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C11BC7A-6451-44D3-A6D0-8374FADFA4FC}"/>
              </a:ext>
            </a:extLst>
          </p:cNvPr>
          <p:cNvSpPr>
            <a:spLocks noGrp="1"/>
          </p:cNvSpPr>
          <p:nvPr>
            <p:ph type="dt" sz="half" idx="10"/>
          </p:nvPr>
        </p:nvSpPr>
        <p:spPr/>
        <p:txBody>
          <a:bodyPr/>
          <a:lstStyle/>
          <a:p>
            <a:fld id="{C29185FC-92B0-4804-82F4-206CA8FD2E6C}" type="datetimeFigureOut">
              <a:rPr lang="es-ES" smtClean="0"/>
              <a:t>02/02/2022</a:t>
            </a:fld>
            <a:endParaRPr lang="es-ES" dirty="0"/>
          </a:p>
        </p:txBody>
      </p:sp>
      <p:sp>
        <p:nvSpPr>
          <p:cNvPr id="5" name="Marcador de pie de página 4">
            <a:extLst>
              <a:ext uri="{FF2B5EF4-FFF2-40B4-BE49-F238E27FC236}">
                <a16:creationId xmlns:a16="http://schemas.microsoft.com/office/drawing/2014/main" id="{8F03B696-8759-4356-AB8D-1E27336113FE}"/>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5E855BA8-ABE0-49E0-87D5-DB26C992E8A7}"/>
              </a:ext>
            </a:extLst>
          </p:cNvPr>
          <p:cNvSpPr>
            <a:spLocks noGrp="1"/>
          </p:cNvSpPr>
          <p:nvPr>
            <p:ph type="sldNum" sz="quarter" idx="12"/>
          </p:nvPr>
        </p:nvSpPr>
        <p:spPr/>
        <p:txBody>
          <a:bodyPr/>
          <a:lstStyle/>
          <a:p>
            <a:fld id="{F4F9253C-F679-47AB-B6F2-B6013D46898C}" type="slidenum">
              <a:rPr lang="es-ES" smtClean="0"/>
              <a:t>‹N›</a:t>
            </a:fld>
            <a:endParaRPr lang="es-ES" dirty="0"/>
          </a:p>
        </p:txBody>
      </p:sp>
    </p:spTree>
    <p:extLst>
      <p:ext uri="{BB962C8B-B14F-4D97-AF65-F5344CB8AC3E}">
        <p14:creationId xmlns:p14="http://schemas.microsoft.com/office/powerpoint/2010/main" val="896483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886650" y="1598408"/>
            <a:ext cx="7370700" cy="3034912"/>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rgbClr val="ABE33F"/>
              </a:buClr>
              <a:buSzPts val="2400"/>
              <a:buFont typeface="Karla"/>
              <a:buChar char="◆"/>
              <a:defRPr sz="2400">
                <a:solidFill>
                  <a:srgbClr val="004C52"/>
                </a:solidFill>
                <a:latin typeface="Karla"/>
                <a:ea typeface="Karla"/>
                <a:cs typeface="Karla"/>
                <a:sym typeface="Karla"/>
              </a:defRPr>
            </a:lvl1pPr>
            <a:lvl2pPr marL="914400" lvl="1" indent="-381000">
              <a:spcBef>
                <a:spcPts val="0"/>
              </a:spcBef>
              <a:spcAft>
                <a:spcPts val="0"/>
              </a:spcAft>
              <a:buClr>
                <a:srgbClr val="ABE33F"/>
              </a:buClr>
              <a:buSzPts val="2400"/>
              <a:buFont typeface="Karla"/>
              <a:buChar char="◆"/>
              <a:defRPr sz="2400">
                <a:solidFill>
                  <a:srgbClr val="004C52"/>
                </a:solidFill>
                <a:latin typeface="Karla"/>
                <a:ea typeface="Karla"/>
                <a:cs typeface="Karla"/>
                <a:sym typeface="Karla"/>
              </a:defRPr>
            </a:lvl2pPr>
            <a:lvl3pPr marL="1371600" lvl="2" indent="-381000">
              <a:spcBef>
                <a:spcPts val="0"/>
              </a:spcBef>
              <a:spcAft>
                <a:spcPts val="0"/>
              </a:spcAft>
              <a:buClr>
                <a:srgbClr val="ABE33F"/>
              </a:buClr>
              <a:buSzPts val="2400"/>
              <a:buFont typeface="Karla"/>
              <a:buChar char="◇"/>
              <a:defRPr sz="2400">
                <a:solidFill>
                  <a:srgbClr val="004C52"/>
                </a:solidFill>
                <a:latin typeface="Karla"/>
                <a:ea typeface="Karla"/>
                <a:cs typeface="Karla"/>
                <a:sym typeface="Karla"/>
              </a:defRPr>
            </a:lvl3pPr>
            <a:lvl4pPr marL="1828800" lvl="3"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4pPr>
            <a:lvl5pPr marL="2286000" lvl="4"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5pPr>
            <a:lvl6pPr marL="2743200" lvl="5"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6pPr>
            <a:lvl7pPr marL="3200400" lvl="6"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7pPr>
            <a:lvl8pPr marL="3657600" lvl="7"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8pPr>
            <a:lvl9pPr marL="4114800" lvl="8"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9pPr>
          </a:lstStyle>
          <a:p>
            <a:endParaRPr/>
          </a:p>
        </p:txBody>
      </p:sp>
      <p:sp>
        <p:nvSpPr>
          <p:cNvPr id="7" name="Google Shape;7;p1"/>
          <p:cNvSpPr txBox="1">
            <a:spLocks noGrp="1"/>
          </p:cNvSpPr>
          <p:nvPr>
            <p:ph type="title"/>
          </p:nvPr>
        </p:nvSpPr>
        <p:spPr>
          <a:xfrm>
            <a:off x="886650" y="398400"/>
            <a:ext cx="7370700" cy="857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1pPr>
            <a:lvl2pPr lvl="1">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2pPr>
            <a:lvl3pPr lvl="2">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3pPr>
            <a:lvl4pPr lvl="3">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4pPr>
            <a:lvl5pPr lvl="4">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5pPr>
            <a:lvl6pPr lvl="5">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6pPr>
            <a:lvl7pPr lvl="6">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7pPr>
            <a:lvl8pPr lvl="7">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8pPr>
            <a:lvl9pPr lvl="8">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9pPr>
          </a:lstStyle>
          <a:p>
            <a:endParaRPr/>
          </a:p>
        </p:txBody>
      </p:sp>
      <p:pic>
        <p:nvPicPr>
          <p:cNvPr id="9" name="Imagen 8">
            <a:extLst>
              <a:ext uri="{FF2B5EF4-FFF2-40B4-BE49-F238E27FC236}">
                <a16:creationId xmlns:a16="http://schemas.microsoft.com/office/drawing/2014/main" id="{5D7DF115-3B87-4474-A963-4BFD1924274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3474" y="4633320"/>
            <a:ext cx="1626351" cy="350724"/>
          </a:xfrm>
          <a:prstGeom prst="rect">
            <a:avLst/>
          </a:prstGeom>
        </p:spPr>
      </p:pic>
      <p:sp>
        <p:nvSpPr>
          <p:cNvPr id="10" name="CuadroTexto 9">
            <a:extLst>
              <a:ext uri="{FF2B5EF4-FFF2-40B4-BE49-F238E27FC236}">
                <a16:creationId xmlns:a16="http://schemas.microsoft.com/office/drawing/2014/main" id="{7730F6A1-E44E-494B-B822-335C3007ACD1}"/>
              </a:ext>
            </a:extLst>
          </p:cNvPr>
          <p:cNvSpPr txBox="1"/>
          <p:nvPr userDrawn="1"/>
        </p:nvSpPr>
        <p:spPr>
          <a:xfrm>
            <a:off x="1626351" y="4633320"/>
            <a:ext cx="5298790" cy="461665"/>
          </a:xfrm>
          <a:prstGeom prst="rect">
            <a:avLst/>
          </a:prstGeom>
          <a:noFill/>
        </p:spPr>
        <p:txBody>
          <a:bodyPr wrap="square">
            <a:spAutoFit/>
          </a:bodyPr>
          <a:lstStyle/>
          <a:p>
            <a:r>
              <a:rPr lang="en-US" sz="8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p>
        </p:txBody>
      </p:sp>
    </p:spTree>
  </p:cSld>
  <p:clrMap bg1="lt1" tx1="dk1" bg2="dk2" tx2="lt2" accent1="accent1" accent2="accent2" accent3="accent3" accent4="accent4" accent5="accent5" accent6="accent6" hlink="hlink" folHlink="folHlink"/>
  <p:sldLayoutIdLst>
    <p:sldLayoutId id="2147483651" r:id="rId1"/>
    <p:sldLayoutId id="2147483656" r:id="rId2"/>
    <p:sldLayoutId id="2147483658" r:id="rId3"/>
    <p:sldLayoutId id="2147483661" r:id="rId4"/>
    <p:sldLayoutId id="2147483660" r:id="rId5"/>
    <p:sldLayoutId id="2147483665" r:id="rId6"/>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44;p17"/>
          <p:cNvSpPr txBox="1">
            <a:spLocks/>
          </p:cNvSpPr>
          <p:nvPr/>
        </p:nvSpPr>
        <p:spPr>
          <a:xfrm>
            <a:off x="27122" y="2040941"/>
            <a:ext cx="8472715" cy="254188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pPr algn="ctr"/>
            <a:r>
              <a:rPr lang="it-IT" sz="4000" dirty="0">
                <a:solidFill>
                  <a:schemeClr val="tx1"/>
                </a:solidFill>
                <a:latin typeface="Raleway" panose="020B0003030101060003" pitchFamily="34" charset="0"/>
              </a:rPr>
              <a:t>Introduzione di base alla Tecnologia Informatica</a:t>
            </a:r>
          </a:p>
          <a:p>
            <a:pPr algn="ctr"/>
            <a:r>
              <a:rPr lang="it-IT" sz="4000" dirty="0">
                <a:solidFill>
                  <a:schemeClr val="tx1"/>
                </a:solidFill>
                <a:latin typeface="Raleway" panose="020B0003030101060003" pitchFamily="34" charset="0"/>
              </a:rPr>
              <a:t>By Irish Rural Link</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735" y="537499"/>
            <a:ext cx="2685293" cy="1336551"/>
          </a:xfrm>
          <a:prstGeom prst="rect">
            <a:avLst/>
          </a:prstGeom>
        </p:spPr>
      </p:pic>
    </p:spTree>
    <p:extLst>
      <p:ext uri="{BB962C8B-B14F-4D97-AF65-F5344CB8AC3E}">
        <p14:creationId xmlns:p14="http://schemas.microsoft.com/office/powerpoint/2010/main" val="2940050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88" y="73152"/>
            <a:ext cx="8203562" cy="1163117"/>
          </a:xfrm>
        </p:spPr>
        <p:txBody>
          <a:bodyPr/>
          <a:lstStyle/>
          <a:p>
            <a:pPr algn="ctr"/>
            <a:r>
              <a:rPr lang="en-IE" sz="3600" dirty="0" err="1">
                <a:solidFill>
                  <a:schemeClr val="tx1"/>
                </a:solidFill>
              </a:rPr>
              <a:t>Unità</a:t>
            </a:r>
            <a:r>
              <a:rPr lang="en-IE" sz="3600" dirty="0">
                <a:solidFill>
                  <a:schemeClr val="tx1"/>
                </a:solidFill>
              </a:rPr>
              <a:t> 2</a:t>
            </a:r>
            <a:br>
              <a:rPr lang="en-IE" sz="3600" dirty="0">
                <a:solidFill>
                  <a:schemeClr val="tx1"/>
                </a:solidFill>
              </a:rPr>
            </a:br>
            <a:r>
              <a:rPr lang="en-IE" sz="3600" dirty="0">
                <a:solidFill>
                  <a:schemeClr val="tx1"/>
                </a:solidFill>
              </a:rPr>
              <a:t>Software</a:t>
            </a:r>
            <a:br>
              <a:rPr lang="en-IE" dirty="0"/>
            </a:br>
            <a:endParaRPr lang="en-IE" dirty="0"/>
          </a:p>
        </p:txBody>
      </p:sp>
      <p:sp>
        <p:nvSpPr>
          <p:cNvPr id="3" name="Text Placeholder 2"/>
          <p:cNvSpPr>
            <a:spLocks noGrp="1"/>
          </p:cNvSpPr>
          <p:nvPr>
            <p:ph type="body" idx="1"/>
          </p:nvPr>
        </p:nvSpPr>
        <p:spPr>
          <a:xfrm>
            <a:off x="0" y="722299"/>
            <a:ext cx="9144000" cy="4495159"/>
          </a:xfrm>
        </p:spPr>
        <p:txBody>
          <a:bodyPr/>
          <a:lstStyle/>
          <a:p>
            <a:pPr marL="76200" indent="0">
              <a:buNone/>
            </a:pPr>
            <a:endParaRPr lang="en-IE" sz="1800" b="1" dirty="0">
              <a:solidFill>
                <a:schemeClr val="tx1"/>
              </a:solidFill>
            </a:endParaRPr>
          </a:p>
          <a:p>
            <a:pPr marL="76200" indent="0">
              <a:buNone/>
            </a:pPr>
            <a:endParaRPr lang="it-IT" b="1" dirty="0">
              <a:solidFill>
                <a:schemeClr val="tx1"/>
              </a:solidFill>
            </a:endParaRPr>
          </a:p>
          <a:p>
            <a:pPr marL="76200" indent="0">
              <a:buNone/>
            </a:pPr>
            <a:r>
              <a:rPr lang="it-IT" b="1" dirty="0">
                <a:solidFill>
                  <a:schemeClr val="tx1"/>
                </a:solidFill>
              </a:rPr>
              <a:t>Il Software è un programma istallato nel computer. Ad esempio, un gioco è considerate un software, così come I vari programmi di calcolo.</a:t>
            </a:r>
          </a:p>
          <a:p>
            <a:pPr marL="76200" indent="0">
              <a:buNone/>
            </a:pPr>
            <a:r>
              <a:rPr lang="it-IT" b="1" dirty="0">
                <a:solidFill>
                  <a:schemeClr val="tx1"/>
                </a:solidFill>
              </a:rPr>
              <a:t>Per adesso considereremo due tipologie di software, il Software Applicativo e i Sistemi Operativi.</a:t>
            </a:r>
            <a:endParaRPr lang="it-IT" sz="1600" dirty="0"/>
          </a:p>
          <a:p>
            <a:pPr marL="76200" indent="0">
              <a:buNone/>
            </a:pPr>
            <a:endParaRPr lang="en-IE" dirty="0"/>
          </a:p>
        </p:txBody>
      </p:sp>
    </p:spTree>
    <p:extLst>
      <p:ext uri="{BB962C8B-B14F-4D97-AF65-F5344CB8AC3E}">
        <p14:creationId xmlns:p14="http://schemas.microsoft.com/office/powerpoint/2010/main" val="2332967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619" y="1"/>
            <a:ext cx="8103731" cy="1309420"/>
          </a:xfrm>
        </p:spPr>
        <p:txBody>
          <a:bodyPr/>
          <a:lstStyle/>
          <a:p>
            <a:pPr algn="ctr"/>
            <a:r>
              <a:rPr lang="en-GB" sz="4000" dirty="0">
                <a:solidFill>
                  <a:schemeClr val="tx1"/>
                </a:solidFill>
              </a:rPr>
              <a:t>Unit 2</a:t>
            </a:r>
            <a:br>
              <a:rPr lang="en-GB" sz="4000" dirty="0">
                <a:solidFill>
                  <a:schemeClr val="tx1"/>
                </a:solidFill>
              </a:rPr>
            </a:br>
            <a:r>
              <a:rPr lang="en-GB" sz="4000" dirty="0">
                <a:solidFill>
                  <a:schemeClr val="tx1"/>
                </a:solidFill>
              </a:rPr>
              <a:t>Software</a:t>
            </a:r>
            <a:r>
              <a:rPr lang="en-GB" sz="4000" dirty="0"/>
              <a:t> </a:t>
            </a:r>
            <a:endParaRPr lang="en-IE" sz="4000" dirty="0"/>
          </a:p>
        </p:txBody>
      </p:sp>
      <p:sp>
        <p:nvSpPr>
          <p:cNvPr id="3" name="Text Placeholder 2"/>
          <p:cNvSpPr>
            <a:spLocks noGrp="1"/>
          </p:cNvSpPr>
          <p:nvPr>
            <p:ph type="body" idx="1"/>
          </p:nvPr>
        </p:nvSpPr>
        <p:spPr>
          <a:xfrm>
            <a:off x="73153" y="958291"/>
            <a:ext cx="8875976" cy="3967418"/>
          </a:xfrm>
        </p:spPr>
        <p:txBody>
          <a:bodyPr/>
          <a:lstStyle/>
          <a:p>
            <a:pPr marL="76200" indent="0">
              <a:buNone/>
            </a:pPr>
            <a:endParaRPr lang="en-IE" b="1" dirty="0">
              <a:solidFill>
                <a:schemeClr val="tx1"/>
              </a:solidFill>
            </a:endParaRPr>
          </a:p>
          <a:p>
            <a:pPr marL="76200" indent="0">
              <a:buNone/>
            </a:pPr>
            <a:r>
              <a:rPr lang="en-IE" b="1" dirty="0">
                <a:solidFill>
                  <a:schemeClr val="tx1"/>
                </a:solidFill>
              </a:rPr>
              <a:t>Software </a:t>
            </a:r>
            <a:r>
              <a:rPr lang="en-IE" b="1" dirty="0" err="1">
                <a:solidFill>
                  <a:schemeClr val="tx1"/>
                </a:solidFill>
              </a:rPr>
              <a:t>Applicativi</a:t>
            </a:r>
            <a:endParaRPr lang="en-IE" b="1" dirty="0">
              <a:solidFill>
                <a:schemeClr val="tx1"/>
              </a:solidFill>
            </a:endParaRPr>
          </a:p>
          <a:p>
            <a:pPr marL="76200" indent="0">
              <a:buNone/>
            </a:pPr>
            <a:r>
              <a:rPr lang="it-IT" b="1" i="0" dirty="0">
                <a:solidFill>
                  <a:schemeClr val="tx1"/>
                </a:solidFill>
                <a:effectLst/>
                <a:latin typeface="Karla" pitchFamily="2" charset="0"/>
              </a:rPr>
              <a:t>Il software applicativo è un software che permette all'utente di fare lavori specifici come digitare testi, creare fogli di calcolo e database, ecc.</a:t>
            </a:r>
            <a:br>
              <a:rPr lang="it-IT" b="1" i="0" dirty="0">
                <a:solidFill>
                  <a:schemeClr val="tx1"/>
                </a:solidFill>
                <a:effectLst/>
                <a:latin typeface="Karla" pitchFamily="2" charset="0"/>
              </a:rPr>
            </a:br>
            <a:r>
              <a:rPr lang="it-IT" b="1" i="0" dirty="0">
                <a:solidFill>
                  <a:schemeClr val="tx1"/>
                </a:solidFill>
                <a:effectLst/>
                <a:latin typeface="Karla" pitchFamily="2" charset="0"/>
              </a:rPr>
              <a:t>Esempi di software applicativi sono Microsoft Word (utilizzato per scrivere testi), e Microsoft Excel (utilizzato per creare fogli di calcolo) e Internet Explorer (utilizzato per navigare nel web).</a:t>
            </a:r>
            <a:endParaRPr lang="en-IE" b="1" dirty="0">
              <a:solidFill>
                <a:schemeClr val="tx1"/>
              </a:solidFill>
              <a:latin typeface="Karla" pitchFamily="2" charset="0"/>
            </a:endParaRPr>
          </a:p>
        </p:txBody>
      </p:sp>
    </p:spTree>
    <p:extLst>
      <p:ext uri="{BB962C8B-B14F-4D97-AF65-F5344CB8AC3E}">
        <p14:creationId xmlns:p14="http://schemas.microsoft.com/office/powerpoint/2010/main" val="3214901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043" y="87781"/>
            <a:ext cx="8140307" cy="1367943"/>
          </a:xfrm>
        </p:spPr>
        <p:txBody>
          <a:bodyPr/>
          <a:lstStyle/>
          <a:p>
            <a:pPr algn="ctr"/>
            <a:r>
              <a:rPr lang="en-IE" sz="3600" dirty="0">
                <a:solidFill>
                  <a:schemeClr val="tx1"/>
                </a:solidFill>
              </a:rPr>
              <a:t>Unit 2</a:t>
            </a:r>
            <a:br>
              <a:rPr lang="en-IE" sz="3600" dirty="0">
                <a:solidFill>
                  <a:schemeClr val="tx1"/>
                </a:solidFill>
              </a:rPr>
            </a:br>
            <a:r>
              <a:rPr lang="en-IE" sz="3600" dirty="0" err="1">
                <a:solidFill>
                  <a:schemeClr val="tx1"/>
                </a:solidFill>
              </a:rPr>
              <a:t>Sistemi</a:t>
            </a:r>
            <a:r>
              <a:rPr lang="en-IE" sz="3600" dirty="0">
                <a:solidFill>
                  <a:schemeClr val="tx1"/>
                </a:solidFill>
              </a:rPr>
              <a:t> </a:t>
            </a:r>
            <a:r>
              <a:rPr lang="en-IE" sz="3600" dirty="0" err="1">
                <a:solidFill>
                  <a:schemeClr val="tx1"/>
                </a:solidFill>
              </a:rPr>
              <a:t>Operativi</a:t>
            </a:r>
            <a:endParaRPr lang="en-IE" dirty="0"/>
          </a:p>
        </p:txBody>
      </p:sp>
      <p:sp>
        <p:nvSpPr>
          <p:cNvPr id="3" name="Text Placeholder 2"/>
          <p:cNvSpPr>
            <a:spLocks noGrp="1"/>
          </p:cNvSpPr>
          <p:nvPr>
            <p:ph type="body" idx="1"/>
          </p:nvPr>
        </p:nvSpPr>
        <p:spPr>
          <a:xfrm>
            <a:off x="117043" y="987553"/>
            <a:ext cx="8140307" cy="3938156"/>
          </a:xfrm>
        </p:spPr>
        <p:txBody>
          <a:bodyPr/>
          <a:lstStyle/>
          <a:p>
            <a:pPr marL="76200" indent="0">
              <a:buNone/>
            </a:pPr>
            <a:endParaRPr lang="en-IE" b="1" dirty="0">
              <a:solidFill>
                <a:schemeClr val="tx1"/>
              </a:solidFill>
            </a:endParaRPr>
          </a:p>
          <a:p>
            <a:pPr marL="76200" indent="0">
              <a:buNone/>
            </a:pPr>
            <a:r>
              <a:rPr lang="it-IT" b="1" i="0" dirty="0">
                <a:solidFill>
                  <a:srgbClr val="3D3D3D"/>
                </a:solidFill>
                <a:effectLst/>
                <a:latin typeface="Roboto" panose="02000000000000000000" pitchFamily="2" charset="0"/>
              </a:rPr>
              <a:t>La maggior parte dei software applicativi non può comunicare direttamente con l'hardware, per farlo ha bisogno di un intermediario che traduce e li mette in contatto. </a:t>
            </a:r>
            <a:br>
              <a:rPr lang="it-IT" b="1" i="0" dirty="0">
                <a:solidFill>
                  <a:srgbClr val="3D3D3D"/>
                </a:solidFill>
                <a:effectLst/>
                <a:latin typeface="Roboto" panose="02000000000000000000" pitchFamily="2" charset="0"/>
              </a:rPr>
            </a:br>
            <a:r>
              <a:rPr lang="it-IT" b="1" i="0" dirty="0">
                <a:solidFill>
                  <a:srgbClr val="3D3D3D"/>
                </a:solidFill>
                <a:effectLst/>
                <a:latin typeface="Roboto" panose="02000000000000000000" pitchFamily="2" charset="0"/>
              </a:rPr>
              <a:t>Questo intermediario è il sistema operativo. </a:t>
            </a:r>
            <a:r>
              <a:rPr lang="it-IT" b="1" dirty="0">
                <a:solidFill>
                  <a:srgbClr val="3D3D3D"/>
                </a:solidFill>
                <a:latin typeface="Roboto" panose="02000000000000000000" pitchFamily="2" charset="0"/>
              </a:rPr>
              <a:t>S</a:t>
            </a:r>
            <a:r>
              <a:rPr lang="it-IT" b="1" i="0" dirty="0">
                <a:solidFill>
                  <a:srgbClr val="3D3D3D"/>
                </a:solidFill>
                <a:effectLst/>
                <a:latin typeface="Roboto" panose="02000000000000000000" pitchFamily="2" charset="0"/>
              </a:rPr>
              <a:t>i trova sopra l'hardware e facilita la comunicazione con il Software Applicativo.</a:t>
            </a:r>
            <a:endParaRPr lang="en-IE" b="1" dirty="0"/>
          </a:p>
        </p:txBody>
      </p:sp>
    </p:spTree>
    <p:extLst>
      <p:ext uri="{BB962C8B-B14F-4D97-AF65-F5344CB8AC3E}">
        <p14:creationId xmlns:p14="http://schemas.microsoft.com/office/powerpoint/2010/main" val="539742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3" y="87782"/>
            <a:ext cx="8154937" cy="1141172"/>
          </a:xfrm>
        </p:spPr>
        <p:txBody>
          <a:bodyPr/>
          <a:lstStyle/>
          <a:p>
            <a:pPr algn="ctr"/>
            <a:r>
              <a:rPr lang="en-IE" sz="3600" dirty="0" err="1">
                <a:solidFill>
                  <a:schemeClr val="tx1"/>
                </a:solidFill>
              </a:rPr>
              <a:t>Unità</a:t>
            </a:r>
            <a:r>
              <a:rPr lang="en-IE" sz="3600" dirty="0">
                <a:solidFill>
                  <a:schemeClr val="tx1"/>
                </a:solidFill>
              </a:rPr>
              <a:t> 2 </a:t>
            </a:r>
            <a:br>
              <a:rPr lang="en-IE" sz="3600" dirty="0">
                <a:solidFill>
                  <a:schemeClr val="tx1"/>
                </a:solidFill>
              </a:rPr>
            </a:br>
            <a:r>
              <a:rPr lang="en-IE" sz="3600" dirty="0">
                <a:solidFill>
                  <a:schemeClr val="tx1"/>
                </a:solidFill>
              </a:rPr>
              <a:t>Sistema </a:t>
            </a:r>
            <a:r>
              <a:rPr lang="en-IE" sz="3600" dirty="0" err="1">
                <a:solidFill>
                  <a:schemeClr val="tx1"/>
                </a:solidFill>
              </a:rPr>
              <a:t>Operativo</a:t>
            </a:r>
            <a:br>
              <a:rPr lang="en-IE" dirty="0"/>
            </a:br>
            <a:endParaRPr lang="en-IE" dirty="0"/>
          </a:p>
        </p:txBody>
      </p:sp>
      <p:sp>
        <p:nvSpPr>
          <p:cNvPr id="3" name="Text Placeholder 2"/>
          <p:cNvSpPr>
            <a:spLocks noGrp="1"/>
          </p:cNvSpPr>
          <p:nvPr>
            <p:ph type="body" idx="1"/>
          </p:nvPr>
        </p:nvSpPr>
        <p:spPr>
          <a:xfrm>
            <a:off x="293435" y="722281"/>
            <a:ext cx="8721378" cy="4070108"/>
          </a:xfrm>
        </p:spPr>
        <p:txBody>
          <a:bodyPr/>
          <a:lstStyle/>
          <a:p>
            <a:pPr marL="76200" indent="0">
              <a:buNone/>
            </a:pPr>
            <a:endParaRPr lang="en-IE" sz="2000" b="1" dirty="0">
              <a:solidFill>
                <a:schemeClr val="tx1"/>
              </a:solidFill>
            </a:endParaRPr>
          </a:p>
          <a:p>
            <a:pPr marL="76200" indent="0">
              <a:buNone/>
            </a:pPr>
            <a:r>
              <a:rPr lang="it-IT" sz="2000" b="1" dirty="0">
                <a:solidFill>
                  <a:schemeClr val="tx1"/>
                </a:solidFill>
              </a:rPr>
              <a:t>Il Sistema Operativo più noto agli utenti è Windows. La sua versione più recente è Windows 10. Le versioni precedenti sono Windows Vista e Windows XP</a:t>
            </a:r>
            <a:endParaRPr lang="en-IE" sz="2000" b="1" dirty="0">
              <a:solidFill>
                <a:schemeClr val="tx1"/>
              </a:solidFill>
            </a:endParaRPr>
          </a:p>
          <a:p>
            <a:pPr marL="76200" indent="0">
              <a:buNone/>
            </a:pPr>
            <a:r>
              <a:rPr lang="en-IE" sz="2000" b="1" dirty="0">
                <a:solidFill>
                  <a:schemeClr val="tx1"/>
                </a:solidFill>
              </a:rPr>
              <a:t>               </a:t>
            </a:r>
            <a:endParaRPr lang="en-IE" dirty="0"/>
          </a:p>
        </p:txBody>
      </p:sp>
      <p:sp>
        <p:nvSpPr>
          <p:cNvPr id="4" name="Text Box 7"/>
          <p:cNvSpPr txBox="1">
            <a:spLocks noChangeArrowheads="1"/>
          </p:cNvSpPr>
          <p:nvPr/>
        </p:nvSpPr>
        <p:spPr bwMode="auto">
          <a:xfrm>
            <a:off x="2425274" y="4172430"/>
            <a:ext cx="4457700" cy="384202"/>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IE" altLang="en-US" sz="16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Hardware (The Computer) </a:t>
            </a:r>
            <a:endParaRPr kumimoji="0" lang="en-IE" altLang="en-US" sz="1800" b="0" i="0" u="none" strike="noStrike" cap="none" normalizeH="0" baseline="0" dirty="0">
              <a:ln>
                <a:noFill/>
              </a:ln>
              <a:solidFill>
                <a:schemeClr val="tx1"/>
              </a:solidFill>
              <a:effectLst/>
              <a:latin typeface="Arial" panose="020B0604020202020204" pitchFamily="34" charset="0"/>
            </a:endParaRPr>
          </a:p>
        </p:txBody>
      </p:sp>
      <p:sp>
        <p:nvSpPr>
          <p:cNvPr id="5" name="Text Box 6"/>
          <p:cNvSpPr txBox="1">
            <a:spLocks noChangeArrowheads="1"/>
          </p:cNvSpPr>
          <p:nvPr/>
        </p:nvSpPr>
        <p:spPr bwMode="auto">
          <a:xfrm>
            <a:off x="2425274" y="3234978"/>
            <a:ext cx="4457700" cy="348489"/>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IE" altLang="en-US" sz="16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Sistema </a:t>
            </a:r>
            <a:r>
              <a:rPr kumimoji="0" lang="en-IE" altLang="en-US" sz="16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Operativo</a:t>
            </a:r>
            <a:r>
              <a:rPr kumimoji="0" lang="en-IE" altLang="en-US" sz="16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(Windows)</a:t>
            </a:r>
            <a:endParaRPr kumimoji="0" lang="en-IE"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 Box 5"/>
          <p:cNvSpPr txBox="1">
            <a:spLocks noChangeArrowheads="1"/>
          </p:cNvSpPr>
          <p:nvPr/>
        </p:nvSpPr>
        <p:spPr bwMode="auto">
          <a:xfrm>
            <a:off x="2425275" y="2405103"/>
            <a:ext cx="4457700" cy="475540"/>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IE" altLang="en-US" sz="16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Software </a:t>
            </a:r>
            <a:r>
              <a:rPr kumimoji="0" lang="en-IE" altLang="en-US" sz="16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Applicativi</a:t>
            </a:r>
            <a:r>
              <a:rPr kumimoji="0" lang="en-IE" altLang="en-US" sz="16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(Word, Excel etc)</a:t>
            </a:r>
            <a:endParaRPr kumimoji="0" lang="en-IE" altLang="en-US" sz="1800" b="0" i="0" u="none" strike="noStrike" cap="none" normalizeH="0" baseline="0" dirty="0">
              <a:ln>
                <a:noFill/>
              </a:ln>
              <a:solidFill>
                <a:schemeClr val="tx1"/>
              </a:solidFill>
              <a:effectLst/>
              <a:latin typeface="Arial" panose="020B0604020202020204" pitchFamily="34" charset="0"/>
            </a:endParaRPr>
          </a:p>
        </p:txBody>
      </p:sp>
      <p:sp>
        <p:nvSpPr>
          <p:cNvPr id="7" name="Line 4"/>
          <p:cNvSpPr>
            <a:spLocks noChangeShapeType="1"/>
          </p:cNvSpPr>
          <p:nvPr/>
        </p:nvSpPr>
        <p:spPr bwMode="auto">
          <a:xfrm>
            <a:off x="3382896" y="3754088"/>
            <a:ext cx="0" cy="25968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
        <p:nvSpPr>
          <p:cNvPr id="8" name="Line 3"/>
          <p:cNvSpPr>
            <a:spLocks noChangeShapeType="1"/>
          </p:cNvSpPr>
          <p:nvPr/>
        </p:nvSpPr>
        <p:spPr bwMode="auto">
          <a:xfrm>
            <a:off x="3382896" y="2947692"/>
            <a:ext cx="0" cy="246757"/>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
        <p:nvSpPr>
          <p:cNvPr id="9" name="Line 2"/>
          <p:cNvSpPr>
            <a:spLocks noChangeShapeType="1"/>
          </p:cNvSpPr>
          <p:nvPr/>
        </p:nvSpPr>
        <p:spPr bwMode="auto">
          <a:xfrm flipH="1" flipV="1">
            <a:off x="6204377" y="3793044"/>
            <a:ext cx="0" cy="220728"/>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
        <p:nvSpPr>
          <p:cNvPr id="10" name="Line 1"/>
          <p:cNvSpPr>
            <a:spLocks noChangeShapeType="1"/>
          </p:cNvSpPr>
          <p:nvPr/>
        </p:nvSpPr>
        <p:spPr bwMode="auto">
          <a:xfrm flipV="1">
            <a:off x="6204375" y="2971986"/>
            <a:ext cx="1" cy="222462"/>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
        <p:nvSpPr>
          <p:cNvPr id="11"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dirty="0"/>
          </a:p>
        </p:txBody>
      </p:sp>
      <p:sp>
        <p:nvSpPr>
          <p:cNvPr id="12" name="Rectangle 12"/>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dirty="0"/>
          </a:p>
        </p:txBody>
      </p:sp>
    </p:spTree>
    <p:extLst>
      <p:ext uri="{BB962C8B-B14F-4D97-AF65-F5344CB8AC3E}">
        <p14:creationId xmlns:p14="http://schemas.microsoft.com/office/powerpoint/2010/main" val="36239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826" y="58262"/>
            <a:ext cx="8814815" cy="998802"/>
          </a:xfrm>
        </p:spPr>
        <p:txBody>
          <a:bodyPr/>
          <a:lstStyle/>
          <a:p>
            <a:pPr algn="ctr"/>
            <a:r>
              <a:rPr lang="en-GB" sz="3200" dirty="0" err="1">
                <a:solidFill>
                  <a:schemeClr val="tx1"/>
                </a:solidFill>
              </a:rPr>
              <a:t>Unità</a:t>
            </a:r>
            <a:r>
              <a:rPr lang="en-GB" sz="3200" dirty="0">
                <a:solidFill>
                  <a:schemeClr val="tx1"/>
                </a:solidFill>
              </a:rPr>
              <a:t> 2 </a:t>
            </a:r>
            <a:br>
              <a:rPr lang="en-GB" sz="3200" dirty="0">
                <a:solidFill>
                  <a:schemeClr val="tx1"/>
                </a:solidFill>
              </a:rPr>
            </a:br>
            <a:r>
              <a:rPr lang="en-GB" sz="3200" dirty="0">
                <a:solidFill>
                  <a:schemeClr val="tx1"/>
                </a:solidFill>
              </a:rPr>
              <a:t>Che </a:t>
            </a:r>
            <a:r>
              <a:rPr lang="en-GB" sz="3200" dirty="0" err="1">
                <a:solidFill>
                  <a:schemeClr val="tx1"/>
                </a:solidFill>
              </a:rPr>
              <a:t>cos’è</a:t>
            </a:r>
            <a:r>
              <a:rPr lang="en-GB" sz="3200" dirty="0">
                <a:solidFill>
                  <a:schemeClr val="tx1"/>
                </a:solidFill>
              </a:rPr>
              <a:t> Microsoft Word</a:t>
            </a:r>
            <a:endParaRPr lang="en-IE" sz="3200" dirty="0">
              <a:solidFill>
                <a:schemeClr val="tx1"/>
              </a:solidFill>
            </a:endParaRPr>
          </a:p>
        </p:txBody>
      </p:sp>
      <p:sp>
        <p:nvSpPr>
          <p:cNvPr id="3" name="Text Placeholder 2"/>
          <p:cNvSpPr>
            <a:spLocks noGrp="1"/>
          </p:cNvSpPr>
          <p:nvPr>
            <p:ph type="body" idx="1"/>
          </p:nvPr>
        </p:nvSpPr>
        <p:spPr>
          <a:xfrm>
            <a:off x="0" y="1749558"/>
            <a:ext cx="9144000" cy="2932170"/>
          </a:xfrm>
        </p:spPr>
        <p:txBody>
          <a:bodyPr/>
          <a:lstStyle/>
          <a:p>
            <a:pPr marL="0" lvl="0" indent="0">
              <a:lnSpc>
                <a:spcPct val="115000"/>
              </a:lnSpc>
              <a:spcAft>
                <a:spcPts val="1000"/>
              </a:spcAft>
              <a:buClr>
                <a:srgbClr val="555555"/>
              </a:buClr>
              <a:buSzPts val="1050"/>
              <a:buNone/>
            </a:pPr>
            <a:r>
              <a:rPr lang="it-IT" b="1" dirty="0">
                <a:solidFill>
                  <a:schemeClr val="tx1"/>
                </a:solidFill>
                <a:effectLst/>
                <a:latin typeface="Karla" pitchFamily="2" charset="0"/>
                <a:ea typeface="Calibri" panose="020F0502020204030204" pitchFamily="34" charset="0"/>
                <a:cs typeface="Arial" panose="020B0604020202020204" pitchFamily="34" charset="0"/>
              </a:rPr>
              <a:t>Microsoft Word o MS Word (o semplicemente Word) è un programma di elaborazione grafica che gli utenti possono adoperare per l’elaborazione di testi. È sviluppato dalla società Microsoft. Permette agli utenti sia di creare e salvare i loro documenti. È simile nelle sue funzionalità ad altri sistemi di word processor</a:t>
            </a:r>
            <a:r>
              <a:rPr lang="it-IT" dirty="0">
                <a:solidFill>
                  <a:schemeClr val="tx1"/>
                </a:solidFill>
                <a:effectLst/>
                <a:latin typeface="Karla" pitchFamily="2" charset="0"/>
                <a:ea typeface="Calibri" panose="020F0502020204030204" pitchFamily="34" charset="0"/>
                <a:cs typeface="Arial" panose="020B0604020202020204" pitchFamily="34" charset="0"/>
              </a:rPr>
              <a:t>. </a:t>
            </a:r>
            <a:endParaRPr lang="it-IT" dirty="0">
              <a:solidFill>
                <a:schemeClr val="tx1"/>
              </a:solidFill>
              <a:effectLst/>
              <a:latin typeface="Karla" pitchFamily="2" charset="0"/>
              <a:ea typeface="Calibri" panose="020F0502020204030204" pitchFamily="34" charset="0"/>
              <a:cs typeface="Times New Roman" panose="02020603050405020304" pitchFamily="18" charset="0"/>
            </a:endParaRPr>
          </a:p>
          <a:p>
            <a:endParaRPr lang="en-IE" dirty="0"/>
          </a:p>
        </p:txBody>
      </p:sp>
      <p:pic>
        <p:nvPicPr>
          <p:cNvPr id="4" name="Picture 2" descr="C:\Users\wexma\AppData\Local\Microsoft\Windows\INetCache\IE\ULEGX7A0\Microsoft_Word_2013_logo.svg[1].png"/>
          <p:cNvPicPr>
            <a:picLocks noChangeAspect="1" noChangeArrowheads="1"/>
          </p:cNvPicPr>
          <p:nvPr/>
        </p:nvPicPr>
        <p:blipFill>
          <a:blip r:embed="rId2"/>
          <a:srcRect/>
          <a:stretch>
            <a:fillRect/>
          </a:stretch>
        </p:blipFill>
        <p:spPr bwMode="auto">
          <a:xfrm>
            <a:off x="3529583" y="1174107"/>
            <a:ext cx="1345996" cy="692494"/>
          </a:xfrm>
          <a:prstGeom prst="rect">
            <a:avLst/>
          </a:prstGeom>
          <a:noFill/>
        </p:spPr>
      </p:pic>
    </p:spTree>
    <p:extLst>
      <p:ext uri="{BB962C8B-B14F-4D97-AF65-F5344CB8AC3E}">
        <p14:creationId xmlns:p14="http://schemas.microsoft.com/office/powerpoint/2010/main" val="367904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05" y="0"/>
            <a:ext cx="8111046" cy="1255800"/>
          </a:xfrm>
        </p:spPr>
        <p:txBody>
          <a:bodyPr/>
          <a:lstStyle/>
          <a:p>
            <a:pPr algn="ctr"/>
            <a:r>
              <a:rPr lang="en-GB" sz="3600" dirty="0" err="1">
                <a:solidFill>
                  <a:schemeClr val="tx1"/>
                </a:solidFill>
              </a:rPr>
              <a:t>Unità</a:t>
            </a:r>
            <a:r>
              <a:rPr lang="en-GB" sz="3600" dirty="0">
                <a:solidFill>
                  <a:schemeClr val="tx1"/>
                </a:solidFill>
              </a:rPr>
              <a:t> 2</a:t>
            </a:r>
            <a:br>
              <a:rPr lang="en-GB" sz="3600" dirty="0">
                <a:solidFill>
                  <a:schemeClr val="tx1"/>
                </a:solidFill>
              </a:rPr>
            </a:br>
            <a:r>
              <a:rPr lang="en-GB" sz="3600" dirty="0" err="1">
                <a:solidFill>
                  <a:schemeClr val="tx1"/>
                </a:solidFill>
              </a:rPr>
              <a:t>Aprire</a:t>
            </a:r>
            <a:r>
              <a:rPr lang="en-GB" sz="3600" dirty="0">
                <a:solidFill>
                  <a:schemeClr val="tx1"/>
                </a:solidFill>
              </a:rPr>
              <a:t> un </a:t>
            </a:r>
            <a:r>
              <a:rPr lang="en-GB" sz="3600" dirty="0" err="1">
                <a:solidFill>
                  <a:schemeClr val="tx1"/>
                </a:solidFill>
              </a:rPr>
              <a:t>documento</a:t>
            </a:r>
            <a:r>
              <a:rPr lang="en-GB" sz="3600" dirty="0">
                <a:solidFill>
                  <a:schemeClr val="tx1"/>
                </a:solidFill>
              </a:rPr>
              <a:t> Word</a:t>
            </a:r>
            <a:endParaRPr lang="en-IE" sz="3600" dirty="0">
              <a:solidFill>
                <a:schemeClr val="tx1"/>
              </a:solidFill>
            </a:endParaRPr>
          </a:p>
        </p:txBody>
      </p:sp>
      <p:sp>
        <p:nvSpPr>
          <p:cNvPr id="3" name="Text Placeholder 2"/>
          <p:cNvSpPr>
            <a:spLocks noGrp="1"/>
          </p:cNvSpPr>
          <p:nvPr>
            <p:ph type="body" idx="1"/>
          </p:nvPr>
        </p:nvSpPr>
        <p:spPr>
          <a:xfrm>
            <a:off x="146304" y="1119226"/>
            <a:ext cx="8558783" cy="3806483"/>
          </a:xfrm>
        </p:spPr>
        <p:txBody>
          <a:bodyPr/>
          <a:lstStyle/>
          <a:p>
            <a:pPr marL="76200" indent="0">
              <a:buNone/>
            </a:pPr>
            <a:endParaRPr lang="it-IT" b="0" i="0" dirty="0">
              <a:solidFill>
                <a:srgbClr val="3D3D3D"/>
              </a:solidFill>
              <a:effectLst/>
              <a:latin typeface="Roboto" panose="02000000000000000000" pitchFamily="2" charset="0"/>
            </a:endParaRPr>
          </a:p>
          <a:p>
            <a:pPr marL="76200" indent="0">
              <a:buNone/>
            </a:pPr>
            <a:r>
              <a:rPr lang="it-IT" b="1" i="0" dirty="0">
                <a:solidFill>
                  <a:schemeClr val="tx1"/>
                </a:solidFill>
                <a:effectLst/>
                <a:latin typeface="Karla" pitchFamily="2" charset="0"/>
              </a:rPr>
              <a:t>Fai click con il tasto destro sul file che si desidera aprire.</a:t>
            </a:r>
            <a:br>
              <a:rPr lang="it-IT" b="1" i="0" dirty="0">
                <a:solidFill>
                  <a:schemeClr val="tx1"/>
                </a:solidFill>
                <a:effectLst/>
                <a:latin typeface="Karla" pitchFamily="2" charset="0"/>
              </a:rPr>
            </a:br>
            <a:r>
              <a:rPr lang="it-IT" b="1" i="0" dirty="0">
                <a:solidFill>
                  <a:schemeClr val="tx1"/>
                </a:solidFill>
                <a:effectLst/>
                <a:latin typeface="Karla" pitchFamily="2" charset="0"/>
              </a:rPr>
              <a:t>Nel menu a comparsa, seleziona l'opzione Apri con.</a:t>
            </a:r>
            <a:br>
              <a:rPr lang="it-IT" b="1" i="0" dirty="0">
                <a:solidFill>
                  <a:schemeClr val="tx1"/>
                </a:solidFill>
                <a:effectLst/>
                <a:latin typeface="Karla" pitchFamily="2" charset="0"/>
              </a:rPr>
            </a:br>
            <a:r>
              <a:rPr lang="it-IT" b="1" i="0" dirty="0">
                <a:solidFill>
                  <a:schemeClr val="tx1"/>
                </a:solidFill>
                <a:effectLst/>
                <a:latin typeface="Karla" pitchFamily="2" charset="0"/>
              </a:rPr>
              <a:t>Se disponibile, scegliere l'opzione del programma Microsoft Word nel menu Apri con.</a:t>
            </a:r>
            <a:br>
              <a:rPr lang="it-IT" b="1" i="0" dirty="0">
                <a:solidFill>
                  <a:schemeClr val="tx1"/>
                </a:solidFill>
                <a:effectLst/>
                <a:latin typeface="Karla" pitchFamily="2" charset="0"/>
              </a:rPr>
            </a:br>
            <a:r>
              <a:rPr lang="it-IT" b="1" i="0" dirty="0">
                <a:solidFill>
                  <a:schemeClr val="tx1"/>
                </a:solidFill>
                <a:effectLst/>
                <a:latin typeface="Karla" pitchFamily="2" charset="0"/>
              </a:rPr>
              <a:t>Se Microsoft Word non è elencato, seleziona l'opzione Scegli altra app o Scegli programma predefinito, a seconda della versione di Windows che stai adoperando.</a:t>
            </a:r>
            <a:endParaRPr lang="en-IE" b="1" dirty="0">
              <a:solidFill>
                <a:schemeClr val="tx1"/>
              </a:solidFill>
              <a:latin typeface="Karla" pitchFamily="2" charset="0"/>
            </a:endParaRPr>
          </a:p>
        </p:txBody>
      </p:sp>
      <p:pic>
        <p:nvPicPr>
          <p:cNvPr id="4" name="Picture 2" descr="C:\Users\wexma\AppData\Local\Microsoft\Windows\INetCache\IE\ULEGX7A0\Microsoft_Word_2013_logo.svg[1].png"/>
          <p:cNvPicPr>
            <a:picLocks noChangeAspect="1" noChangeArrowheads="1"/>
          </p:cNvPicPr>
          <p:nvPr/>
        </p:nvPicPr>
        <p:blipFill>
          <a:blip r:embed="rId2"/>
          <a:srcRect/>
          <a:stretch>
            <a:fillRect/>
          </a:stretch>
        </p:blipFill>
        <p:spPr bwMode="auto">
          <a:xfrm>
            <a:off x="6283757" y="1192196"/>
            <a:ext cx="1040087" cy="500066"/>
          </a:xfrm>
          <a:prstGeom prst="rect">
            <a:avLst/>
          </a:prstGeom>
          <a:noFill/>
        </p:spPr>
      </p:pic>
    </p:spTree>
    <p:extLst>
      <p:ext uri="{BB962C8B-B14F-4D97-AF65-F5344CB8AC3E}">
        <p14:creationId xmlns:p14="http://schemas.microsoft.com/office/powerpoint/2010/main" val="1087666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675" y="73152"/>
            <a:ext cx="8125676" cy="1182648"/>
          </a:xfrm>
        </p:spPr>
        <p:txBody>
          <a:bodyPr/>
          <a:lstStyle/>
          <a:p>
            <a:pPr algn="ctr"/>
            <a:r>
              <a:rPr lang="en-GB" sz="3600" dirty="0" err="1">
                <a:solidFill>
                  <a:schemeClr val="tx1"/>
                </a:solidFill>
              </a:rPr>
              <a:t>Unità</a:t>
            </a:r>
            <a:r>
              <a:rPr lang="en-GB" sz="3600" dirty="0">
                <a:solidFill>
                  <a:schemeClr val="tx1"/>
                </a:solidFill>
              </a:rPr>
              <a:t> 2</a:t>
            </a:r>
            <a:br>
              <a:rPr lang="en-GB" sz="3600" dirty="0">
                <a:solidFill>
                  <a:schemeClr val="tx1"/>
                </a:solidFill>
              </a:rPr>
            </a:br>
            <a:r>
              <a:rPr lang="en-GB" sz="3600" dirty="0">
                <a:solidFill>
                  <a:schemeClr val="tx1"/>
                </a:solidFill>
              </a:rPr>
              <a:t>Word /Toolbars</a:t>
            </a:r>
            <a:endParaRPr lang="en-IE" sz="3600" dirty="0">
              <a:solidFill>
                <a:schemeClr val="tx1"/>
              </a:solidFill>
            </a:endParaRPr>
          </a:p>
        </p:txBody>
      </p:sp>
      <p:sp>
        <p:nvSpPr>
          <p:cNvPr id="3" name="Text Placeholder 2"/>
          <p:cNvSpPr>
            <a:spLocks noGrp="1"/>
          </p:cNvSpPr>
          <p:nvPr>
            <p:ph type="body" idx="1"/>
          </p:nvPr>
        </p:nvSpPr>
        <p:spPr>
          <a:xfrm>
            <a:off x="541325" y="1170432"/>
            <a:ext cx="7716025" cy="3489351"/>
          </a:xfrm>
        </p:spPr>
        <p:txBody>
          <a:bodyPr/>
          <a:lstStyle/>
          <a:p>
            <a:pPr marL="76200" indent="0" algn="ctr">
              <a:buNone/>
            </a:pPr>
            <a:r>
              <a:rPr lang="it-IT" altLang="hu-HU" sz="2000" dirty="0">
                <a:solidFill>
                  <a:schemeClr val="tx1"/>
                </a:solidFill>
                <a:latin typeface="Arial Rounded MT Bold" panose="020F0704030504030204" pitchFamily="34" charset="0"/>
              </a:rPr>
              <a:t>Puoi cambiare il tipo di carattere</a:t>
            </a:r>
            <a:r>
              <a:rPr lang="en-US" altLang="hu-HU" sz="2000" dirty="0">
                <a:solidFill>
                  <a:schemeClr val="tx1"/>
                </a:solidFill>
                <a:latin typeface="Arial Rounded MT Bold" panose="020F0704030504030204" pitchFamily="34" charset="0"/>
              </a:rPr>
              <a:t>, </a:t>
            </a:r>
            <a:r>
              <a:rPr lang="en-US" altLang="hu-HU" sz="2000" dirty="0" err="1">
                <a:solidFill>
                  <a:schemeClr val="tx1"/>
                </a:solidFill>
                <a:latin typeface="Arial Rounded MT Bold" panose="020F0704030504030204" pitchFamily="34" charset="0"/>
              </a:rPr>
              <a:t>grassetto</a:t>
            </a:r>
            <a:r>
              <a:rPr lang="en-US" altLang="hu-HU" sz="2000" dirty="0">
                <a:solidFill>
                  <a:schemeClr val="tx1"/>
                </a:solidFill>
                <a:latin typeface="Arial Rounded MT Bold" panose="020F0704030504030204" pitchFamily="34" charset="0"/>
              </a:rPr>
              <a:t>, </a:t>
            </a:r>
            <a:r>
              <a:rPr lang="en-US" altLang="hu-HU" sz="2000" dirty="0" err="1">
                <a:solidFill>
                  <a:schemeClr val="tx1"/>
                </a:solidFill>
                <a:latin typeface="Arial Rounded MT Bold" panose="020F0704030504030204" pitchFamily="34" charset="0"/>
              </a:rPr>
              <a:t>colore</a:t>
            </a:r>
            <a:r>
              <a:rPr lang="en-US" altLang="hu-HU" sz="2000" dirty="0">
                <a:solidFill>
                  <a:schemeClr val="tx1"/>
                </a:solidFill>
                <a:latin typeface="Arial Rounded MT Bold" panose="020F0704030504030204" pitchFamily="34" charset="0"/>
              </a:rPr>
              <a:t>, </a:t>
            </a:r>
            <a:r>
              <a:rPr lang="en-US" altLang="hu-HU" sz="2000" dirty="0" err="1">
                <a:solidFill>
                  <a:schemeClr val="tx1"/>
                </a:solidFill>
                <a:latin typeface="Arial Rounded MT Bold" panose="020F0704030504030204" pitchFamily="34" charset="0"/>
              </a:rPr>
              <a:t>scrivere</a:t>
            </a:r>
            <a:r>
              <a:rPr lang="en-US" altLang="hu-HU" sz="2000" dirty="0">
                <a:solidFill>
                  <a:schemeClr val="tx1"/>
                </a:solidFill>
                <a:latin typeface="Arial Rounded MT Bold" panose="020F0704030504030204" pitchFamily="34" charset="0"/>
              </a:rPr>
              <a:t> in </a:t>
            </a:r>
            <a:r>
              <a:rPr lang="en-US" altLang="hu-HU" sz="2000" dirty="0" err="1">
                <a:solidFill>
                  <a:schemeClr val="tx1"/>
                </a:solidFill>
                <a:latin typeface="Arial Rounded MT Bold" panose="020F0704030504030204" pitchFamily="34" charset="0"/>
              </a:rPr>
              <a:t>corsico</a:t>
            </a:r>
            <a:r>
              <a:rPr lang="en-US" altLang="hu-HU" sz="2000" dirty="0">
                <a:solidFill>
                  <a:schemeClr val="tx1"/>
                </a:solidFill>
                <a:latin typeface="Arial Rounded MT Bold" panose="020F0704030504030204" pitchFamily="34" charset="0"/>
              </a:rPr>
              <a:t>, o </a:t>
            </a:r>
            <a:r>
              <a:rPr lang="en-US" altLang="hu-HU" sz="2000" dirty="0" err="1">
                <a:solidFill>
                  <a:schemeClr val="tx1"/>
                </a:solidFill>
                <a:latin typeface="Arial Rounded MT Bold" panose="020F0704030504030204" pitchFamily="34" charset="0"/>
              </a:rPr>
              <a:t>anche</a:t>
            </a:r>
            <a:r>
              <a:rPr lang="en-US" altLang="hu-HU" sz="2000" dirty="0">
                <a:solidFill>
                  <a:schemeClr val="tx1"/>
                </a:solidFill>
                <a:latin typeface="Arial Rounded MT Bold" panose="020F0704030504030204" pitchFamily="34" charset="0"/>
              </a:rPr>
              <a:t> </a:t>
            </a:r>
            <a:r>
              <a:rPr lang="en-US" altLang="hu-HU" sz="2000" dirty="0" err="1">
                <a:solidFill>
                  <a:schemeClr val="tx1"/>
                </a:solidFill>
                <a:latin typeface="Arial Rounded MT Bold" panose="020F0704030504030204" pitchFamily="34" charset="0"/>
              </a:rPr>
              <a:t>sottolineare</a:t>
            </a:r>
            <a:endParaRPr lang="hu-HU" altLang="hu-HU" sz="2000" dirty="0">
              <a:solidFill>
                <a:schemeClr val="tx1"/>
              </a:solidFill>
              <a:latin typeface="Arial Rounded MT Bold" panose="020F0704030504030204" pitchFamily="34" charset="0"/>
            </a:endParaRPr>
          </a:p>
          <a:p>
            <a:endParaRPr lang="en-IE" dirty="0"/>
          </a:p>
        </p:txBody>
      </p:sp>
      <p:pic>
        <p:nvPicPr>
          <p:cNvPr id="4" name="Picture 2" descr="Word: Getting Started with Wo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9811" y="2027832"/>
            <a:ext cx="4952390" cy="2578127"/>
          </a:xfrm>
          <a:prstGeom prst="rect">
            <a:avLst/>
          </a:prstGeom>
          <a:solidFill>
            <a:schemeClr val="tx1"/>
          </a:solidFill>
        </p:spPr>
      </p:pic>
      <p:sp>
        <p:nvSpPr>
          <p:cNvPr id="5" name="Line 1"/>
          <p:cNvSpPr>
            <a:spLocks noChangeShapeType="1"/>
          </p:cNvSpPr>
          <p:nvPr/>
        </p:nvSpPr>
        <p:spPr bwMode="auto">
          <a:xfrm flipH="1" flipV="1">
            <a:off x="2296972" y="2439839"/>
            <a:ext cx="95098" cy="43980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
        <p:nvSpPr>
          <p:cNvPr id="6" name="Line 1"/>
          <p:cNvSpPr>
            <a:spLocks noChangeShapeType="1"/>
          </p:cNvSpPr>
          <p:nvPr/>
        </p:nvSpPr>
        <p:spPr bwMode="auto">
          <a:xfrm flipH="1" flipV="1">
            <a:off x="2551785" y="2439839"/>
            <a:ext cx="95098" cy="43980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
        <p:nvSpPr>
          <p:cNvPr id="7" name="Line 1"/>
          <p:cNvSpPr>
            <a:spLocks noChangeShapeType="1"/>
          </p:cNvSpPr>
          <p:nvPr/>
        </p:nvSpPr>
        <p:spPr bwMode="auto">
          <a:xfrm flipH="1" flipV="1">
            <a:off x="2392070" y="2475303"/>
            <a:ext cx="95098" cy="43980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
        <p:nvSpPr>
          <p:cNvPr id="8" name="Line 1"/>
          <p:cNvSpPr>
            <a:spLocks noChangeShapeType="1"/>
          </p:cNvSpPr>
          <p:nvPr/>
        </p:nvSpPr>
        <p:spPr bwMode="auto">
          <a:xfrm flipH="1" flipV="1">
            <a:off x="2759049" y="2577609"/>
            <a:ext cx="95098" cy="43980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Tree>
    <p:extLst>
      <p:ext uri="{BB962C8B-B14F-4D97-AF65-F5344CB8AC3E}">
        <p14:creationId xmlns:p14="http://schemas.microsoft.com/office/powerpoint/2010/main" val="3295408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706" y="253658"/>
            <a:ext cx="7666329" cy="1311795"/>
          </a:xfrm>
        </p:spPr>
        <p:txBody>
          <a:bodyPr/>
          <a:lstStyle/>
          <a:p>
            <a:pPr algn="ctr"/>
            <a:r>
              <a:rPr lang="en-GB" altLang="hu-HU" sz="3200" dirty="0" err="1">
                <a:solidFill>
                  <a:schemeClr val="tx1"/>
                </a:solidFill>
                <a:latin typeface="Arial Rounded MT Bold" panose="020F0704030504030204" pitchFamily="34" charset="0"/>
              </a:rPr>
              <a:t>Unità</a:t>
            </a:r>
            <a:r>
              <a:rPr lang="en-GB" altLang="hu-HU" sz="3200" dirty="0">
                <a:solidFill>
                  <a:schemeClr val="tx1"/>
                </a:solidFill>
                <a:latin typeface="Arial Rounded MT Bold" panose="020F0704030504030204" pitchFamily="34" charset="0"/>
              </a:rPr>
              <a:t> 2</a:t>
            </a:r>
            <a:br>
              <a:rPr lang="en-GB" altLang="hu-HU" sz="3200" dirty="0">
                <a:solidFill>
                  <a:schemeClr val="tx1"/>
                </a:solidFill>
                <a:latin typeface="Arial Rounded MT Bold" panose="020F0704030504030204" pitchFamily="34" charset="0"/>
              </a:rPr>
            </a:br>
            <a:r>
              <a:rPr lang="en-GB" altLang="hu-HU" sz="3200" dirty="0">
                <a:solidFill>
                  <a:schemeClr val="tx1"/>
                </a:solidFill>
                <a:latin typeface="Arial Rounded MT Bold" panose="020F0704030504030204" pitchFamily="34" charset="0"/>
              </a:rPr>
              <a:t>Word /Toolbars</a:t>
            </a:r>
            <a:br>
              <a:rPr lang="en-GB" altLang="hu-HU" dirty="0">
                <a:latin typeface="Arial Rounded MT Bold" panose="020F0704030504030204" pitchFamily="34" charset="0"/>
              </a:rPr>
            </a:br>
            <a:r>
              <a:rPr lang="en-GB" altLang="hu-HU" dirty="0">
                <a:solidFill>
                  <a:schemeClr val="tx1"/>
                </a:solidFill>
                <a:latin typeface="Arial Rounded MT Bold" panose="020F0704030504030204" pitchFamily="34" charset="0"/>
              </a:rPr>
              <a:t>             </a:t>
            </a:r>
            <a:r>
              <a:rPr lang="it-IT" altLang="hu-HU" dirty="0">
                <a:solidFill>
                  <a:schemeClr val="tx1"/>
                </a:solidFill>
                <a:latin typeface="Arial Rounded MT Bold" panose="020F0704030504030204" pitchFamily="34" charset="0"/>
              </a:rPr>
              <a:t>Puoi scegliere il tipo di font e la grandezza</a:t>
            </a:r>
            <a:r>
              <a:rPr lang="hu-HU" altLang="hu-HU" dirty="0">
                <a:latin typeface="Arial Rounded MT Bold" panose="020F0704030504030204" pitchFamily="34" charset="0"/>
              </a:rPr>
              <a:t>.</a:t>
            </a:r>
            <a:br>
              <a:rPr lang="hu-HU" altLang="hu-HU" dirty="0">
                <a:latin typeface="Arial Rounded MT Bold" panose="020F0704030504030204" pitchFamily="34" charset="0"/>
              </a:rPr>
            </a:br>
            <a:endParaRPr lang="en-IE" dirty="0"/>
          </a:p>
        </p:txBody>
      </p:sp>
      <p:pic>
        <p:nvPicPr>
          <p:cNvPr id="4" name="Picture 2" descr="Word: Getting Started with Wo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9576" y="1960474"/>
            <a:ext cx="5420563" cy="2541551"/>
          </a:xfrm>
          <a:prstGeom prst="rect">
            <a:avLst/>
          </a:prstGeom>
          <a:solidFill>
            <a:schemeClr val="tx1"/>
          </a:solidFill>
        </p:spPr>
      </p:pic>
      <p:sp>
        <p:nvSpPr>
          <p:cNvPr id="5" name="Line 1"/>
          <p:cNvSpPr>
            <a:spLocks noChangeShapeType="1"/>
          </p:cNvSpPr>
          <p:nvPr/>
        </p:nvSpPr>
        <p:spPr bwMode="auto">
          <a:xfrm flipH="1" flipV="1">
            <a:off x="3387694" y="2291172"/>
            <a:ext cx="95098" cy="43980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
        <p:nvSpPr>
          <p:cNvPr id="7" name="Line 1"/>
          <p:cNvSpPr>
            <a:spLocks noChangeShapeType="1"/>
          </p:cNvSpPr>
          <p:nvPr/>
        </p:nvSpPr>
        <p:spPr bwMode="auto">
          <a:xfrm flipH="1" flipV="1">
            <a:off x="2946953" y="2249958"/>
            <a:ext cx="95098" cy="43980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Tree>
    <p:extLst>
      <p:ext uri="{BB962C8B-B14F-4D97-AF65-F5344CB8AC3E}">
        <p14:creationId xmlns:p14="http://schemas.microsoft.com/office/powerpoint/2010/main" val="11223061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510" y="65837"/>
            <a:ext cx="8059840" cy="1189963"/>
          </a:xfrm>
        </p:spPr>
        <p:txBody>
          <a:bodyPr/>
          <a:lstStyle/>
          <a:p>
            <a:pPr algn="ctr"/>
            <a:r>
              <a:rPr lang="en-GB" sz="3600" dirty="0">
                <a:solidFill>
                  <a:schemeClr val="tx1"/>
                </a:solidFill>
                <a:latin typeface="Raleway" panose="020B0604020202020204" charset="0"/>
              </a:rPr>
              <a:t>Unit 2</a:t>
            </a:r>
            <a:br>
              <a:rPr lang="en-GB" sz="3600" dirty="0">
                <a:solidFill>
                  <a:schemeClr val="tx1"/>
                </a:solidFill>
                <a:latin typeface="Raleway" panose="020B0604020202020204" charset="0"/>
              </a:rPr>
            </a:br>
            <a:r>
              <a:rPr lang="en-GB" sz="3600" dirty="0">
                <a:solidFill>
                  <a:schemeClr val="tx1"/>
                </a:solidFill>
                <a:latin typeface="Raleway" panose="020B0604020202020204" charset="0"/>
              </a:rPr>
              <a:t>Word /Toolbars</a:t>
            </a:r>
            <a:endParaRPr lang="en-IE" sz="3600" dirty="0">
              <a:solidFill>
                <a:schemeClr val="tx1"/>
              </a:solidFill>
              <a:latin typeface="Raleway" panose="020B0604020202020204" charset="0"/>
            </a:endParaRPr>
          </a:p>
        </p:txBody>
      </p:sp>
      <p:sp>
        <p:nvSpPr>
          <p:cNvPr id="3" name="Text Placeholder 2"/>
          <p:cNvSpPr>
            <a:spLocks noGrp="1"/>
          </p:cNvSpPr>
          <p:nvPr>
            <p:ph type="body" idx="1"/>
          </p:nvPr>
        </p:nvSpPr>
        <p:spPr>
          <a:xfrm>
            <a:off x="447738" y="1255800"/>
            <a:ext cx="7370700" cy="3572396"/>
          </a:xfrm>
        </p:spPr>
        <p:txBody>
          <a:bodyPr/>
          <a:lstStyle/>
          <a:p>
            <a:pPr marL="76200" indent="0" algn="ctr">
              <a:buNone/>
            </a:pPr>
            <a:r>
              <a:rPr lang="it-IT" altLang="hu-HU" sz="2000" b="1" dirty="0">
                <a:solidFill>
                  <a:schemeClr val="tx1"/>
                </a:solidFill>
                <a:latin typeface="Arial Rounded MT Bold" panose="020F0704030504030204" pitchFamily="34" charset="0"/>
              </a:rPr>
              <a:t>Puoi posizionare il testo a sinistra, al centro, a destra o anche «giustificarlo»</a:t>
            </a:r>
            <a:endParaRPr lang="hu-HU" altLang="hu-HU" sz="2000" b="1" dirty="0">
              <a:solidFill>
                <a:schemeClr val="tx1"/>
              </a:solidFill>
              <a:latin typeface="Arial Rounded MT Bold" panose="020F0704030504030204" pitchFamily="34" charset="0"/>
            </a:endParaRPr>
          </a:p>
          <a:p>
            <a:endParaRPr lang="en-IE" dirty="0"/>
          </a:p>
        </p:txBody>
      </p:sp>
      <p:pic>
        <p:nvPicPr>
          <p:cNvPr id="2050" name="Picture 2" descr="Word: Getting Started with Wo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030" y="2113200"/>
            <a:ext cx="6378854" cy="2480746"/>
          </a:xfrm>
          <a:prstGeom prst="rect">
            <a:avLst/>
          </a:prstGeom>
          <a:solidFill>
            <a:schemeClr val="tx1"/>
          </a:solidFill>
        </p:spPr>
      </p:pic>
      <p:sp>
        <p:nvSpPr>
          <p:cNvPr id="5" name="Line 1"/>
          <p:cNvSpPr>
            <a:spLocks noChangeShapeType="1"/>
          </p:cNvSpPr>
          <p:nvPr/>
        </p:nvSpPr>
        <p:spPr bwMode="auto">
          <a:xfrm flipH="1" flipV="1">
            <a:off x="3276104" y="2602194"/>
            <a:ext cx="95098" cy="43980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
        <p:nvSpPr>
          <p:cNvPr id="7" name="Line 1"/>
          <p:cNvSpPr>
            <a:spLocks noChangeShapeType="1"/>
          </p:cNvSpPr>
          <p:nvPr/>
        </p:nvSpPr>
        <p:spPr bwMode="auto">
          <a:xfrm flipH="1" flipV="1">
            <a:off x="3874296" y="2519167"/>
            <a:ext cx="95098" cy="43980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
        <p:nvSpPr>
          <p:cNvPr id="8" name="Line 1"/>
          <p:cNvSpPr>
            <a:spLocks noChangeShapeType="1"/>
          </p:cNvSpPr>
          <p:nvPr/>
        </p:nvSpPr>
        <p:spPr bwMode="auto">
          <a:xfrm flipH="1" flipV="1">
            <a:off x="3495560" y="2519167"/>
            <a:ext cx="95098" cy="43980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
        <p:nvSpPr>
          <p:cNvPr id="9" name="Line 1"/>
          <p:cNvSpPr>
            <a:spLocks noChangeShapeType="1"/>
          </p:cNvSpPr>
          <p:nvPr/>
        </p:nvSpPr>
        <p:spPr bwMode="auto">
          <a:xfrm flipH="1" flipV="1">
            <a:off x="3702389" y="2519167"/>
            <a:ext cx="95098" cy="43980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Tree>
    <p:extLst>
      <p:ext uri="{BB962C8B-B14F-4D97-AF65-F5344CB8AC3E}">
        <p14:creationId xmlns:p14="http://schemas.microsoft.com/office/powerpoint/2010/main" val="2304377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782" y="339878"/>
            <a:ext cx="7913536" cy="1170898"/>
          </a:xfrm>
        </p:spPr>
        <p:txBody>
          <a:bodyPr/>
          <a:lstStyle/>
          <a:p>
            <a:pPr algn="ctr"/>
            <a:r>
              <a:rPr lang="en-GB" sz="3600" dirty="0">
                <a:solidFill>
                  <a:schemeClr val="tx1"/>
                </a:solidFill>
              </a:rPr>
              <a:t>Unit 2</a:t>
            </a:r>
            <a:br>
              <a:rPr lang="en-GB" sz="3600" dirty="0">
                <a:solidFill>
                  <a:schemeClr val="tx1"/>
                </a:solidFill>
              </a:rPr>
            </a:br>
            <a:r>
              <a:rPr lang="en-GB" sz="3600" dirty="0">
                <a:solidFill>
                  <a:schemeClr val="tx1"/>
                </a:solidFill>
              </a:rPr>
              <a:t>Word /Toolbars</a:t>
            </a:r>
            <a:endParaRPr lang="en-IE" sz="3600" dirty="0">
              <a:solidFill>
                <a:schemeClr val="tx1"/>
              </a:solidFill>
            </a:endParaRPr>
          </a:p>
        </p:txBody>
      </p:sp>
      <p:sp>
        <p:nvSpPr>
          <p:cNvPr id="3" name="Text Placeholder 2"/>
          <p:cNvSpPr>
            <a:spLocks noGrp="1"/>
          </p:cNvSpPr>
          <p:nvPr>
            <p:ph type="body" idx="1"/>
          </p:nvPr>
        </p:nvSpPr>
        <p:spPr>
          <a:xfrm>
            <a:off x="535519" y="1302106"/>
            <a:ext cx="7920851" cy="3513874"/>
          </a:xfrm>
        </p:spPr>
        <p:txBody>
          <a:bodyPr/>
          <a:lstStyle/>
          <a:p>
            <a:pPr marL="76200" indent="0">
              <a:buNone/>
            </a:pPr>
            <a:r>
              <a:rPr lang="en-GB" altLang="hu-HU" dirty="0">
                <a:latin typeface="Arial Rounded MT Bold" panose="020F0704030504030204" pitchFamily="34" charset="0"/>
              </a:rPr>
              <a:t>    </a:t>
            </a:r>
            <a:r>
              <a:rPr lang="it-IT" altLang="hu-HU" b="1" dirty="0">
                <a:solidFill>
                  <a:schemeClr val="tx1"/>
                </a:solidFill>
                <a:latin typeface="Karla" pitchFamily="2" charset="0"/>
              </a:rPr>
              <a:t>Puoi creare elenchi puntati.</a:t>
            </a:r>
            <a:endParaRPr lang="hu-HU" altLang="hu-HU" b="1" dirty="0">
              <a:solidFill>
                <a:schemeClr val="tx1"/>
              </a:solidFill>
              <a:latin typeface="Karla" pitchFamily="2" charset="0"/>
            </a:endParaRPr>
          </a:p>
          <a:p>
            <a:endParaRPr lang="en-IE" dirty="0"/>
          </a:p>
        </p:txBody>
      </p:sp>
      <p:pic>
        <p:nvPicPr>
          <p:cNvPr id="4" name="Picture 2" descr="Word: Getting Started with Wo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2664" y="1923005"/>
            <a:ext cx="6671462" cy="2480746"/>
          </a:xfrm>
          <a:prstGeom prst="rect">
            <a:avLst/>
          </a:prstGeom>
          <a:solidFill>
            <a:schemeClr val="tx1"/>
          </a:solidFill>
        </p:spPr>
      </p:pic>
      <p:sp>
        <p:nvSpPr>
          <p:cNvPr id="5" name="Line 1"/>
          <p:cNvSpPr>
            <a:spLocks noChangeShapeType="1"/>
          </p:cNvSpPr>
          <p:nvPr/>
        </p:nvSpPr>
        <p:spPr bwMode="auto">
          <a:xfrm flipH="1" flipV="1">
            <a:off x="3568712" y="2243303"/>
            <a:ext cx="95098" cy="43980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
        <p:nvSpPr>
          <p:cNvPr id="6" name="Line 1"/>
          <p:cNvSpPr>
            <a:spLocks noChangeShapeType="1"/>
          </p:cNvSpPr>
          <p:nvPr/>
        </p:nvSpPr>
        <p:spPr bwMode="auto">
          <a:xfrm flipH="1" flipV="1">
            <a:off x="3857285" y="2243303"/>
            <a:ext cx="95098" cy="43980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
        <p:nvSpPr>
          <p:cNvPr id="7" name="Line 1"/>
          <p:cNvSpPr>
            <a:spLocks noChangeShapeType="1"/>
          </p:cNvSpPr>
          <p:nvPr/>
        </p:nvSpPr>
        <p:spPr bwMode="auto">
          <a:xfrm flipH="1" flipV="1">
            <a:off x="4145857" y="2243303"/>
            <a:ext cx="95098" cy="43980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Tree>
    <p:extLst>
      <p:ext uri="{BB962C8B-B14F-4D97-AF65-F5344CB8AC3E}">
        <p14:creationId xmlns:p14="http://schemas.microsoft.com/office/powerpoint/2010/main" val="1008210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8" name="Google Shape;138;p16"/>
          <p:cNvSpPr txBox="1">
            <a:spLocks noGrp="1"/>
          </p:cNvSpPr>
          <p:nvPr>
            <p:ph type="body" idx="4294967295"/>
          </p:nvPr>
        </p:nvSpPr>
        <p:spPr>
          <a:xfrm>
            <a:off x="56384" y="1104595"/>
            <a:ext cx="9087616" cy="3478518"/>
          </a:xfrm>
          <a:prstGeom prst="rect">
            <a:avLst/>
          </a:prstGeom>
        </p:spPr>
        <p:txBody>
          <a:bodyPr spcFirstLastPara="1" wrap="square" lIns="91425" tIns="91425" rIns="91425" bIns="91425" anchor="t" anchorCtr="0">
            <a:noAutofit/>
          </a:bodyPr>
          <a:lstStyle/>
          <a:p>
            <a:pPr marL="76200" indent="0">
              <a:buNone/>
            </a:pPr>
            <a:r>
              <a:rPr lang="it-IT" sz="3200" b="1" dirty="0">
                <a:solidFill>
                  <a:schemeClr val="tx1"/>
                </a:solidFill>
              </a:rPr>
              <a:t>Al termine del modulo conoscerai</a:t>
            </a:r>
            <a:r>
              <a:rPr lang="en-US" sz="3200" b="1" dirty="0">
                <a:solidFill>
                  <a:schemeClr val="tx1"/>
                </a:solidFill>
              </a:rPr>
              <a:t>:</a:t>
            </a:r>
          </a:p>
          <a:p>
            <a:pPr marL="76200" lvl="0" indent="0" algn="l" rtl="0">
              <a:spcBef>
                <a:spcPts val="600"/>
              </a:spcBef>
              <a:spcAft>
                <a:spcPts val="0"/>
              </a:spcAft>
              <a:buSzPts val="2400"/>
              <a:buNone/>
            </a:pPr>
            <a:endParaRPr lang="en-US" sz="3200" dirty="0"/>
          </a:p>
          <a:p>
            <a:r>
              <a:rPr lang="it-IT" sz="3200" b="1" dirty="0">
                <a:solidFill>
                  <a:schemeClr val="tx1"/>
                </a:solidFill>
              </a:rPr>
              <a:t>Le basi della Tecnologia Informatica</a:t>
            </a:r>
            <a:endParaRPr lang="en" sz="3200" b="1" dirty="0">
              <a:solidFill>
                <a:schemeClr val="tx1"/>
              </a:solidFill>
            </a:endParaRPr>
          </a:p>
          <a:p>
            <a:r>
              <a:rPr lang="en" sz="3200" b="1" dirty="0">
                <a:solidFill>
                  <a:schemeClr val="tx1"/>
                </a:solidFill>
              </a:rPr>
              <a:t> Le basi diMicrosoft Word &amp; Excel</a:t>
            </a:r>
          </a:p>
          <a:p>
            <a:pPr lvl="0" algn="l" rtl="0">
              <a:spcBef>
                <a:spcPts val="600"/>
              </a:spcBef>
              <a:spcAft>
                <a:spcPts val="0"/>
              </a:spcAft>
              <a:buSzPts val="2400"/>
              <a:buFont typeface="Wingdings" panose="05000000000000000000" pitchFamily="2" charset="2"/>
              <a:buChar char="Ø"/>
            </a:pPr>
            <a:endParaRPr sz="3200" b="1" dirty="0">
              <a:solidFill>
                <a:schemeClr val="tx1"/>
              </a:solidFill>
            </a:endParaRPr>
          </a:p>
          <a:p>
            <a:pPr marL="76200" lvl="0" indent="0" algn="l" rtl="0">
              <a:spcBef>
                <a:spcPts val="0"/>
              </a:spcBef>
              <a:spcAft>
                <a:spcPts val="0"/>
              </a:spcAft>
              <a:buSzPts val="2400"/>
              <a:buNone/>
            </a:pPr>
            <a:endParaRPr dirty="0"/>
          </a:p>
          <a:p>
            <a:pPr marL="76200" lvl="0" indent="0" algn="l" rtl="0">
              <a:spcBef>
                <a:spcPts val="0"/>
              </a:spcBef>
              <a:spcAft>
                <a:spcPts val="0"/>
              </a:spcAft>
              <a:buSzPts val="2400"/>
              <a:buNone/>
            </a:pPr>
            <a:endParaRPr dirty="0"/>
          </a:p>
        </p:txBody>
      </p:sp>
      <p:sp>
        <p:nvSpPr>
          <p:cNvPr id="6" name="Google Shape;101;p12"/>
          <p:cNvSpPr txBox="1">
            <a:spLocks/>
          </p:cNvSpPr>
          <p:nvPr/>
        </p:nvSpPr>
        <p:spPr>
          <a:xfrm>
            <a:off x="56383" y="228807"/>
            <a:ext cx="7369175" cy="62707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pPr algn="ctr"/>
            <a:r>
              <a:rPr lang="it-IT" sz="3600" dirty="0">
                <a:solidFill>
                  <a:schemeClr val="tx1"/>
                </a:solidFill>
              </a:rPr>
              <a:t>Obiettivi e Risultati</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141" y="168250"/>
            <a:ext cx="8045209" cy="1353312"/>
          </a:xfrm>
        </p:spPr>
        <p:txBody>
          <a:bodyPr/>
          <a:lstStyle/>
          <a:p>
            <a:pPr algn="ctr"/>
            <a:r>
              <a:rPr lang="en-GB" sz="3600" dirty="0">
                <a:solidFill>
                  <a:schemeClr val="tx1"/>
                </a:solidFill>
              </a:rPr>
              <a:t>Unit 2</a:t>
            </a:r>
            <a:br>
              <a:rPr lang="en-GB" sz="3600" dirty="0">
                <a:solidFill>
                  <a:schemeClr val="tx1"/>
                </a:solidFill>
              </a:rPr>
            </a:br>
            <a:r>
              <a:rPr lang="en-GB" sz="3600" dirty="0">
                <a:solidFill>
                  <a:schemeClr val="tx1"/>
                </a:solidFill>
              </a:rPr>
              <a:t>Word /Toolbars</a:t>
            </a:r>
            <a:endParaRPr lang="en-IE" sz="3600" dirty="0">
              <a:solidFill>
                <a:schemeClr val="tx1"/>
              </a:solidFill>
            </a:endParaRPr>
          </a:p>
        </p:txBody>
      </p:sp>
      <p:sp>
        <p:nvSpPr>
          <p:cNvPr id="3" name="Text Placeholder 2"/>
          <p:cNvSpPr>
            <a:spLocks noGrp="1"/>
          </p:cNvSpPr>
          <p:nvPr>
            <p:ph type="body" idx="1"/>
          </p:nvPr>
        </p:nvSpPr>
        <p:spPr>
          <a:xfrm>
            <a:off x="548640" y="1360627"/>
            <a:ext cx="7922362" cy="3565081"/>
          </a:xfrm>
        </p:spPr>
        <p:txBody>
          <a:bodyPr/>
          <a:lstStyle/>
          <a:p>
            <a:pPr marL="76200" indent="0">
              <a:buNone/>
            </a:pPr>
            <a:r>
              <a:rPr lang="en-GB" altLang="hu-HU" dirty="0">
                <a:latin typeface="Arial Rounded MT Bold" panose="020F0704030504030204" pitchFamily="34" charset="0"/>
              </a:rPr>
              <a:t>              </a:t>
            </a:r>
            <a:r>
              <a:rPr lang="it-IT" altLang="hu-HU" sz="2800" dirty="0">
                <a:solidFill>
                  <a:schemeClr val="tx1"/>
                </a:solidFill>
                <a:latin typeface="Arial Rounded MT Bold" panose="020F0704030504030204" pitchFamily="34" charset="0"/>
              </a:rPr>
              <a:t>Puoi modificare l’interlinea del testo</a:t>
            </a:r>
            <a:endParaRPr lang="en-IE" sz="2800" dirty="0">
              <a:solidFill>
                <a:schemeClr val="tx1"/>
              </a:solidFill>
            </a:endParaRPr>
          </a:p>
        </p:txBody>
      </p:sp>
      <p:pic>
        <p:nvPicPr>
          <p:cNvPr id="4" name="Picture 2" descr="Word: Getting Started with Wo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3871" y="2057257"/>
            <a:ext cx="6671462" cy="2480746"/>
          </a:xfrm>
          <a:prstGeom prst="rect">
            <a:avLst/>
          </a:prstGeom>
          <a:solidFill>
            <a:schemeClr val="tx1"/>
          </a:solidFill>
        </p:spPr>
      </p:pic>
      <p:sp>
        <p:nvSpPr>
          <p:cNvPr id="5" name="Line 1"/>
          <p:cNvSpPr>
            <a:spLocks noChangeShapeType="1"/>
          </p:cNvSpPr>
          <p:nvPr/>
        </p:nvSpPr>
        <p:spPr bwMode="auto">
          <a:xfrm flipH="1" flipV="1">
            <a:off x="4509821" y="2455444"/>
            <a:ext cx="95098" cy="43980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Tree>
    <p:extLst>
      <p:ext uri="{BB962C8B-B14F-4D97-AF65-F5344CB8AC3E}">
        <p14:creationId xmlns:p14="http://schemas.microsoft.com/office/powerpoint/2010/main" val="16404856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989" y="1"/>
            <a:ext cx="8118361" cy="1360626"/>
          </a:xfrm>
        </p:spPr>
        <p:txBody>
          <a:bodyPr/>
          <a:lstStyle/>
          <a:p>
            <a:pPr algn="ctr"/>
            <a:r>
              <a:rPr lang="en-GB" sz="3600" dirty="0">
                <a:solidFill>
                  <a:schemeClr val="tx1"/>
                </a:solidFill>
              </a:rPr>
              <a:t>Unit 2</a:t>
            </a:r>
            <a:br>
              <a:rPr lang="en-GB" sz="3600" dirty="0">
                <a:solidFill>
                  <a:schemeClr val="tx1"/>
                </a:solidFill>
              </a:rPr>
            </a:br>
            <a:r>
              <a:rPr lang="en-GB" sz="3600" dirty="0">
                <a:solidFill>
                  <a:schemeClr val="tx1"/>
                </a:solidFill>
              </a:rPr>
              <a:t>Word /Toolbars</a:t>
            </a:r>
            <a:endParaRPr lang="en-IE" sz="3600" dirty="0">
              <a:solidFill>
                <a:schemeClr val="tx1"/>
              </a:solidFill>
            </a:endParaRPr>
          </a:p>
        </p:txBody>
      </p:sp>
      <p:sp>
        <p:nvSpPr>
          <p:cNvPr id="3" name="Text Placeholder 2"/>
          <p:cNvSpPr>
            <a:spLocks noGrp="1"/>
          </p:cNvSpPr>
          <p:nvPr>
            <p:ph type="body" idx="1"/>
          </p:nvPr>
        </p:nvSpPr>
        <p:spPr>
          <a:xfrm>
            <a:off x="886650" y="1163117"/>
            <a:ext cx="7370700" cy="3762591"/>
          </a:xfrm>
        </p:spPr>
        <p:txBody>
          <a:bodyPr/>
          <a:lstStyle/>
          <a:p>
            <a:pPr marL="76200" indent="0">
              <a:buNone/>
            </a:pPr>
            <a:r>
              <a:rPr lang="en-GB" altLang="hu-HU" dirty="0">
                <a:solidFill>
                  <a:schemeClr val="tx1"/>
                </a:solidFill>
                <a:latin typeface="Arial Rounded MT Bold" panose="020F0704030504030204" pitchFamily="34" charset="0"/>
              </a:rPr>
              <a:t>        </a:t>
            </a:r>
            <a:r>
              <a:rPr lang="it-IT" altLang="hu-HU" dirty="0">
                <a:solidFill>
                  <a:schemeClr val="tx1"/>
                </a:solidFill>
                <a:latin typeface="Arial Rounded MT Bold" panose="020F0704030504030204" pitchFamily="34" charset="0"/>
              </a:rPr>
              <a:t>Puoi evidenziare il testo con i colori</a:t>
            </a:r>
            <a:endParaRPr lang="en-IE" dirty="0">
              <a:solidFill>
                <a:schemeClr val="tx1"/>
              </a:solidFill>
            </a:endParaRPr>
          </a:p>
        </p:txBody>
      </p:sp>
      <p:pic>
        <p:nvPicPr>
          <p:cNvPr id="4" name="Picture 2" descr="Word: Getting Started with Wo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3584" y="1804039"/>
            <a:ext cx="6671462" cy="2480746"/>
          </a:xfrm>
          <a:prstGeom prst="rect">
            <a:avLst/>
          </a:prstGeom>
          <a:solidFill>
            <a:schemeClr val="tx1"/>
          </a:solidFill>
        </p:spPr>
      </p:pic>
      <p:sp>
        <p:nvSpPr>
          <p:cNvPr id="5" name="Line 1"/>
          <p:cNvSpPr>
            <a:spLocks noChangeShapeType="1"/>
          </p:cNvSpPr>
          <p:nvPr/>
        </p:nvSpPr>
        <p:spPr bwMode="auto">
          <a:xfrm flipH="1" flipV="1">
            <a:off x="2351837" y="2316455"/>
            <a:ext cx="95098" cy="43980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Tree>
    <p:extLst>
      <p:ext uri="{BB962C8B-B14F-4D97-AF65-F5344CB8AC3E}">
        <p14:creationId xmlns:p14="http://schemas.microsoft.com/office/powerpoint/2010/main" val="755505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782" y="73151"/>
            <a:ext cx="8169568" cy="1419149"/>
          </a:xfrm>
        </p:spPr>
        <p:txBody>
          <a:bodyPr/>
          <a:lstStyle/>
          <a:p>
            <a:pPr algn="ctr"/>
            <a:r>
              <a:rPr lang="en-GB" sz="3600" dirty="0">
                <a:solidFill>
                  <a:schemeClr val="tx1"/>
                </a:solidFill>
              </a:rPr>
              <a:t>Unit 2</a:t>
            </a:r>
            <a:br>
              <a:rPr lang="en-GB" sz="3600" dirty="0">
                <a:solidFill>
                  <a:schemeClr val="tx1"/>
                </a:solidFill>
              </a:rPr>
            </a:br>
            <a:r>
              <a:rPr lang="en-GB" sz="3600" dirty="0" err="1">
                <a:solidFill>
                  <a:schemeClr val="tx1"/>
                </a:solidFill>
              </a:rPr>
              <a:t>Salvare</a:t>
            </a:r>
            <a:r>
              <a:rPr lang="en-GB" sz="3600" dirty="0">
                <a:solidFill>
                  <a:schemeClr val="tx1"/>
                </a:solidFill>
              </a:rPr>
              <a:t> I </a:t>
            </a:r>
            <a:r>
              <a:rPr lang="en-GB" sz="3600" dirty="0" err="1">
                <a:solidFill>
                  <a:schemeClr val="tx1"/>
                </a:solidFill>
              </a:rPr>
              <a:t>documenti</a:t>
            </a:r>
            <a:endParaRPr lang="en-IE" sz="3600" dirty="0">
              <a:solidFill>
                <a:schemeClr val="tx1"/>
              </a:solidFill>
            </a:endParaRPr>
          </a:p>
        </p:txBody>
      </p:sp>
      <p:sp>
        <p:nvSpPr>
          <p:cNvPr id="3" name="Text Placeholder 2"/>
          <p:cNvSpPr>
            <a:spLocks noGrp="1"/>
          </p:cNvSpPr>
          <p:nvPr>
            <p:ph type="body" idx="1"/>
          </p:nvPr>
        </p:nvSpPr>
        <p:spPr>
          <a:xfrm>
            <a:off x="190195" y="1324051"/>
            <a:ext cx="8067155" cy="3601657"/>
          </a:xfrm>
        </p:spPr>
        <p:txBody>
          <a:bodyPr/>
          <a:lstStyle/>
          <a:p>
            <a:pPr marL="76200" indent="0">
              <a:buNone/>
            </a:pPr>
            <a:endParaRPr lang="en-GB" b="1" dirty="0">
              <a:solidFill>
                <a:schemeClr val="tx1"/>
              </a:solidFill>
            </a:endParaRPr>
          </a:p>
          <a:p>
            <a:pPr marL="76200" indent="0">
              <a:buNone/>
            </a:pPr>
            <a:r>
              <a:rPr lang="it-IT" b="1" i="0" dirty="0">
                <a:solidFill>
                  <a:schemeClr val="tx1"/>
                </a:solidFill>
                <a:effectLst/>
                <a:latin typeface="Karla" pitchFamily="2" charset="0"/>
              </a:rPr>
              <a:t>Fai clic sul file nella scheda del</a:t>
            </a:r>
            <a:br>
              <a:rPr lang="it-IT" b="1" i="0" dirty="0">
                <a:solidFill>
                  <a:schemeClr val="tx1"/>
                </a:solidFill>
                <a:effectLst/>
                <a:latin typeface="Karla" pitchFamily="2" charset="0"/>
              </a:rPr>
            </a:br>
            <a:r>
              <a:rPr lang="it-IT" b="1" i="0" dirty="0">
                <a:solidFill>
                  <a:schemeClr val="tx1"/>
                </a:solidFill>
                <a:effectLst/>
                <a:latin typeface="Karla" pitchFamily="2" charset="0"/>
              </a:rPr>
              <a:t>layout e sceglie l'opzione di salvataggio</a:t>
            </a:r>
            <a:br>
              <a:rPr lang="it-IT" b="1" i="0" dirty="0">
                <a:solidFill>
                  <a:schemeClr val="tx1"/>
                </a:solidFill>
                <a:effectLst/>
                <a:latin typeface="Karla" pitchFamily="2" charset="0"/>
              </a:rPr>
            </a:br>
            <a:r>
              <a:rPr lang="it-IT" b="1" i="0" dirty="0">
                <a:solidFill>
                  <a:schemeClr val="tx1"/>
                </a:solidFill>
                <a:effectLst/>
                <a:latin typeface="Karla" pitchFamily="2" charset="0"/>
              </a:rPr>
              <a:t>nella finestra che appare.</a:t>
            </a:r>
            <a:br>
              <a:rPr lang="it-IT" b="1" i="0" dirty="0">
                <a:solidFill>
                  <a:schemeClr val="tx1"/>
                </a:solidFill>
                <a:effectLst/>
                <a:latin typeface="Karla" pitchFamily="2" charset="0"/>
              </a:rPr>
            </a:br>
            <a:r>
              <a:rPr lang="it-IT" b="1" i="0" dirty="0">
                <a:solidFill>
                  <a:schemeClr val="tx1"/>
                </a:solidFill>
                <a:effectLst/>
                <a:latin typeface="Karla" pitchFamily="2" charset="0"/>
              </a:rPr>
              <a:t>Scegli dove salvare il documento</a:t>
            </a:r>
            <a:endParaRPr lang="en-IE" b="1" dirty="0">
              <a:solidFill>
                <a:schemeClr val="tx1"/>
              </a:solidFill>
              <a:latin typeface="Karla" pitchFamily="2" charset="0"/>
            </a:endParaRPr>
          </a:p>
        </p:txBody>
      </p:sp>
      <p:pic>
        <p:nvPicPr>
          <p:cNvPr id="4" name="Kép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1392" y="1324051"/>
            <a:ext cx="2792413" cy="2940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
          <p:cNvSpPr>
            <a:spLocks noChangeShapeType="1"/>
          </p:cNvSpPr>
          <p:nvPr/>
        </p:nvSpPr>
        <p:spPr bwMode="auto">
          <a:xfrm flipV="1">
            <a:off x="4776826" y="2406701"/>
            <a:ext cx="826617" cy="32918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Tree>
    <p:extLst>
      <p:ext uri="{BB962C8B-B14F-4D97-AF65-F5344CB8AC3E}">
        <p14:creationId xmlns:p14="http://schemas.microsoft.com/office/powerpoint/2010/main" val="42480829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021" y="217210"/>
            <a:ext cx="8154937" cy="976421"/>
          </a:xfrm>
        </p:spPr>
        <p:txBody>
          <a:bodyPr/>
          <a:lstStyle/>
          <a:p>
            <a:pPr algn="ctr"/>
            <a:r>
              <a:rPr lang="en-GB" sz="3600" dirty="0" err="1">
                <a:solidFill>
                  <a:schemeClr val="tx1"/>
                </a:solidFill>
              </a:rPr>
              <a:t>Unità</a:t>
            </a:r>
            <a:r>
              <a:rPr lang="en-GB" sz="3600" dirty="0">
                <a:solidFill>
                  <a:schemeClr val="tx1"/>
                </a:solidFill>
              </a:rPr>
              <a:t> 2</a:t>
            </a:r>
            <a:br>
              <a:rPr lang="en-GB" sz="3600" dirty="0">
                <a:solidFill>
                  <a:schemeClr val="tx1"/>
                </a:solidFill>
              </a:rPr>
            </a:br>
            <a:r>
              <a:rPr lang="en-GB" sz="3600" dirty="0">
                <a:solidFill>
                  <a:schemeClr val="tx1"/>
                </a:solidFill>
              </a:rPr>
              <a:t>Come </a:t>
            </a:r>
            <a:r>
              <a:rPr lang="en-GB" sz="3600" dirty="0" err="1">
                <a:solidFill>
                  <a:schemeClr val="tx1"/>
                </a:solidFill>
              </a:rPr>
              <a:t>stampare</a:t>
            </a:r>
            <a:endParaRPr lang="en-IE" sz="3600" dirty="0">
              <a:solidFill>
                <a:schemeClr val="tx1"/>
              </a:solidFill>
            </a:endParaRPr>
          </a:p>
        </p:txBody>
      </p:sp>
      <p:sp>
        <p:nvSpPr>
          <p:cNvPr id="3" name="Text Placeholder 2"/>
          <p:cNvSpPr>
            <a:spLocks noGrp="1"/>
          </p:cNvSpPr>
          <p:nvPr>
            <p:ph type="body" idx="1"/>
          </p:nvPr>
        </p:nvSpPr>
        <p:spPr>
          <a:xfrm>
            <a:off x="1026234" y="1255800"/>
            <a:ext cx="2988299" cy="2518843"/>
          </a:xfrm>
        </p:spPr>
        <p:txBody>
          <a:bodyPr/>
          <a:lstStyle/>
          <a:p>
            <a:pPr marL="76200" indent="0">
              <a:buNone/>
            </a:pPr>
            <a:endParaRPr lang="en-GB" altLang="hu-HU" dirty="0">
              <a:latin typeface="Arial Rounded MT Bold" panose="020F0704030504030204" pitchFamily="34" charset="0"/>
            </a:endParaRPr>
          </a:p>
          <a:p>
            <a:pPr marL="76200" indent="0" algn="ctr">
              <a:buNone/>
            </a:pPr>
            <a:r>
              <a:rPr lang="it-IT" altLang="hu-HU" sz="2800" dirty="0">
                <a:solidFill>
                  <a:schemeClr val="tx1"/>
                </a:solidFill>
                <a:latin typeface="Arial Rounded MT Bold" panose="020F0704030504030204" pitchFamily="34" charset="0"/>
              </a:rPr>
              <a:t>Seleziona Stampa nella scheda che appare in alto.</a:t>
            </a:r>
            <a:endParaRPr lang="hu-HU" altLang="hu-HU" sz="2800" dirty="0">
              <a:solidFill>
                <a:schemeClr val="tx1"/>
              </a:solidFill>
              <a:latin typeface="Arial Rounded MT Bold" panose="020F0704030504030204" pitchFamily="34" charset="0"/>
            </a:endParaRPr>
          </a:p>
          <a:p>
            <a:endParaRPr lang="en-IE" dirty="0"/>
          </a:p>
        </p:txBody>
      </p:sp>
      <p:pic>
        <p:nvPicPr>
          <p:cNvPr id="1026" name="Picture 2" descr="How to print a document | Digital Un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2489" y="1491864"/>
            <a:ext cx="3716122" cy="2914501"/>
          </a:xfrm>
          <a:prstGeom prst="rect">
            <a:avLst/>
          </a:prstGeom>
          <a:noFill/>
          <a:extLst>
            <a:ext uri="{909E8E84-426E-40DD-AFC4-6F175D3DCCD1}">
              <a14:hiddenFill xmlns:a14="http://schemas.microsoft.com/office/drawing/2010/main">
                <a:solidFill>
                  <a:srgbClr val="FFFFFF"/>
                </a:solidFill>
              </a14:hiddenFill>
            </a:ext>
          </a:extLst>
        </p:spPr>
      </p:pic>
      <p:sp>
        <p:nvSpPr>
          <p:cNvPr id="5" name="Line 1"/>
          <p:cNvSpPr>
            <a:spLocks noChangeShapeType="1"/>
          </p:cNvSpPr>
          <p:nvPr/>
        </p:nvSpPr>
        <p:spPr bwMode="auto">
          <a:xfrm flipV="1">
            <a:off x="4074568" y="1960473"/>
            <a:ext cx="1148486" cy="680313"/>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Tree>
    <p:extLst>
      <p:ext uri="{BB962C8B-B14F-4D97-AF65-F5344CB8AC3E}">
        <p14:creationId xmlns:p14="http://schemas.microsoft.com/office/powerpoint/2010/main" val="11648716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869" y="117043"/>
            <a:ext cx="8222285" cy="1138757"/>
          </a:xfrm>
        </p:spPr>
        <p:txBody>
          <a:bodyPr/>
          <a:lstStyle/>
          <a:p>
            <a:pPr algn="ctr"/>
            <a:r>
              <a:rPr lang="en-GB" sz="3200" dirty="0">
                <a:solidFill>
                  <a:schemeClr val="tx1"/>
                </a:solidFill>
              </a:rPr>
              <a:t>Unit 2 </a:t>
            </a:r>
            <a:br>
              <a:rPr lang="en-GB" sz="3200" dirty="0">
                <a:solidFill>
                  <a:schemeClr val="tx1"/>
                </a:solidFill>
              </a:rPr>
            </a:br>
            <a:r>
              <a:rPr lang="it-IT" sz="3200" dirty="0">
                <a:solidFill>
                  <a:schemeClr val="tx1"/>
                </a:solidFill>
              </a:rPr>
              <a:t>Introduzione </a:t>
            </a:r>
            <a:r>
              <a:rPr lang="en-GB" sz="3200" dirty="0">
                <a:solidFill>
                  <a:schemeClr val="tx1"/>
                </a:solidFill>
              </a:rPr>
              <a:t>a Excel</a:t>
            </a:r>
            <a:endParaRPr lang="en-IE" sz="3200" dirty="0">
              <a:solidFill>
                <a:schemeClr val="tx1"/>
              </a:solidFill>
            </a:endParaRPr>
          </a:p>
        </p:txBody>
      </p:sp>
      <p:sp>
        <p:nvSpPr>
          <p:cNvPr id="3" name="Text Placeholder 2"/>
          <p:cNvSpPr>
            <a:spLocks noGrp="1"/>
          </p:cNvSpPr>
          <p:nvPr>
            <p:ph type="body" idx="1"/>
          </p:nvPr>
        </p:nvSpPr>
        <p:spPr>
          <a:xfrm>
            <a:off x="248717" y="1255800"/>
            <a:ext cx="8624621" cy="3082114"/>
          </a:xfrm>
        </p:spPr>
        <p:txBody>
          <a:bodyPr/>
          <a:lstStyle/>
          <a:p>
            <a:pPr marL="76200" indent="0">
              <a:buNone/>
            </a:pPr>
            <a:endParaRPr lang="en-GB" dirty="0"/>
          </a:p>
          <a:p>
            <a:pPr marL="76200" indent="0">
              <a:buNone/>
            </a:pPr>
            <a:endParaRPr lang="en-GB" sz="2800" dirty="0">
              <a:solidFill>
                <a:schemeClr val="tx1"/>
              </a:solidFill>
            </a:endParaRPr>
          </a:p>
          <a:p>
            <a:pPr marL="76200" indent="0">
              <a:buNone/>
            </a:pPr>
            <a:r>
              <a:rPr lang="it-IT" sz="2000" b="1" i="0" dirty="0">
                <a:solidFill>
                  <a:schemeClr val="tx1"/>
                </a:solidFill>
                <a:effectLst/>
                <a:latin typeface="Karla" pitchFamily="2" charset="0"/>
              </a:rPr>
              <a:t>La funzione di Excel è tipicamente quella di organizzare i dati ed eseguire analisi finanziarie. Viene utilizzato, inoltre, in tutte le funzioni aziendali e nelle aziende, dalle piccole alle grandi.</a:t>
            </a:r>
            <a:endParaRPr lang="en-IE" sz="2800" b="1" dirty="0">
              <a:solidFill>
                <a:schemeClr val="tx1"/>
              </a:solidFill>
              <a:latin typeface="Karla" pitchFamily="2" charset="0"/>
            </a:endParaRPr>
          </a:p>
        </p:txBody>
      </p:sp>
      <p:pic>
        <p:nvPicPr>
          <p:cNvPr id="4" name="Picture 2" descr="What Happened to Microsoft Excel? | by John Thuma | DataDrivenInves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1923" y="1497075"/>
            <a:ext cx="2162175" cy="866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59267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07" y="226771"/>
            <a:ext cx="8206144" cy="1029029"/>
          </a:xfrm>
        </p:spPr>
        <p:txBody>
          <a:bodyPr/>
          <a:lstStyle/>
          <a:p>
            <a:pPr algn="ctr"/>
            <a:r>
              <a:rPr lang="en-GB" sz="3600" dirty="0" err="1">
                <a:solidFill>
                  <a:schemeClr val="tx1"/>
                </a:solidFill>
              </a:rPr>
              <a:t>Unità</a:t>
            </a:r>
            <a:r>
              <a:rPr lang="en-GB" sz="3600" dirty="0">
                <a:solidFill>
                  <a:schemeClr val="tx1"/>
                </a:solidFill>
              </a:rPr>
              <a:t> 2</a:t>
            </a:r>
            <a:br>
              <a:rPr lang="en-GB" sz="3600" dirty="0">
                <a:solidFill>
                  <a:schemeClr val="tx1"/>
                </a:solidFill>
              </a:rPr>
            </a:br>
            <a:r>
              <a:rPr lang="en-GB" sz="3600" dirty="0">
                <a:solidFill>
                  <a:schemeClr val="tx1"/>
                </a:solidFill>
              </a:rPr>
              <a:t>Come </a:t>
            </a:r>
            <a:r>
              <a:rPr lang="en-GB" sz="3600" dirty="0" err="1">
                <a:solidFill>
                  <a:schemeClr val="tx1"/>
                </a:solidFill>
              </a:rPr>
              <a:t>aprire</a:t>
            </a:r>
            <a:r>
              <a:rPr lang="en-GB" sz="3600" dirty="0">
                <a:solidFill>
                  <a:schemeClr val="tx1"/>
                </a:solidFill>
              </a:rPr>
              <a:t> Excel</a:t>
            </a:r>
            <a:endParaRPr lang="en-IE" sz="3600" dirty="0">
              <a:solidFill>
                <a:schemeClr val="tx1"/>
              </a:solidFill>
            </a:endParaRPr>
          </a:p>
        </p:txBody>
      </p:sp>
      <p:sp>
        <p:nvSpPr>
          <p:cNvPr id="3" name="Text Placeholder 2"/>
          <p:cNvSpPr>
            <a:spLocks noGrp="1"/>
          </p:cNvSpPr>
          <p:nvPr>
            <p:ph type="body" idx="1"/>
          </p:nvPr>
        </p:nvSpPr>
        <p:spPr>
          <a:xfrm>
            <a:off x="0" y="226771"/>
            <a:ext cx="8132992" cy="1192376"/>
          </a:xfrm>
        </p:spPr>
        <p:txBody>
          <a:bodyPr/>
          <a:lstStyle/>
          <a:p>
            <a:pPr marL="0" indent="0">
              <a:lnSpc>
                <a:spcPct val="150000"/>
              </a:lnSpc>
              <a:spcBef>
                <a:spcPct val="0"/>
              </a:spcBef>
              <a:buNone/>
              <a:defRPr/>
            </a:pPr>
            <a:r>
              <a:rPr lang="es-ES" altLang="hu-HU" dirty="0">
                <a:solidFill>
                  <a:schemeClr val="tx1"/>
                </a:solidFill>
                <a:latin typeface="Arial Rounded MT Bold" panose="020F0704030504030204" pitchFamily="34" charset="0"/>
              </a:rPr>
              <a:t>                                                        </a:t>
            </a:r>
          </a:p>
          <a:p>
            <a:pPr marL="0" indent="0">
              <a:lnSpc>
                <a:spcPct val="150000"/>
              </a:lnSpc>
              <a:spcBef>
                <a:spcPct val="0"/>
              </a:spcBef>
              <a:buNone/>
              <a:defRPr/>
            </a:pPr>
            <a:endParaRPr lang="es-ES" altLang="hu-HU" sz="1600" dirty="0">
              <a:solidFill>
                <a:schemeClr val="tx1"/>
              </a:solidFill>
              <a:latin typeface="Arial Rounded MT Bold" panose="020F0704030504030204" pitchFamily="34" charset="0"/>
            </a:endParaRPr>
          </a:p>
          <a:p>
            <a:pPr marL="0" indent="0">
              <a:lnSpc>
                <a:spcPct val="150000"/>
              </a:lnSpc>
              <a:spcBef>
                <a:spcPct val="0"/>
              </a:spcBef>
              <a:buNone/>
              <a:defRPr/>
            </a:pPr>
            <a:endParaRPr lang="es-ES" altLang="hu-HU" sz="1600" dirty="0">
              <a:solidFill>
                <a:schemeClr val="tx1"/>
              </a:solidFill>
              <a:latin typeface="Arial Rounded MT Bold" panose="020F0704030504030204" pitchFamily="34" charset="0"/>
            </a:endParaRPr>
          </a:p>
          <a:p>
            <a:pPr marL="0" indent="0">
              <a:lnSpc>
                <a:spcPct val="150000"/>
              </a:lnSpc>
              <a:spcBef>
                <a:spcPct val="0"/>
              </a:spcBef>
              <a:buNone/>
              <a:defRPr/>
            </a:pPr>
            <a:r>
              <a:rPr lang="it-IT" b="1" i="0" dirty="0">
                <a:solidFill>
                  <a:schemeClr val="tx1"/>
                </a:solidFill>
                <a:effectLst/>
                <a:latin typeface="Karla" pitchFamily="2" charset="0"/>
              </a:rPr>
              <a:t>Fai clic sul pulsante Excel nel menu Start</a:t>
            </a:r>
            <a:br>
              <a:rPr lang="it-IT" b="1" i="0" dirty="0">
                <a:solidFill>
                  <a:schemeClr val="tx1"/>
                </a:solidFill>
                <a:effectLst/>
                <a:latin typeface="Karla" pitchFamily="2" charset="0"/>
              </a:rPr>
            </a:br>
            <a:r>
              <a:rPr lang="it-IT" b="1" i="0" dirty="0">
                <a:solidFill>
                  <a:schemeClr val="tx1"/>
                </a:solidFill>
                <a:effectLst/>
                <a:latin typeface="Karla" pitchFamily="2" charset="0"/>
              </a:rPr>
              <a:t>(in basso a sinistra).</a:t>
            </a:r>
            <a:br>
              <a:rPr lang="it-IT" b="1" i="0" dirty="0">
                <a:solidFill>
                  <a:schemeClr val="tx1"/>
                </a:solidFill>
                <a:effectLst/>
                <a:latin typeface="Karla" pitchFamily="2" charset="0"/>
              </a:rPr>
            </a:br>
            <a:r>
              <a:rPr lang="it-IT" b="1" i="0" dirty="0">
                <a:solidFill>
                  <a:schemeClr val="tx1"/>
                </a:solidFill>
                <a:effectLst/>
                <a:latin typeface="Karla" pitchFamily="2" charset="0"/>
              </a:rPr>
              <a:t>Seleziona un nuovo foglio di calcolo vuoto. Appare la finestra di dialogo del nuovo foglio di calcolo.</a:t>
            </a:r>
            <a:br>
              <a:rPr lang="it-IT" b="1" i="0" dirty="0">
                <a:solidFill>
                  <a:schemeClr val="tx1"/>
                </a:solidFill>
                <a:effectLst/>
                <a:latin typeface="Karla" pitchFamily="2" charset="0"/>
              </a:rPr>
            </a:br>
            <a:r>
              <a:rPr lang="it-IT" b="1" i="0" dirty="0">
                <a:solidFill>
                  <a:schemeClr val="tx1"/>
                </a:solidFill>
                <a:effectLst/>
                <a:latin typeface="Karla" pitchFamily="2" charset="0"/>
              </a:rPr>
              <a:t>Seleziona la cella di tuo interesse e inizia a digitare.</a:t>
            </a:r>
            <a:endParaRPr lang="en-IE" sz="1600" b="1" dirty="0">
              <a:solidFill>
                <a:schemeClr val="tx1"/>
              </a:solidFill>
              <a:latin typeface="Karla" pitchFamily="2" charset="0"/>
            </a:endParaRPr>
          </a:p>
        </p:txBody>
      </p:sp>
      <p:pic>
        <p:nvPicPr>
          <p:cNvPr id="5" name="Picture 2" descr="What Happened to Microsoft Excel? | by John Thuma | DataDrivenInves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848" y="2018995"/>
            <a:ext cx="2024748" cy="672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43668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06" y="175565"/>
            <a:ext cx="8206144" cy="1265529"/>
          </a:xfrm>
        </p:spPr>
        <p:txBody>
          <a:bodyPr/>
          <a:lstStyle/>
          <a:p>
            <a:pPr algn="ctr"/>
            <a:r>
              <a:rPr lang="en-GB" sz="3600" dirty="0" err="1">
                <a:solidFill>
                  <a:schemeClr val="tx1"/>
                </a:solidFill>
              </a:rPr>
              <a:t>Unità</a:t>
            </a:r>
            <a:r>
              <a:rPr lang="en-GB" sz="3600" dirty="0">
                <a:solidFill>
                  <a:schemeClr val="tx1"/>
                </a:solidFill>
              </a:rPr>
              <a:t> 2</a:t>
            </a:r>
            <a:br>
              <a:rPr lang="en-GB" sz="3600" dirty="0">
                <a:solidFill>
                  <a:schemeClr val="tx1"/>
                </a:solidFill>
              </a:rPr>
            </a:br>
            <a:r>
              <a:rPr lang="en-GB" sz="3600" dirty="0">
                <a:solidFill>
                  <a:schemeClr val="tx1"/>
                </a:solidFill>
              </a:rPr>
              <a:t>Spreadsheet /Toolbars</a:t>
            </a:r>
            <a:endParaRPr lang="en-IE" sz="3600" dirty="0">
              <a:solidFill>
                <a:schemeClr val="tx1"/>
              </a:solidFill>
            </a:endParaRPr>
          </a:p>
        </p:txBody>
      </p:sp>
      <p:sp>
        <p:nvSpPr>
          <p:cNvPr id="3" name="Text Placeholder 2"/>
          <p:cNvSpPr>
            <a:spLocks noGrp="1"/>
          </p:cNvSpPr>
          <p:nvPr>
            <p:ph type="body" idx="1"/>
          </p:nvPr>
        </p:nvSpPr>
        <p:spPr>
          <a:xfrm>
            <a:off x="672998" y="1199693"/>
            <a:ext cx="7584352" cy="3726015"/>
          </a:xfrm>
        </p:spPr>
        <p:txBody>
          <a:bodyPr/>
          <a:lstStyle/>
          <a:p>
            <a:pPr marL="76200" indent="0" algn="ctr">
              <a:buNone/>
            </a:pPr>
            <a:r>
              <a:rPr lang="it-IT" altLang="hu-HU" dirty="0">
                <a:solidFill>
                  <a:schemeClr val="tx1"/>
                </a:solidFill>
                <a:latin typeface="Arial Rounded MT Bold" panose="020F0704030504030204" pitchFamily="34" charset="0"/>
              </a:rPr>
              <a:t>Prima o dopo aver digitato il testo, puoi metterlo in grassetto, in corsivo o sottolinearlo</a:t>
            </a:r>
            <a:r>
              <a:rPr lang="hu-HU" altLang="hu-HU" dirty="0">
                <a:solidFill>
                  <a:schemeClr val="tx1"/>
                </a:solidFill>
                <a:latin typeface="Arial Rounded MT Bold" panose="020F0704030504030204" pitchFamily="34" charset="0"/>
              </a:rPr>
              <a:t>.</a:t>
            </a:r>
          </a:p>
          <a:p>
            <a:endParaRPr lang="en-IE" dirty="0"/>
          </a:p>
        </p:txBody>
      </p:sp>
      <p:sp>
        <p:nvSpPr>
          <p:cNvPr id="7" name="Line 1"/>
          <p:cNvSpPr>
            <a:spLocks noChangeShapeType="1"/>
          </p:cNvSpPr>
          <p:nvPr/>
        </p:nvSpPr>
        <p:spPr bwMode="auto">
          <a:xfrm flipH="1" flipV="1">
            <a:off x="1594249" y="2659918"/>
            <a:ext cx="95098" cy="43980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
        <p:nvSpPr>
          <p:cNvPr id="8" name="Line 1"/>
          <p:cNvSpPr>
            <a:spLocks noChangeShapeType="1"/>
          </p:cNvSpPr>
          <p:nvPr/>
        </p:nvSpPr>
        <p:spPr bwMode="auto">
          <a:xfrm flipH="1" flipV="1">
            <a:off x="1641798" y="2235859"/>
            <a:ext cx="95098" cy="43980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pic>
        <p:nvPicPr>
          <p:cNvPr id="12" name="Picture 11"/>
          <p:cNvPicPr/>
          <p:nvPr/>
        </p:nvPicPr>
        <p:blipFill>
          <a:blip r:embed="rId2"/>
          <a:stretch>
            <a:fillRect/>
          </a:stretch>
        </p:blipFill>
        <p:spPr>
          <a:xfrm>
            <a:off x="1065751" y="2119340"/>
            <a:ext cx="6798089" cy="2423400"/>
          </a:xfrm>
          <a:prstGeom prst="rect">
            <a:avLst/>
          </a:prstGeom>
        </p:spPr>
      </p:pic>
      <p:sp>
        <p:nvSpPr>
          <p:cNvPr id="13" name="Line 1"/>
          <p:cNvSpPr>
            <a:spLocks noChangeShapeType="1"/>
          </p:cNvSpPr>
          <p:nvPr/>
        </p:nvSpPr>
        <p:spPr bwMode="auto">
          <a:xfrm flipH="1" flipV="1">
            <a:off x="1641798" y="2572280"/>
            <a:ext cx="95098" cy="43980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
        <p:nvSpPr>
          <p:cNvPr id="14" name="Line 1"/>
          <p:cNvSpPr>
            <a:spLocks noChangeShapeType="1"/>
          </p:cNvSpPr>
          <p:nvPr/>
        </p:nvSpPr>
        <p:spPr bwMode="auto">
          <a:xfrm flipH="1" flipV="1">
            <a:off x="2672022" y="2572280"/>
            <a:ext cx="95098" cy="43980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
        <p:nvSpPr>
          <p:cNvPr id="15" name="Line 1"/>
          <p:cNvSpPr>
            <a:spLocks noChangeShapeType="1"/>
          </p:cNvSpPr>
          <p:nvPr/>
        </p:nvSpPr>
        <p:spPr bwMode="auto">
          <a:xfrm flipH="1" flipV="1">
            <a:off x="1784445" y="2572280"/>
            <a:ext cx="95098" cy="43980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
        <p:nvSpPr>
          <p:cNvPr id="16" name="Line 1"/>
          <p:cNvSpPr>
            <a:spLocks noChangeShapeType="1"/>
          </p:cNvSpPr>
          <p:nvPr/>
        </p:nvSpPr>
        <p:spPr bwMode="auto">
          <a:xfrm flipH="1" flipV="1">
            <a:off x="1906365" y="2607078"/>
            <a:ext cx="95098" cy="43980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Tree>
    <p:extLst>
      <p:ext uri="{BB962C8B-B14F-4D97-AF65-F5344CB8AC3E}">
        <p14:creationId xmlns:p14="http://schemas.microsoft.com/office/powerpoint/2010/main" val="41536305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30757"/>
            <a:ext cx="8257350" cy="1668782"/>
          </a:xfrm>
        </p:spPr>
        <p:txBody>
          <a:bodyPr/>
          <a:lstStyle/>
          <a:p>
            <a:pPr algn="ctr"/>
            <a:r>
              <a:rPr lang="en-GB" sz="3600" dirty="0" err="1">
                <a:solidFill>
                  <a:schemeClr val="tx1"/>
                </a:solidFill>
              </a:rPr>
              <a:t>Unità</a:t>
            </a:r>
            <a:r>
              <a:rPr lang="en-GB" sz="3600" dirty="0">
                <a:solidFill>
                  <a:schemeClr val="tx1"/>
                </a:solidFill>
              </a:rPr>
              <a:t> 2</a:t>
            </a:r>
            <a:br>
              <a:rPr lang="en-GB" sz="3600" dirty="0">
                <a:solidFill>
                  <a:schemeClr val="tx1"/>
                </a:solidFill>
              </a:rPr>
            </a:br>
            <a:r>
              <a:rPr lang="en-GB" sz="3600" dirty="0">
                <a:solidFill>
                  <a:schemeClr val="tx1"/>
                </a:solidFill>
              </a:rPr>
              <a:t>Spreadsheet /Tools</a:t>
            </a:r>
            <a:br>
              <a:rPr lang="en-GB" sz="3600" dirty="0">
                <a:solidFill>
                  <a:schemeClr val="tx1"/>
                </a:solidFill>
              </a:rPr>
            </a:br>
            <a:r>
              <a:rPr lang="it-IT" altLang="hu-HU" dirty="0">
                <a:solidFill>
                  <a:schemeClr val="tx1"/>
                </a:solidFill>
                <a:latin typeface="Arial Rounded MT Bold" panose="020F0704030504030204" pitchFamily="34" charset="0"/>
              </a:rPr>
              <a:t>Seleziona il tipo di font e la grandezza</a:t>
            </a:r>
            <a:r>
              <a:rPr lang="hu-HU" altLang="hu-HU" dirty="0">
                <a:solidFill>
                  <a:schemeClr val="tx1"/>
                </a:solidFill>
                <a:latin typeface="Arial Rounded MT Bold" panose="020F0704030504030204" pitchFamily="34" charset="0"/>
              </a:rPr>
              <a:t>.</a:t>
            </a:r>
            <a:br>
              <a:rPr lang="hu-HU" altLang="hu-HU" dirty="0">
                <a:latin typeface="Arial Rounded MT Bold" panose="020F0704030504030204" pitchFamily="34" charset="0"/>
              </a:rPr>
            </a:br>
            <a:br>
              <a:rPr lang="hu-HU" altLang="hu-HU" dirty="0"/>
            </a:br>
            <a:endParaRPr lang="en-IE" dirty="0"/>
          </a:p>
        </p:txBody>
      </p:sp>
      <p:sp>
        <p:nvSpPr>
          <p:cNvPr id="3" name="Text Placeholder 2"/>
          <p:cNvSpPr>
            <a:spLocks noGrp="1"/>
          </p:cNvSpPr>
          <p:nvPr>
            <p:ph type="body" idx="1"/>
          </p:nvPr>
        </p:nvSpPr>
        <p:spPr>
          <a:xfrm>
            <a:off x="-1727660" y="5488540"/>
            <a:ext cx="3309037" cy="143228"/>
          </a:xfrm>
        </p:spPr>
        <p:txBody>
          <a:bodyPr/>
          <a:lstStyle/>
          <a:p>
            <a:endParaRPr lang="en-IE" dirty="0"/>
          </a:p>
        </p:txBody>
      </p:sp>
      <p:sp>
        <p:nvSpPr>
          <p:cNvPr id="8" name="Line 1"/>
          <p:cNvSpPr>
            <a:spLocks noChangeShapeType="1"/>
          </p:cNvSpPr>
          <p:nvPr/>
        </p:nvSpPr>
        <p:spPr bwMode="auto">
          <a:xfrm flipH="1" flipV="1">
            <a:off x="1771182" y="2147969"/>
            <a:ext cx="95098" cy="43980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pic>
        <p:nvPicPr>
          <p:cNvPr id="9" name="Picture 8"/>
          <p:cNvPicPr/>
          <p:nvPr/>
        </p:nvPicPr>
        <p:blipFill>
          <a:blip r:embed="rId2"/>
          <a:stretch>
            <a:fillRect/>
          </a:stretch>
        </p:blipFill>
        <p:spPr>
          <a:xfrm>
            <a:off x="651054" y="1930967"/>
            <a:ext cx="7759916" cy="2592511"/>
          </a:xfrm>
          <a:prstGeom prst="rect">
            <a:avLst/>
          </a:prstGeom>
        </p:spPr>
      </p:pic>
      <p:sp>
        <p:nvSpPr>
          <p:cNvPr id="10" name="Line 1"/>
          <p:cNvSpPr>
            <a:spLocks noChangeShapeType="1"/>
          </p:cNvSpPr>
          <p:nvPr/>
        </p:nvSpPr>
        <p:spPr bwMode="auto">
          <a:xfrm flipH="1" flipV="1">
            <a:off x="1923209" y="2283463"/>
            <a:ext cx="95098" cy="43980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
        <p:nvSpPr>
          <p:cNvPr id="11" name="Line 1"/>
          <p:cNvSpPr>
            <a:spLocks noChangeShapeType="1"/>
          </p:cNvSpPr>
          <p:nvPr/>
        </p:nvSpPr>
        <p:spPr bwMode="auto">
          <a:xfrm flipH="1" flipV="1">
            <a:off x="2193183" y="2283463"/>
            <a:ext cx="95098" cy="43980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Tree>
    <p:extLst>
      <p:ext uri="{BB962C8B-B14F-4D97-AF65-F5344CB8AC3E}">
        <p14:creationId xmlns:p14="http://schemas.microsoft.com/office/powerpoint/2010/main" val="11060408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3" y="109727"/>
            <a:ext cx="8154937" cy="1250899"/>
          </a:xfrm>
        </p:spPr>
        <p:txBody>
          <a:bodyPr/>
          <a:lstStyle/>
          <a:p>
            <a:pPr algn="ctr"/>
            <a:r>
              <a:rPr lang="en-GB" sz="3600" dirty="0" err="1">
                <a:solidFill>
                  <a:schemeClr val="tx1"/>
                </a:solidFill>
              </a:rPr>
              <a:t>Unità</a:t>
            </a:r>
            <a:r>
              <a:rPr lang="en-GB" sz="3600" dirty="0">
                <a:solidFill>
                  <a:schemeClr val="tx1"/>
                </a:solidFill>
              </a:rPr>
              <a:t> 2</a:t>
            </a:r>
            <a:br>
              <a:rPr lang="en-GB" sz="3600" dirty="0">
                <a:solidFill>
                  <a:schemeClr val="tx1"/>
                </a:solidFill>
              </a:rPr>
            </a:br>
            <a:r>
              <a:rPr lang="en-GB" sz="3600" dirty="0">
                <a:solidFill>
                  <a:schemeClr val="tx1"/>
                </a:solidFill>
              </a:rPr>
              <a:t>Spreadsheet /Toolbars</a:t>
            </a:r>
            <a:endParaRPr lang="en-IE" sz="3600" dirty="0">
              <a:solidFill>
                <a:schemeClr val="tx1"/>
              </a:solidFill>
            </a:endParaRPr>
          </a:p>
        </p:txBody>
      </p:sp>
      <p:sp>
        <p:nvSpPr>
          <p:cNvPr id="3" name="Text Placeholder 2"/>
          <p:cNvSpPr>
            <a:spLocks noGrp="1"/>
          </p:cNvSpPr>
          <p:nvPr>
            <p:ph type="body" idx="1"/>
          </p:nvPr>
        </p:nvSpPr>
        <p:spPr>
          <a:xfrm>
            <a:off x="886650" y="1126541"/>
            <a:ext cx="7370700" cy="3799167"/>
          </a:xfrm>
        </p:spPr>
        <p:txBody>
          <a:bodyPr/>
          <a:lstStyle/>
          <a:p>
            <a:pPr marL="76200" indent="0">
              <a:buNone/>
            </a:pPr>
            <a:r>
              <a:rPr lang="en-GB" altLang="hu-HU" dirty="0">
                <a:latin typeface="Arial Rounded MT Bold" panose="020F0704030504030204" pitchFamily="34" charset="0"/>
              </a:rPr>
              <a:t>           </a:t>
            </a:r>
            <a:r>
              <a:rPr lang="it-IT" altLang="hu-HU" sz="2800" dirty="0">
                <a:solidFill>
                  <a:schemeClr val="tx1"/>
                </a:solidFill>
                <a:latin typeface="Arial Rounded MT Bold" panose="020F0704030504030204" pitchFamily="34" charset="0"/>
              </a:rPr>
              <a:t>Puoi anche colorare le celle</a:t>
            </a:r>
            <a:r>
              <a:rPr lang="hu-HU" altLang="hu-HU" sz="2800" dirty="0">
                <a:solidFill>
                  <a:schemeClr val="tx1"/>
                </a:solidFill>
                <a:latin typeface="Arial Rounded MT Bold" panose="020F0704030504030204" pitchFamily="34" charset="0"/>
              </a:rPr>
              <a:t>.</a:t>
            </a:r>
          </a:p>
          <a:p>
            <a:endParaRPr lang="en-IE" dirty="0"/>
          </a:p>
        </p:txBody>
      </p:sp>
      <p:sp>
        <p:nvSpPr>
          <p:cNvPr id="5" name="Line 1"/>
          <p:cNvSpPr>
            <a:spLocks noChangeShapeType="1"/>
          </p:cNvSpPr>
          <p:nvPr/>
        </p:nvSpPr>
        <p:spPr bwMode="auto">
          <a:xfrm flipH="1" flipV="1">
            <a:off x="6515868" y="2362364"/>
            <a:ext cx="95098" cy="43980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pic>
        <p:nvPicPr>
          <p:cNvPr id="6" name="Picture 5"/>
          <p:cNvPicPr/>
          <p:nvPr/>
        </p:nvPicPr>
        <p:blipFill>
          <a:blip r:embed="rId2"/>
          <a:stretch>
            <a:fillRect/>
          </a:stretch>
        </p:blipFill>
        <p:spPr>
          <a:xfrm>
            <a:off x="873702" y="1879054"/>
            <a:ext cx="7359091" cy="2423400"/>
          </a:xfrm>
          <a:prstGeom prst="rect">
            <a:avLst/>
          </a:prstGeom>
        </p:spPr>
      </p:pic>
      <p:sp>
        <p:nvSpPr>
          <p:cNvPr id="7" name="Line 1"/>
          <p:cNvSpPr>
            <a:spLocks noChangeShapeType="1"/>
          </p:cNvSpPr>
          <p:nvPr/>
        </p:nvSpPr>
        <p:spPr bwMode="auto">
          <a:xfrm flipH="1" flipV="1">
            <a:off x="2388413" y="2362364"/>
            <a:ext cx="95098" cy="43980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Tree>
    <p:extLst>
      <p:ext uri="{BB962C8B-B14F-4D97-AF65-F5344CB8AC3E}">
        <p14:creationId xmlns:p14="http://schemas.microsoft.com/office/powerpoint/2010/main" val="18642724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674" y="109728"/>
            <a:ext cx="8427110" cy="2143354"/>
          </a:xfrm>
        </p:spPr>
        <p:txBody>
          <a:bodyPr/>
          <a:lstStyle/>
          <a:p>
            <a:pPr algn="ctr"/>
            <a:r>
              <a:rPr lang="en-GB" sz="3200" dirty="0" err="1">
                <a:solidFill>
                  <a:schemeClr val="tx1"/>
                </a:solidFill>
              </a:rPr>
              <a:t>Unità</a:t>
            </a:r>
            <a:r>
              <a:rPr lang="en-GB" sz="3200" dirty="0">
                <a:solidFill>
                  <a:schemeClr val="tx1"/>
                </a:solidFill>
              </a:rPr>
              <a:t> 2</a:t>
            </a:r>
            <a:br>
              <a:rPr lang="en-GB" sz="3200" dirty="0">
                <a:solidFill>
                  <a:schemeClr val="tx1"/>
                </a:solidFill>
              </a:rPr>
            </a:br>
            <a:r>
              <a:rPr lang="en-GB" sz="3200" dirty="0">
                <a:solidFill>
                  <a:schemeClr val="tx1"/>
                </a:solidFill>
              </a:rPr>
              <a:t>Spreadsheet /Toolbars</a:t>
            </a:r>
            <a:br>
              <a:rPr lang="en-GB" dirty="0">
                <a:solidFill>
                  <a:schemeClr val="tx1"/>
                </a:solidFill>
              </a:rPr>
            </a:br>
            <a:br>
              <a:rPr lang="en-GB" dirty="0">
                <a:solidFill>
                  <a:schemeClr val="tx1"/>
                </a:solidFill>
              </a:rPr>
            </a:br>
            <a:r>
              <a:rPr lang="it-IT" sz="2800" dirty="0">
                <a:solidFill>
                  <a:schemeClr val="tx1"/>
                </a:solidFill>
              </a:rPr>
              <a:t>Puoi anche evidenziare i bordi</a:t>
            </a:r>
          </a:p>
        </p:txBody>
      </p:sp>
      <p:pic>
        <p:nvPicPr>
          <p:cNvPr id="3" name="Picture 2"/>
          <p:cNvPicPr>
            <a:picLocks noChangeAspect="1"/>
          </p:cNvPicPr>
          <p:nvPr/>
        </p:nvPicPr>
        <p:blipFill>
          <a:blip r:embed="rId2"/>
          <a:stretch>
            <a:fillRect/>
          </a:stretch>
        </p:blipFill>
        <p:spPr>
          <a:xfrm>
            <a:off x="722058" y="2094198"/>
            <a:ext cx="7246342" cy="2420322"/>
          </a:xfrm>
          <a:prstGeom prst="rect">
            <a:avLst/>
          </a:prstGeom>
        </p:spPr>
      </p:pic>
      <p:sp>
        <p:nvSpPr>
          <p:cNvPr id="8" name="Line 1"/>
          <p:cNvSpPr>
            <a:spLocks noChangeShapeType="1"/>
          </p:cNvSpPr>
          <p:nvPr/>
        </p:nvSpPr>
        <p:spPr bwMode="auto">
          <a:xfrm flipH="1" flipV="1">
            <a:off x="1860731" y="2534452"/>
            <a:ext cx="95098" cy="43980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Tree>
    <p:extLst>
      <p:ext uri="{BB962C8B-B14F-4D97-AF65-F5344CB8AC3E}">
        <p14:creationId xmlns:p14="http://schemas.microsoft.com/office/powerpoint/2010/main" val="386113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19456"/>
            <a:ext cx="7855014" cy="1126541"/>
          </a:xfrm>
        </p:spPr>
        <p:txBody>
          <a:bodyPr/>
          <a:lstStyle/>
          <a:p>
            <a:pPr algn="ctr"/>
            <a:r>
              <a:rPr lang="it-IT" sz="3600" dirty="0">
                <a:solidFill>
                  <a:schemeClr val="tx1"/>
                </a:solidFill>
              </a:rPr>
              <a:t>Unità 1</a:t>
            </a:r>
            <a:br>
              <a:rPr lang="it-IT" sz="3600" dirty="0">
                <a:solidFill>
                  <a:schemeClr val="tx1"/>
                </a:solidFill>
              </a:rPr>
            </a:br>
            <a:r>
              <a:rPr lang="it-IT" sz="3600" dirty="0">
                <a:solidFill>
                  <a:schemeClr val="tx1"/>
                </a:solidFill>
              </a:rPr>
              <a:t>Dispositivi Informatici</a:t>
            </a:r>
            <a:br>
              <a:rPr lang="en-IE" dirty="0">
                <a:solidFill>
                  <a:schemeClr val="tx1"/>
                </a:solidFill>
              </a:rPr>
            </a:br>
            <a:endParaRPr lang="en-IE" dirty="0"/>
          </a:p>
        </p:txBody>
      </p:sp>
      <p:sp>
        <p:nvSpPr>
          <p:cNvPr id="3" name="Text Placeholder 2"/>
          <p:cNvSpPr>
            <a:spLocks noGrp="1"/>
          </p:cNvSpPr>
          <p:nvPr>
            <p:ph type="body" idx="1"/>
          </p:nvPr>
        </p:nvSpPr>
        <p:spPr>
          <a:xfrm>
            <a:off x="0" y="1060704"/>
            <a:ext cx="9070848" cy="3865004"/>
          </a:xfrm>
        </p:spPr>
        <p:txBody>
          <a:bodyPr/>
          <a:lstStyle/>
          <a:p>
            <a:pPr marL="76200" indent="0">
              <a:buNone/>
            </a:pPr>
            <a:endParaRPr lang="en-IE" b="1" dirty="0">
              <a:solidFill>
                <a:schemeClr val="tx1"/>
              </a:solidFill>
            </a:endParaRPr>
          </a:p>
          <a:p>
            <a:pPr marL="76200" indent="0">
              <a:buNone/>
            </a:pPr>
            <a:r>
              <a:rPr lang="it-IT" b="1" dirty="0">
                <a:solidFill>
                  <a:schemeClr val="tx1"/>
                </a:solidFill>
              </a:rPr>
              <a:t>Nell’ultimo ventennio, sempre più persone hanno utilizzato un PC per accedere a internet. Tuttavia, negli ultimi anni il numero di persone che accedono a internet utilizzando esclusivamente il PC è drasticamente diminuito. </a:t>
            </a:r>
          </a:p>
          <a:p>
            <a:pPr marL="76200" indent="0">
              <a:buNone/>
            </a:pPr>
            <a:r>
              <a:rPr lang="it-IT" b="1" dirty="0">
                <a:solidFill>
                  <a:schemeClr val="tx1"/>
                </a:solidFill>
              </a:rPr>
              <a:t>Oggi, vengono utilizzati sempre più dispositive diversi.</a:t>
            </a:r>
            <a:br>
              <a:rPr lang="it-IT" b="1" dirty="0">
                <a:solidFill>
                  <a:schemeClr val="tx1"/>
                </a:solidFill>
              </a:rPr>
            </a:br>
            <a:r>
              <a:rPr lang="it-IT" b="1" dirty="0">
                <a:solidFill>
                  <a:schemeClr val="tx1"/>
                </a:solidFill>
              </a:rPr>
              <a:t>Nelle slides che seguono, parleremo dei più comuni.</a:t>
            </a:r>
          </a:p>
          <a:p>
            <a:endParaRPr lang="en-IE" dirty="0"/>
          </a:p>
        </p:txBody>
      </p:sp>
    </p:spTree>
    <p:extLst>
      <p:ext uri="{BB962C8B-B14F-4D97-AF65-F5344CB8AC3E}">
        <p14:creationId xmlns:p14="http://schemas.microsoft.com/office/powerpoint/2010/main" val="33767444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3" y="398399"/>
            <a:ext cx="8478317" cy="1445029"/>
          </a:xfrm>
        </p:spPr>
        <p:txBody>
          <a:bodyPr/>
          <a:lstStyle/>
          <a:p>
            <a:pPr algn="ctr"/>
            <a:r>
              <a:rPr lang="en-GB" altLang="hu-HU" sz="3200" dirty="0" err="1">
                <a:solidFill>
                  <a:schemeClr val="tx1"/>
                </a:solidFill>
                <a:latin typeface="Arial Rounded MT Bold" panose="020F0704030504030204" pitchFamily="34" charset="0"/>
              </a:rPr>
              <a:t>Unità</a:t>
            </a:r>
            <a:r>
              <a:rPr lang="en-GB" altLang="hu-HU" sz="3200" dirty="0">
                <a:solidFill>
                  <a:schemeClr val="tx1"/>
                </a:solidFill>
                <a:latin typeface="Arial Rounded MT Bold" panose="020F0704030504030204" pitchFamily="34" charset="0"/>
              </a:rPr>
              <a:t> 2</a:t>
            </a:r>
            <a:br>
              <a:rPr lang="en-GB" altLang="hu-HU" sz="3200" dirty="0">
                <a:solidFill>
                  <a:schemeClr val="tx1"/>
                </a:solidFill>
                <a:latin typeface="Arial Rounded MT Bold" panose="020F0704030504030204" pitchFamily="34" charset="0"/>
              </a:rPr>
            </a:br>
            <a:r>
              <a:rPr lang="en-GB" altLang="hu-HU" sz="3200" dirty="0">
                <a:solidFill>
                  <a:schemeClr val="tx1"/>
                </a:solidFill>
                <a:latin typeface="Arial Rounded MT Bold" panose="020F0704030504030204" pitchFamily="34" charset="0"/>
              </a:rPr>
              <a:t>Spreadsheet /Toolbars</a:t>
            </a:r>
            <a:br>
              <a:rPr lang="en-GB" altLang="hu-HU" dirty="0">
                <a:solidFill>
                  <a:schemeClr val="tx1"/>
                </a:solidFill>
                <a:latin typeface="Arial Rounded MT Bold" panose="020F0704030504030204" pitchFamily="34" charset="0"/>
              </a:rPr>
            </a:br>
            <a:br>
              <a:rPr lang="en-GB" altLang="hu-HU" dirty="0">
                <a:solidFill>
                  <a:schemeClr val="tx1"/>
                </a:solidFill>
                <a:latin typeface="Arial Rounded MT Bold" panose="020F0704030504030204" pitchFamily="34" charset="0"/>
              </a:rPr>
            </a:br>
            <a:r>
              <a:rPr lang="en-GB" altLang="hu-HU" dirty="0">
                <a:solidFill>
                  <a:schemeClr val="tx1"/>
                </a:solidFill>
                <a:latin typeface="Arial Rounded MT Bold" panose="020F0704030504030204" pitchFamily="34" charset="0"/>
              </a:rPr>
              <a:t>                      T</a:t>
            </a:r>
            <a:r>
              <a:rPr lang="hu-HU" altLang="hu-HU" dirty="0">
                <a:solidFill>
                  <a:schemeClr val="tx1"/>
                </a:solidFill>
                <a:latin typeface="Arial Rounded MT Bold" panose="020F0704030504030204" pitchFamily="34" charset="0"/>
              </a:rPr>
              <a:t>ext </a:t>
            </a:r>
            <a:r>
              <a:rPr lang="en-GB" altLang="hu-HU" dirty="0">
                <a:solidFill>
                  <a:schemeClr val="tx1"/>
                </a:solidFill>
                <a:latin typeface="Arial Rounded MT Bold" panose="020F0704030504030204" pitchFamily="34" charset="0"/>
              </a:rPr>
              <a:t>can be put </a:t>
            </a:r>
            <a:r>
              <a:rPr lang="hu-HU" altLang="hu-HU" dirty="0">
                <a:solidFill>
                  <a:schemeClr val="tx1"/>
                </a:solidFill>
                <a:latin typeface="Arial Rounded MT Bold" panose="020F0704030504030204" pitchFamily="34" charset="0"/>
              </a:rPr>
              <a:t>in alphabetical order.</a:t>
            </a:r>
            <a:br>
              <a:rPr lang="hu-HU" altLang="hu-HU" dirty="0">
                <a:solidFill>
                  <a:schemeClr val="tx1"/>
                </a:solidFill>
                <a:latin typeface="Arial Rounded MT Bold" panose="020F0704030504030204" pitchFamily="34" charset="0"/>
              </a:rPr>
            </a:br>
            <a:endParaRPr lang="en-IE" dirty="0"/>
          </a:p>
        </p:txBody>
      </p:sp>
      <p:pic>
        <p:nvPicPr>
          <p:cNvPr id="5" name="Picture 4"/>
          <p:cNvPicPr>
            <a:picLocks noChangeAspect="1"/>
          </p:cNvPicPr>
          <p:nvPr/>
        </p:nvPicPr>
        <p:blipFill>
          <a:blip r:embed="rId2"/>
          <a:stretch>
            <a:fillRect/>
          </a:stretch>
        </p:blipFill>
        <p:spPr>
          <a:xfrm>
            <a:off x="782726" y="1910982"/>
            <a:ext cx="7474624" cy="2420322"/>
          </a:xfrm>
          <a:prstGeom prst="rect">
            <a:avLst/>
          </a:prstGeom>
        </p:spPr>
      </p:pic>
      <p:sp>
        <p:nvSpPr>
          <p:cNvPr id="7" name="Line 1"/>
          <p:cNvSpPr>
            <a:spLocks noChangeShapeType="1"/>
          </p:cNvSpPr>
          <p:nvPr/>
        </p:nvSpPr>
        <p:spPr bwMode="auto">
          <a:xfrm flipH="1" flipV="1">
            <a:off x="7447973" y="2276764"/>
            <a:ext cx="95098" cy="43980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Tree>
    <p:extLst>
      <p:ext uri="{BB962C8B-B14F-4D97-AF65-F5344CB8AC3E}">
        <p14:creationId xmlns:p14="http://schemas.microsoft.com/office/powerpoint/2010/main" val="25439791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782" y="175565"/>
            <a:ext cx="8968436" cy="1792226"/>
          </a:xfrm>
        </p:spPr>
        <p:txBody>
          <a:bodyPr/>
          <a:lstStyle/>
          <a:p>
            <a:pPr algn="ctr"/>
            <a:r>
              <a:rPr lang="en-GB" altLang="hu-HU" sz="3200" dirty="0" err="1">
                <a:solidFill>
                  <a:schemeClr val="tx1"/>
                </a:solidFill>
                <a:latin typeface="Arial Rounded MT Bold" panose="020F0704030504030204" pitchFamily="34" charset="0"/>
              </a:rPr>
              <a:t>Unità</a:t>
            </a:r>
            <a:r>
              <a:rPr lang="en-GB" altLang="hu-HU" sz="3200" dirty="0">
                <a:solidFill>
                  <a:schemeClr val="tx1"/>
                </a:solidFill>
                <a:latin typeface="Arial Rounded MT Bold" panose="020F0704030504030204" pitchFamily="34" charset="0"/>
              </a:rPr>
              <a:t> 2</a:t>
            </a:r>
            <a:br>
              <a:rPr lang="en-GB" altLang="hu-HU" sz="3200" dirty="0">
                <a:solidFill>
                  <a:schemeClr val="tx1"/>
                </a:solidFill>
                <a:latin typeface="Arial Rounded MT Bold" panose="020F0704030504030204" pitchFamily="34" charset="0"/>
              </a:rPr>
            </a:br>
            <a:r>
              <a:rPr lang="en-GB" altLang="hu-HU" sz="3200" dirty="0">
                <a:solidFill>
                  <a:schemeClr val="tx1"/>
                </a:solidFill>
                <a:latin typeface="Arial Rounded MT Bold" panose="020F0704030504030204" pitchFamily="34" charset="0"/>
              </a:rPr>
              <a:t>Spreadsheet /Toolbars</a:t>
            </a:r>
            <a:br>
              <a:rPr lang="en-GB" altLang="hu-HU" dirty="0">
                <a:solidFill>
                  <a:schemeClr val="tx1"/>
                </a:solidFill>
                <a:latin typeface="Arial Rounded MT Bold" panose="020F0704030504030204" pitchFamily="34" charset="0"/>
              </a:rPr>
            </a:br>
            <a:r>
              <a:rPr lang="en-GB" altLang="hu-HU" dirty="0">
                <a:solidFill>
                  <a:schemeClr val="tx1"/>
                </a:solidFill>
                <a:latin typeface="Arial Rounded MT Bold" panose="020F0704030504030204" pitchFamily="34" charset="0"/>
              </a:rPr>
              <a:t>         </a:t>
            </a:r>
            <a:r>
              <a:rPr lang="it-IT" altLang="hu-HU" dirty="0">
                <a:solidFill>
                  <a:schemeClr val="tx1"/>
                </a:solidFill>
                <a:latin typeface="Arial Rounded MT Bold" panose="020F0704030504030204" pitchFamily="34" charset="0"/>
              </a:rPr>
              <a:t>Puoi sommare i numeri che hai inserito nelle varie celle.</a:t>
            </a:r>
            <a:endParaRPr lang="en-IE" dirty="0"/>
          </a:p>
        </p:txBody>
      </p:sp>
      <p:pic>
        <p:nvPicPr>
          <p:cNvPr id="7" name="Picture 6"/>
          <p:cNvPicPr>
            <a:picLocks noChangeAspect="1"/>
          </p:cNvPicPr>
          <p:nvPr/>
        </p:nvPicPr>
        <p:blipFill>
          <a:blip r:embed="rId2"/>
          <a:stretch>
            <a:fillRect/>
          </a:stretch>
        </p:blipFill>
        <p:spPr>
          <a:xfrm>
            <a:off x="512064" y="1989786"/>
            <a:ext cx="7999520" cy="2590286"/>
          </a:xfrm>
          <a:prstGeom prst="rect">
            <a:avLst/>
          </a:prstGeom>
        </p:spPr>
      </p:pic>
      <p:sp>
        <p:nvSpPr>
          <p:cNvPr id="8" name="Line 1"/>
          <p:cNvSpPr>
            <a:spLocks noChangeShapeType="1"/>
          </p:cNvSpPr>
          <p:nvPr/>
        </p:nvSpPr>
        <p:spPr bwMode="auto">
          <a:xfrm flipH="1" flipV="1">
            <a:off x="7458309" y="2297022"/>
            <a:ext cx="95098" cy="43980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Tree>
    <p:extLst>
      <p:ext uri="{BB962C8B-B14F-4D97-AF65-F5344CB8AC3E}">
        <p14:creationId xmlns:p14="http://schemas.microsoft.com/office/powerpoint/2010/main" val="14687221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706" y="237466"/>
            <a:ext cx="7965466" cy="1371878"/>
          </a:xfrm>
        </p:spPr>
        <p:txBody>
          <a:bodyPr/>
          <a:lstStyle/>
          <a:p>
            <a:pPr algn="ctr"/>
            <a:r>
              <a:rPr lang="en-GB" sz="3600" dirty="0" err="1">
                <a:solidFill>
                  <a:schemeClr val="tx1"/>
                </a:solidFill>
              </a:rPr>
              <a:t>Unità</a:t>
            </a:r>
            <a:r>
              <a:rPr lang="en-GB" sz="3600" dirty="0">
                <a:solidFill>
                  <a:schemeClr val="tx1"/>
                </a:solidFill>
              </a:rPr>
              <a:t> 2</a:t>
            </a:r>
            <a:br>
              <a:rPr lang="en-GB" sz="3600" dirty="0">
                <a:solidFill>
                  <a:schemeClr val="tx1"/>
                </a:solidFill>
              </a:rPr>
            </a:br>
            <a:r>
              <a:rPr lang="en-GB" sz="3600" dirty="0">
                <a:solidFill>
                  <a:schemeClr val="tx1"/>
                </a:solidFill>
              </a:rPr>
              <a:t>Come </a:t>
            </a:r>
            <a:r>
              <a:rPr lang="en-GB" sz="3600" dirty="0" err="1">
                <a:solidFill>
                  <a:schemeClr val="tx1"/>
                </a:solidFill>
              </a:rPr>
              <a:t>salvare</a:t>
            </a:r>
            <a:r>
              <a:rPr lang="en-GB" sz="3600" dirty="0">
                <a:solidFill>
                  <a:schemeClr val="tx1"/>
                </a:solidFill>
              </a:rPr>
              <a:t> la </a:t>
            </a:r>
            <a:r>
              <a:rPr lang="en-GB" sz="3600" dirty="0" err="1">
                <a:solidFill>
                  <a:schemeClr val="tx1"/>
                </a:solidFill>
              </a:rPr>
              <a:t>tua</a:t>
            </a:r>
            <a:r>
              <a:rPr lang="en-GB" sz="3600" dirty="0">
                <a:solidFill>
                  <a:schemeClr val="tx1"/>
                </a:solidFill>
              </a:rPr>
              <a:t> spreadsheets</a:t>
            </a:r>
            <a:endParaRPr lang="en-IE" sz="3600" dirty="0">
              <a:solidFill>
                <a:schemeClr val="tx1"/>
              </a:solidFill>
            </a:endParaRPr>
          </a:p>
        </p:txBody>
      </p:sp>
      <p:sp>
        <p:nvSpPr>
          <p:cNvPr id="5" name="AutoShape 4" descr="Save your workbook"/>
          <p:cNvSpPr>
            <a:spLocks noGrp="1" noChangeAspect="1" noChangeArrowheads="1"/>
          </p:cNvSpPr>
          <p:nvPr>
            <p:ph type="body" idx="1"/>
          </p:nvPr>
        </p:nvSpPr>
        <p:spPr bwMode="auto">
          <a:xfrm>
            <a:off x="127698" y="1741018"/>
            <a:ext cx="4924136" cy="31846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76200" indent="0">
              <a:buNone/>
            </a:pPr>
            <a:r>
              <a:rPr lang="it-IT" b="1" i="0" dirty="0">
                <a:solidFill>
                  <a:schemeClr val="tx1"/>
                </a:solidFill>
                <a:effectLst/>
                <a:latin typeface="Karla" pitchFamily="2" charset="0"/>
              </a:rPr>
              <a:t>Fai clic in alto a destra e scegli l'opzione di salvataggio.</a:t>
            </a:r>
            <a:br>
              <a:rPr lang="it-IT" b="1" i="0" dirty="0">
                <a:solidFill>
                  <a:schemeClr val="tx1"/>
                </a:solidFill>
                <a:effectLst/>
                <a:latin typeface="Karla" pitchFamily="2" charset="0"/>
              </a:rPr>
            </a:br>
            <a:r>
              <a:rPr lang="it-IT" b="1" i="0" dirty="0">
                <a:solidFill>
                  <a:schemeClr val="tx1"/>
                </a:solidFill>
                <a:effectLst/>
                <a:latin typeface="Karla" pitchFamily="2" charset="0"/>
              </a:rPr>
              <a:t>Nella finestra che appare</a:t>
            </a:r>
            <a:br>
              <a:rPr lang="it-IT" b="1" i="0" dirty="0">
                <a:solidFill>
                  <a:schemeClr val="tx1"/>
                </a:solidFill>
                <a:effectLst/>
                <a:latin typeface="Karla" pitchFamily="2" charset="0"/>
              </a:rPr>
            </a:br>
            <a:r>
              <a:rPr lang="it-IT" b="1" i="0" dirty="0">
                <a:solidFill>
                  <a:schemeClr val="tx1"/>
                </a:solidFill>
                <a:effectLst/>
                <a:latin typeface="Karla" pitchFamily="2" charset="0"/>
              </a:rPr>
              <a:t>puoi scegliere in che cartella salvare il documento.</a:t>
            </a:r>
            <a:endParaRPr lang="en-IE" b="1" dirty="0">
              <a:solidFill>
                <a:schemeClr val="tx1"/>
              </a:solidFill>
              <a:latin typeface="Karla" pitchFamily="2" charset="0"/>
            </a:endParaRPr>
          </a:p>
        </p:txBody>
      </p:sp>
      <p:pic>
        <p:nvPicPr>
          <p:cNvPr id="6" name="Picture 5"/>
          <p:cNvPicPr/>
          <p:nvPr/>
        </p:nvPicPr>
        <p:blipFill>
          <a:blip r:embed="rId2"/>
          <a:stretch>
            <a:fillRect/>
          </a:stretch>
        </p:blipFill>
        <p:spPr>
          <a:xfrm>
            <a:off x="5051834" y="2005018"/>
            <a:ext cx="3385045" cy="2240230"/>
          </a:xfrm>
          <a:prstGeom prst="rect">
            <a:avLst/>
          </a:prstGeom>
        </p:spPr>
      </p:pic>
      <p:sp>
        <p:nvSpPr>
          <p:cNvPr id="7" name="Line 1"/>
          <p:cNvSpPr>
            <a:spLocks noChangeShapeType="1"/>
          </p:cNvSpPr>
          <p:nvPr/>
        </p:nvSpPr>
        <p:spPr bwMode="auto">
          <a:xfrm flipV="1">
            <a:off x="4192524" y="2414905"/>
            <a:ext cx="1294790" cy="629108"/>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Tree>
    <p:extLst>
      <p:ext uri="{BB962C8B-B14F-4D97-AF65-F5344CB8AC3E}">
        <p14:creationId xmlns:p14="http://schemas.microsoft.com/office/powerpoint/2010/main" val="20718484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4"/>
          <p:cNvSpPr txBox="1">
            <a:spLocks noGrp="1"/>
          </p:cNvSpPr>
          <p:nvPr>
            <p:ph type="ctrTitle" idx="4294967295"/>
          </p:nvPr>
        </p:nvSpPr>
        <p:spPr>
          <a:xfrm>
            <a:off x="3064700" y="1512936"/>
            <a:ext cx="553380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dirty="0">
                <a:solidFill>
                  <a:srgbClr val="ABE33F"/>
                </a:solidFill>
              </a:rPr>
              <a:t>Grazie!</a:t>
            </a:r>
            <a:endParaRPr sz="6000" dirty="0">
              <a:solidFill>
                <a:srgbClr val="ABE33F"/>
              </a:solidFill>
            </a:endParaRPr>
          </a:p>
        </p:txBody>
      </p:sp>
      <p:sp>
        <p:nvSpPr>
          <p:cNvPr id="305" name="Google Shape;305;p34"/>
          <p:cNvSpPr txBox="1">
            <a:spLocks noGrp="1"/>
          </p:cNvSpPr>
          <p:nvPr>
            <p:ph type="subTitle" idx="4294967295"/>
          </p:nvPr>
        </p:nvSpPr>
        <p:spPr>
          <a:xfrm>
            <a:off x="3064700" y="2636358"/>
            <a:ext cx="5533800" cy="1206544"/>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3600" b="1" dirty="0"/>
              <a:t>Domande?</a:t>
            </a:r>
            <a:endParaRPr sz="3600" b="1" dirty="0"/>
          </a:p>
        </p:txBody>
      </p:sp>
      <p:grpSp>
        <p:nvGrpSpPr>
          <p:cNvPr id="306" name="Google Shape;306;p34"/>
          <p:cNvGrpSpPr/>
          <p:nvPr/>
        </p:nvGrpSpPr>
        <p:grpSpPr>
          <a:xfrm>
            <a:off x="685795" y="1814227"/>
            <a:ext cx="1681779" cy="1179949"/>
            <a:chOff x="559275" y="1683950"/>
            <a:chExt cx="466500" cy="327300"/>
          </a:xfrm>
        </p:grpSpPr>
        <p:sp>
          <p:nvSpPr>
            <p:cNvPr id="307" name="Google Shape;307;p34"/>
            <p:cNvSpPr/>
            <p:nvPr/>
          </p:nvSpPr>
          <p:spPr>
            <a:xfrm>
              <a:off x="559275" y="1683950"/>
              <a:ext cx="466500" cy="197850"/>
            </a:xfrm>
            <a:custGeom>
              <a:avLst/>
              <a:gdLst/>
              <a:ahLst/>
              <a:cxnLst/>
              <a:rect l="l" t="t" r="r" b="b"/>
              <a:pathLst>
                <a:path w="18660" h="7914" extrusionOk="0">
                  <a:moveTo>
                    <a:pt x="391" y="1"/>
                  </a:moveTo>
                  <a:lnTo>
                    <a:pt x="293" y="50"/>
                  </a:lnTo>
                  <a:lnTo>
                    <a:pt x="220" y="74"/>
                  </a:lnTo>
                  <a:lnTo>
                    <a:pt x="147" y="147"/>
                  </a:lnTo>
                  <a:lnTo>
                    <a:pt x="74" y="221"/>
                  </a:lnTo>
                  <a:lnTo>
                    <a:pt x="49" y="294"/>
                  </a:lnTo>
                  <a:lnTo>
                    <a:pt x="0" y="392"/>
                  </a:lnTo>
                  <a:lnTo>
                    <a:pt x="0" y="489"/>
                  </a:lnTo>
                  <a:lnTo>
                    <a:pt x="0" y="1173"/>
                  </a:lnTo>
                  <a:lnTo>
                    <a:pt x="9330" y="7914"/>
                  </a:lnTo>
                  <a:lnTo>
                    <a:pt x="18659" y="1173"/>
                  </a:lnTo>
                  <a:lnTo>
                    <a:pt x="18659" y="489"/>
                  </a:lnTo>
                  <a:lnTo>
                    <a:pt x="18659" y="392"/>
                  </a:lnTo>
                  <a:lnTo>
                    <a:pt x="18611" y="294"/>
                  </a:lnTo>
                  <a:lnTo>
                    <a:pt x="18586" y="221"/>
                  </a:lnTo>
                  <a:lnTo>
                    <a:pt x="18513" y="147"/>
                  </a:lnTo>
                  <a:lnTo>
                    <a:pt x="18440" y="74"/>
                  </a:lnTo>
                  <a:lnTo>
                    <a:pt x="18366" y="50"/>
                  </a:lnTo>
                  <a:lnTo>
                    <a:pt x="18269" y="1"/>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 name="Google Shape;308;p34"/>
            <p:cNvSpPr/>
            <p:nvPr/>
          </p:nvSpPr>
          <p:spPr>
            <a:xfrm>
              <a:off x="559275" y="1727925"/>
              <a:ext cx="466500" cy="283325"/>
            </a:xfrm>
            <a:custGeom>
              <a:avLst/>
              <a:gdLst/>
              <a:ahLst/>
              <a:cxnLst/>
              <a:rect l="l" t="t" r="r" b="b"/>
              <a:pathLst>
                <a:path w="18660" h="11333" extrusionOk="0">
                  <a:moveTo>
                    <a:pt x="0" y="0"/>
                  </a:moveTo>
                  <a:lnTo>
                    <a:pt x="0" y="10844"/>
                  </a:lnTo>
                  <a:lnTo>
                    <a:pt x="0" y="10917"/>
                  </a:lnTo>
                  <a:lnTo>
                    <a:pt x="5129" y="7230"/>
                  </a:lnTo>
                  <a:lnTo>
                    <a:pt x="5227" y="7181"/>
                  </a:lnTo>
                  <a:lnTo>
                    <a:pt x="5325" y="7181"/>
                  </a:lnTo>
                  <a:lnTo>
                    <a:pt x="5398" y="7205"/>
                  </a:lnTo>
                  <a:lnTo>
                    <a:pt x="5471" y="7278"/>
                  </a:lnTo>
                  <a:lnTo>
                    <a:pt x="5520" y="7376"/>
                  </a:lnTo>
                  <a:lnTo>
                    <a:pt x="5520" y="7474"/>
                  </a:lnTo>
                  <a:lnTo>
                    <a:pt x="5471" y="7547"/>
                  </a:lnTo>
                  <a:lnTo>
                    <a:pt x="5422" y="7620"/>
                  </a:lnTo>
                  <a:lnTo>
                    <a:pt x="318" y="11308"/>
                  </a:lnTo>
                  <a:lnTo>
                    <a:pt x="415" y="11333"/>
                  </a:lnTo>
                  <a:lnTo>
                    <a:pt x="18244" y="11333"/>
                  </a:lnTo>
                  <a:lnTo>
                    <a:pt x="18342" y="11308"/>
                  </a:lnTo>
                  <a:lnTo>
                    <a:pt x="13238" y="7620"/>
                  </a:lnTo>
                  <a:lnTo>
                    <a:pt x="13189" y="7547"/>
                  </a:lnTo>
                  <a:lnTo>
                    <a:pt x="13140" y="7474"/>
                  </a:lnTo>
                  <a:lnTo>
                    <a:pt x="13140" y="7376"/>
                  </a:lnTo>
                  <a:lnTo>
                    <a:pt x="13189" y="7278"/>
                  </a:lnTo>
                  <a:lnTo>
                    <a:pt x="13262" y="7205"/>
                  </a:lnTo>
                  <a:lnTo>
                    <a:pt x="13335" y="7181"/>
                  </a:lnTo>
                  <a:lnTo>
                    <a:pt x="13433" y="7181"/>
                  </a:lnTo>
                  <a:lnTo>
                    <a:pt x="13531" y="7230"/>
                  </a:lnTo>
                  <a:lnTo>
                    <a:pt x="18659" y="10917"/>
                  </a:lnTo>
                  <a:lnTo>
                    <a:pt x="18659" y="10844"/>
                  </a:lnTo>
                  <a:lnTo>
                    <a:pt x="18659" y="0"/>
                  </a:lnTo>
                  <a:lnTo>
                    <a:pt x="9476" y="6643"/>
                  </a:lnTo>
                  <a:lnTo>
                    <a:pt x="9403" y="6692"/>
                  </a:lnTo>
                  <a:lnTo>
                    <a:pt x="9257" y="6692"/>
                  </a:lnTo>
                  <a:lnTo>
                    <a:pt x="9183" y="6643"/>
                  </a:lnTo>
                  <a:lnTo>
                    <a:pt x="0" y="0"/>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09" name="Google Shape;309;p34"/>
          <p:cNvSpPr/>
          <p:nvPr/>
        </p:nvSpPr>
        <p:spPr>
          <a:xfrm>
            <a:off x="1681875" y="2683100"/>
            <a:ext cx="1274938" cy="1159802"/>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ABE33F">
              <a:alpha val="8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2620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8" name="Google Shape;198;p22"/>
          <p:cNvSpPr/>
          <p:nvPr/>
        </p:nvSpPr>
        <p:spPr>
          <a:xfrm>
            <a:off x="351130" y="1594715"/>
            <a:ext cx="3533241" cy="1755647"/>
          </a:xfrm>
          <a:prstGeom prst="flowChartPreparation">
            <a:avLst/>
          </a:prstGeom>
          <a:solidFill>
            <a:srgbClr val="ABE33F">
              <a:alpha val="811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solidFill>
                  <a:srgbClr val="004C52"/>
                </a:solidFill>
                <a:latin typeface="Karla"/>
                <a:ea typeface="Karla"/>
                <a:cs typeface="Karla"/>
                <a:sym typeface="Karla"/>
              </a:rPr>
              <a:t>Unità 1</a:t>
            </a:r>
          </a:p>
          <a:p>
            <a:pPr marL="0" lvl="0" indent="0" algn="ctr" rtl="0">
              <a:spcBef>
                <a:spcPts val="0"/>
              </a:spcBef>
              <a:spcAft>
                <a:spcPts val="0"/>
              </a:spcAft>
              <a:buNone/>
            </a:pPr>
            <a:r>
              <a:rPr lang="en" sz="2000" b="1" dirty="0">
                <a:solidFill>
                  <a:srgbClr val="004C52"/>
                </a:solidFill>
                <a:latin typeface="Karla"/>
                <a:ea typeface="Karla"/>
                <a:cs typeface="Karla"/>
                <a:sym typeface="Karla"/>
              </a:rPr>
              <a:t>Introduzione di base alla Tecnologia Informatica</a:t>
            </a:r>
            <a:endParaRPr sz="2000" b="1" dirty="0">
              <a:solidFill>
                <a:srgbClr val="004C52"/>
              </a:solidFill>
              <a:latin typeface="Karla"/>
              <a:ea typeface="Karla"/>
              <a:cs typeface="Karla"/>
              <a:sym typeface="Karla"/>
            </a:endParaRPr>
          </a:p>
        </p:txBody>
      </p:sp>
      <p:sp>
        <p:nvSpPr>
          <p:cNvPr id="199" name="Google Shape;199;p22"/>
          <p:cNvSpPr/>
          <p:nvPr/>
        </p:nvSpPr>
        <p:spPr>
          <a:xfrm>
            <a:off x="4498848" y="1594715"/>
            <a:ext cx="3935578" cy="1755647"/>
          </a:xfrm>
          <a:prstGeom prst="flowChartPreparation">
            <a:avLst/>
          </a:prstGeom>
          <a:solidFill>
            <a:srgbClr val="ABE33F">
              <a:alpha val="811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solidFill>
                  <a:srgbClr val="004C52"/>
                </a:solidFill>
                <a:latin typeface="Karla"/>
                <a:ea typeface="Karla"/>
                <a:cs typeface="Karla"/>
                <a:sym typeface="Karla"/>
              </a:rPr>
              <a:t>Unità 2</a:t>
            </a:r>
          </a:p>
          <a:p>
            <a:pPr marL="0" lvl="0" indent="0" algn="ctr" rtl="0">
              <a:spcBef>
                <a:spcPts val="0"/>
              </a:spcBef>
              <a:spcAft>
                <a:spcPts val="0"/>
              </a:spcAft>
              <a:buNone/>
            </a:pPr>
            <a:r>
              <a:rPr lang="it-IT" sz="2000" b="1" dirty="0">
                <a:solidFill>
                  <a:srgbClr val="004C52"/>
                </a:solidFill>
                <a:latin typeface="Karla"/>
                <a:ea typeface="Karla"/>
                <a:cs typeface="Karla"/>
                <a:sym typeface="Karla"/>
              </a:rPr>
              <a:t>Introduzione a Microsoft Word &amp; Excel</a:t>
            </a:r>
            <a:endParaRPr sz="2000" b="1" dirty="0">
              <a:solidFill>
                <a:srgbClr val="004C52"/>
              </a:solidFill>
              <a:latin typeface="Karla"/>
              <a:ea typeface="Karla"/>
              <a:cs typeface="Karla"/>
              <a:sym typeface="Karla"/>
            </a:endParaRPr>
          </a:p>
        </p:txBody>
      </p:sp>
      <p:sp>
        <p:nvSpPr>
          <p:cNvPr id="7" name="Google Shape;101;p12"/>
          <p:cNvSpPr txBox="1">
            <a:spLocks/>
          </p:cNvSpPr>
          <p:nvPr/>
        </p:nvSpPr>
        <p:spPr>
          <a:xfrm>
            <a:off x="27122" y="82502"/>
            <a:ext cx="7369175" cy="109524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pPr algn="ctr"/>
            <a:r>
              <a:rPr lang="en-GB" dirty="0">
                <a:solidFill>
                  <a:schemeClr val="tx1"/>
                </a:solidFill>
              </a:rPr>
              <a:t> </a:t>
            </a:r>
          </a:p>
        </p:txBody>
      </p:sp>
    </p:spTree>
    <p:extLst>
      <p:ext uri="{BB962C8B-B14F-4D97-AF65-F5344CB8AC3E}">
        <p14:creationId xmlns:p14="http://schemas.microsoft.com/office/powerpoint/2010/main" val="2079063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358" y="58522"/>
            <a:ext cx="8132992" cy="1338681"/>
          </a:xfrm>
        </p:spPr>
        <p:txBody>
          <a:bodyPr/>
          <a:lstStyle/>
          <a:p>
            <a:pPr algn="ctr"/>
            <a:r>
              <a:rPr lang="it-IT" sz="4000" dirty="0">
                <a:solidFill>
                  <a:schemeClr val="tx1"/>
                </a:solidFill>
              </a:rPr>
              <a:t>Unità</a:t>
            </a:r>
            <a:r>
              <a:rPr lang="en-IE" sz="4000" dirty="0">
                <a:solidFill>
                  <a:schemeClr val="tx1"/>
                </a:solidFill>
              </a:rPr>
              <a:t> 1</a:t>
            </a:r>
            <a:br>
              <a:rPr lang="en-IE" sz="4000" dirty="0">
                <a:solidFill>
                  <a:schemeClr val="tx1"/>
                </a:solidFill>
              </a:rPr>
            </a:br>
            <a:r>
              <a:rPr lang="en-IE" sz="4000" dirty="0">
                <a:solidFill>
                  <a:schemeClr val="tx1"/>
                </a:solidFill>
              </a:rPr>
              <a:t>Computer Desktop con </a:t>
            </a:r>
            <a:r>
              <a:rPr lang="it-IT" sz="4000" dirty="0">
                <a:solidFill>
                  <a:schemeClr val="tx1"/>
                </a:solidFill>
              </a:rPr>
              <a:t>casse</a:t>
            </a:r>
          </a:p>
        </p:txBody>
      </p:sp>
      <p:pic>
        <p:nvPicPr>
          <p:cNvPr id="1025" name="Picture 1" descr="comp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4922" y="1663809"/>
            <a:ext cx="3599078" cy="265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24358" y="1324051"/>
            <a:ext cx="5340095" cy="2862322"/>
          </a:xfrm>
          <a:prstGeom prst="rect">
            <a:avLst/>
          </a:prstGeom>
        </p:spPr>
        <p:txBody>
          <a:bodyPr wrap="square">
            <a:spAutoFit/>
          </a:bodyPr>
          <a:lstStyle/>
          <a:p>
            <a:r>
              <a:rPr lang="en-IE" sz="2000" b="1" dirty="0"/>
              <a:t>Personal Computer</a:t>
            </a:r>
          </a:p>
          <a:p>
            <a:r>
              <a:rPr lang="en-IE" sz="2000" b="1" dirty="0"/>
              <a:t> </a:t>
            </a:r>
          </a:p>
          <a:p>
            <a:pPr algn="just"/>
            <a:r>
              <a:rPr lang="it-IT" sz="2000" b="1" dirty="0"/>
              <a:t>Tradizionalmente il PC  è lo strumento più utilizzato per accedere a Internet.</a:t>
            </a:r>
          </a:p>
          <a:p>
            <a:pPr algn="just"/>
            <a:r>
              <a:rPr lang="it-IT" sz="2000" b="1" dirty="0"/>
              <a:t> </a:t>
            </a:r>
          </a:p>
          <a:p>
            <a:pPr algn="just"/>
            <a:r>
              <a:rPr lang="it-IT" sz="2000" b="1" dirty="0"/>
              <a:t>La versione Desktop del PC (o PC fisso) è solitamente un device molto grande e di solito dispone di un monitor, un mouse e una tastiera.</a:t>
            </a:r>
          </a:p>
        </p:txBody>
      </p:sp>
    </p:spTree>
    <p:extLst>
      <p:ext uri="{BB962C8B-B14F-4D97-AF65-F5344CB8AC3E}">
        <p14:creationId xmlns:p14="http://schemas.microsoft.com/office/powerpoint/2010/main" val="1103291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491" y="58523"/>
            <a:ext cx="7866859" cy="1265528"/>
          </a:xfrm>
        </p:spPr>
        <p:txBody>
          <a:bodyPr/>
          <a:lstStyle/>
          <a:p>
            <a:pPr algn="ctr"/>
            <a:r>
              <a:rPr lang="en-GB" sz="3600" dirty="0" err="1">
                <a:solidFill>
                  <a:schemeClr val="tx1"/>
                </a:solidFill>
              </a:rPr>
              <a:t>Unità</a:t>
            </a:r>
            <a:r>
              <a:rPr lang="en-GB" sz="3600" dirty="0">
                <a:solidFill>
                  <a:schemeClr val="tx1"/>
                </a:solidFill>
              </a:rPr>
              <a:t> 1</a:t>
            </a:r>
            <a:br>
              <a:rPr lang="en-GB" sz="3600" dirty="0">
                <a:solidFill>
                  <a:schemeClr val="tx1"/>
                </a:solidFill>
              </a:rPr>
            </a:br>
            <a:r>
              <a:rPr lang="en-GB" sz="3600" dirty="0">
                <a:solidFill>
                  <a:schemeClr val="tx1"/>
                </a:solidFill>
              </a:rPr>
              <a:t>Laptop</a:t>
            </a:r>
            <a:endParaRPr lang="en-IE" sz="3600" dirty="0">
              <a:solidFill>
                <a:schemeClr val="tx1"/>
              </a:solidFill>
            </a:endParaRPr>
          </a:p>
        </p:txBody>
      </p:sp>
      <p:sp>
        <p:nvSpPr>
          <p:cNvPr id="4" name="Text Placeholder 3"/>
          <p:cNvSpPr>
            <a:spLocks noGrp="1"/>
          </p:cNvSpPr>
          <p:nvPr>
            <p:ph type="body" idx="1"/>
          </p:nvPr>
        </p:nvSpPr>
        <p:spPr>
          <a:xfrm>
            <a:off x="73152" y="1097280"/>
            <a:ext cx="8814816" cy="3828427"/>
          </a:xfrm>
        </p:spPr>
        <p:txBody>
          <a:bodyPr/>
          <a:lstStyle/>
          <a:p>
            <a:pPr marL="76200" indent="0">
              <a:buNone/>
            </a:pPr>
            <a:r>
              <a:rPr lang="it-IT" b="1" dirty="0">
                <a:solidFill>
                  <a:schemeClr val="tx1"/>
                </a:solidFill>
              </a:rPr>
              <a:t>Il laptop (o computer portatile) è semplicemente una versione più piccola di un PC e ha un monitor integrato, una tastiera e un mouse. Inoltre, può anche avere altoparlanti e microfono integrati.</a:t>
            </a:r>
          </a:p>
          <a:p>
            <a:pPr marL="76200" indent="0">
              <a:buNone/>
            </a:pPr>
            <a:r>
              <a:rPr lang="it-IT" b="1" dirty="0">
                <a:solidFill>
                  <a:schemeClr val="tx1"/>
                </a:solidFill>
              </a:rPr>
              <a:t>Essendo molto più semplice da trasportare, è molto più popolare un PC fisso. </a:t>
            </a:r>
          </a:p>
        </p:txBody>
      </p:sp>
      <p:sp>
        <p:nvSpPr>
          <p:cNvPr id="8" name="Text Placeholder 2"/>
          <p:cNvSpPr txBox="1">
            <a:spLocks/>
          </p:cNvSpPr>
          <p:nvPr/>
        </p:nvSpPr>
        <p:spPr>
          <a:xfrm>
            <a:off x="390491" y="938898"/>
            <a:ext cx="5385895" cy="5596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76200" indent="0">
              <a:buFont typeface="Karla"/>
              <a:buNone/>
            </a:pPr>
            <a:endParaRPr lang="en-IE" sz="1600" dirty="0"/>
          </a:p>
        </p:txBody>
      </p:sp>
      <p:pic>
        <p:nvPicPr>
          <p:cNvPr id="11" name="Picture 2" descr="laptop"/>
          <p:cNvPicPr>
            <a:picLocks noChangeAspect="1" noChangeArrowheads="1"/>
          </p:cNvPicPr>
          <p:nvPr/>
        </p:nvPicPr>
        <p:blipFill>
          <a:blip r:embed="rId2">
            <a:extLst>
              <a:ext uri="{28A0092B-C50C-407E-A947-70E740481C1C}">
                <a14:useLocalDpi xmlns:a14="http://schemas.microsoft.com/office/drawing/2010/main" val="0"/>
              </a:ext>
            </a:extLst>
          </a:blip>
          <a:srcRect l="27124" r="20796"/>
          <a:stretch>
            <a:fillRect/>
          </a:stretch>
        </p:blipFill>
        <p:spPr bwMode="auto">
          <a:xfrm>
            <a:off x="2392069" y="3752698"/>
            <a:ext cx="3650286" cy="796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1987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511" y="117043"/>
            <a:ext cx="8059840" cy="1138757"/>
          </a:xfrm>
        </p:spPr>
        <p:txBody>
          <a:bodyPr/>
          <a:lstStyle/>
          <a:p>
            <a:pPr algn="ctr"/>
            <a:r>
              <a:rPr lang="en-GB" sz="3600" dirty="0" err="1">
                <a:solidFill>
                  <a:schemeClr val="tx1"/>
                </a:solidFill>
              </a:rPr>
              <a:t>Unità</a:t>
            </a:r>
            <a:r>
              <a:rPr lang="en-GB" sz="3600" dirty="0">
                <a:solidFill>
                  <a:schemeClr val="tx1"/>
                </a:solidFill>
              </a:rPr>
              <a:t> 1</a:t>
            </a:r>
            <a:br>
              <a:rPr lang="en-GB" sz="3600" dirty="0">
                <a:solidFill>
                  <a:schemeClr val="tx1"/>
                </a:solidFill>
              </a:rPr>
            </a:br>
            <a:r>
              <a:rPr lang="en-GB" sz="3600" dirty="0">
                <a:solidFill>
                  <a:schemeClr val="tx1"/>
                </a:solidFill>
              </a:rPr>
              <a:t>Tablet/iPad</a:t>
            </a:r>
            <a:endParaRPr lang="en-IE" sz="3600" dirty="0">
              <a:solidFill>
                <a:schemeClr val="tx1"/>
              </a:solidFill>
            </a:endParaRPr>
          </a:p>
        </p:txBody>
      </p:sp>
      <p:sp>
        <p:nvSpPr>
          <p:cNvPr id="4" name="Text Placeholder 3"/>
          <p:cNvSpPr>
            <a:spLocks noGrp="1"/>
          </p:cNvSpPr>
          <p:nvPr>
            <p:ph type="body" idx="1"/>
          </p:nvPr>
        </p:nvSpPr>
        <p:spPr>
          <a:xfrm>
            <a:off x="117043" y="987553"/>
            <a:ext cx="9026957" cy="3938156"/>
          </a:xfrm>
        </p:spPr>
        <p:txBody>
          <a:bodyPr/>
          <a:lstStyle/>
          <a:p>
            <a:pPr marL="76200" indent="0">
              <a:buNone/>
            </a:pPr>
            <a:endParaRPr lang="en-GB" b="1" dirty="0">
              <a:solidFill>
                <a:schemeClr val="tx1"/>
              </a:solidFill>
            </a:endParaRPr>
          </a:p>
          <a:p>
            <a:pPr marL="76200" indent="0">
              <a:buNone/>
            </a:pPr>
            <a:r>
              <a:rPr lang="it-IT" b="1" dirty="0">
                <a:solidFill>
                  <a:schemeClr val="tx1"/>
                </a:solidFill>
              </a:rPr>
              <a:t>Il tablet è un dispositivo piccolo e sottile che ha caratteristiche molto simili a un PC.</a:t>
            </a:r>
            <a:endParaRPr lang="en-IE" b="1" dirty="0">
              <a:solidFill>
                <a:schemeClr val="tx1"/>
              </a:solidFill>
            </a:endParaRPr>
          </a:p>
          <a:p>
            <a:pPr marL="76200" indent="0">
              <a:buNone/>
            </a:pPr>
            <a:r>
              <a:rPr lang="it-IT" b="1" dirty="0">
                <a:solidFill>
                  <a:schemeClr val="tx1"/>
                </a:solidFill>
              </a:rPr>
              <a:t>Sebbene per un periodo siano andati molto di moda, non sono stati molto utilizzati né </a:t>
            </a:r>
            <a:r>
              <a:rPr lang="en-GB" b="1" dirty="0">
                <a:solidFill>
                  <a:schemeClr val="tx1"/>
                </a:solidFill>
              </a:rPr>
              <a:t>in casa né in </a:t>
            </a:r>
            <a:r>
              <a:rPr lang="it-IT" b="1" dirty="0">
                <a:solidFill>
                  <a:schemeClr val="tx1"/>
                </a:solidFill>
              </a:rPr>
              <a:t>azienda. È stato il lancio dell’I-</a:t>
            </a:r>
            <a:r>
              <a:rPr lang="it-IT" b="1" dirty="0" err="1">
                <a:solidFill>
                  <a:schemeClr val="tx1"/>
                </a:solidFill>
              </a:rPr>
              <a:t>pad</a:t>
            </a:r>
            <a:r>
              <a:rPr lang="it-IT" b="1" dirty="0">
                <a:solidFill>
                  <a:schemeClr val="tx1"/>
                </a:solidFill>
              </a:rPr>
              <a:t> a renderli così famosi. </a:t>
            </a:r>
          </a:p>
          <a:p>
            <a:pPr marL="76200" indent="0">
              <a:buNone/>
            </a:pPr>
            <a:r>
              <a:rPr lang="en-GB" dirty="0"/>
              <a:t> </a:t>
            </a:r>
            <a:endParaRPr lang="en-IE" dirty="0"/>
          </a:p>
          <a:p>
            <a:pPr marL="76200" indent="0">
              <a:buNone/>
            </a:pPr>
            <a:endParaRPr lang="en-IE" dirty="0"/>
          </a:p>
          <a:p>
            <a:pPr marL="76200" indent="0">
              <a:buNone/>
            </a:pPr>
            <a:endParaRPr lang="en-IE" dirty="0"/>
          </a:p>
        </p:txBody>
      </p:sp>
      <p:pic>
        <p:nvPicPr>
          <p:cNvPr id="5" name="Picture 2" descr="C:\Users\wexma\AppData\Local\Microsoft\Windows\INetCache\IE\ULEGX7A0\297062-apple-ipad-mini-rumors-schematics-and-cases-showcase-likely-features-s[1].jpg"/>
          <p:cNvPicPr>
            <a:picLocks noChangeAspect="1" noChangeArrowheads="1"/>
          </p:cNvPicPr>
          <p:nvPr/>
        </p:nvPicPr>
        <p:blipFill>
          <a:blip r:embed="rId2"/>
          <a:srcRect/>
          <a:stretch>
            <a:fillRect/>
          </a:stretch>
        </p:blipFill>
        <p:spPr bwMode="auto">
          <a:xfrm>
            <a:off x="2106778" y="3482034"/>
            <a:ext cx="4045305" cy="1236269"/>
          </a:xfrm>
          <a:prstGeom prst="rect">
            <a:avLst/>
          </a:prstGeom>
          <a:noFill/>
        </p:spPr>
      </p:pic>
    </p:spTree>
    <p:extLst>
      <p:ext uri="{BB962C8B-B14F-4D97-AF65-F5344CB8AC3E}">
        <p14:creationId xmlns:p14="http://schemas.microsoft.com/office/powerpoint/2010/main" val="4106420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662" y="398400"/>
            <a:ext cx="7986688" cy="1115846"/>
          </a:xfrm>
        </p:spPr>
        <p:txBody>
          <a:bodyPr/>
          <a:lstStyle/>
          <a:p>
            <a:pPr algn="ctr"/>
            <a:r>
              <a:rPr lang="en-GB" sz="3600" dirty="0" err="1">
                <a:solidFill>
                  <a:schemeClr val="tx1"/>
                </a:solidFill>
              </a:rPr>
              <a:t>Unità</a:t>
            </a:r>
            <a:r>
              <a:rPr lang="en-GB" sz="3600" dirty="0">
                <a:solidFill>
                  <a:schemeClr val="tx1"/>
                </a:solidFill>
              </a:rPr>
              <a:t> 1</a:t>
            </a:r>
            <a:br>
              <a:rPr lang="en-GB" sz="3600" dirty="0">
                <a:solidFill>
                  <a:schemeClr val="tx1"/>
                </a:solidFill>
              </a:rPr>
            </a:br>
            <a:r>
              <a:rPr lang="en-GB" sz="3600" dirty="0">
                <a:solidFill>
                  <a:schemeClr val="tx1"/>
                </a:solidFill>
              </a:rPr>
              <a:t>Il Monitor</a:t>
            </a:r>
            <a:endParaRPr lang="en-IE" sz="3600" dirty="0">
              <a:solidFill>
                <a:schemeClr val="tx1"/>
              </a:solidFill>
            </a:endParaRPr>
          </a:p>
        </p:txBody>
      </p:sp>
      <p:sp>
        <p:nvSpPr>
          <p:cNvPr id="3" name="Text Placeholder 2"/>
          <p:cNvSpPr>
            <a:spLocks noGrp="1"/>
          </p:cNvSpPr>
          <p:nvPr>
            <p:ph type="body" idx="1"/>
          </p:nvPr>
        </p:nvSpPr>
        <p:spPr>
          <a:xfrm>
            <a:off x="52465" y="1064181"/>
            <a:ext cx="9039069" cy="3872318"/>
          </a:xfrm>
        </p:spPr>
        <p:txBody>
          <a:bodyPr/>
          <a:lstStyle/>
          <a:p>
            <a:pPr marL="76200" indent="0">
              <a:buNone/>
            </a:pPr>
            <a:r>
              <a:rPr lang="en-IE" sz="2000" dirty="0">
                <a:solidFill>
                  <a:schemeClr val="tx1"/>
                </a:solidFill>
              </a:rPr>
              <a:t>                                                  </a:t>
            </a:r>
          </a:p>
          <a:p>
            <a:pPr marL="76200" indent="0">
              <a:buNone/>
            </a:pPr>
            <a:r>
              <a:rPr lang="it-IT" sz="2000" b="1" dirty="0">
                <a:solidFill>
                  <a:schemeClr val="tx1"/>
                </a:solidFill>
              </a:rPr>
              <a:t>Il monitor è collegato all’unità di sistema non in modo permanente, questo rende relativamente semplice il suo spostamento da una postazione all’altra.</a:t>
            </a:r>
          </a:p>
          <a:p>
            <a:pPr marL="76200" indent="0">
              <a:buNone/>
            </a:pPr>
            <a:r>
              <a:rPr lang="it-IT" sz="2000" b="1" dirty="0">
                <a:solidFill>
                  <a:schemeClr val="tx1"/>
                </a:solidFill>
              </a:rPr>
              <a:t>I monitor a schermo piatto sono di serie e la loro funzione è quella di visualizzare l’attività del PC.</a:t>
            </a:r>
          </a:p>
          <a:p>
            <a:pPr marL="76200" indent="0">
              <a:buNone/>
            </a:pPr>
            <a:endParaRPr lang="en-IE" dirty="0"/>
          </a:p>
        </p:txBody>
      </p:sp>
      <p:pic>
        <p:nvPicPr>
          <p:cNvPr id="5121" name="Picture 1" descr="computer hp"/>
          <p:cNvPicPr>
            <a:picLocks noChangeAspect="1" noChangeArrowheads="1"/>
          </p:cNvPicPr>
          <p:nvPr/>
        </p:nvPicPr>
        <p:blipFill>
          <a:blip r:embed="rId2">
            <a:extLst>
              <a:ext uri="{28A0092B-C50C-407E-A947-70E740481C1C}">
                <a14:useLocalDpi xmlns:a14="http://schemas.microsoft.com/office/drawing/2010/main" val="0"/>
              </a:ext>
            </a:extLst>
          </a:blip>
          <a:srcRect l="30429" r="13588" b="20454"/>
          <a:stretch>
            <a:fillRect/>
          </a:stretch>
        </p:blipFill>
        <p:spPr bwMode="auto">
          <a:xfrm>
            <a:off x="2801723" y="3287642"/>
            <a:ext cx="3494146" cy="1349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3009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38" y="190195"/>
            <a:ext cx="8573414" cy="1089965"/>
          </a:xfrm>
        </p:spPr>
        <p:txBody>
          <a:bodyPr/>
          <a:lstStyle/>
          <a:p>
            <a:pPr algn="ctr"/>
            <a:r>
              <a:rPr lang="en-IE" sz="3600" dirty="0" err="1">
                <a:solidFill>
                  <a:schemeClr val="tx1"/>
                </a:solidFill>
              </a:rPr>
              <a:t>Unità</a:t>
            </a:r>
            <a:r>
              <a:rPr lang="en-IE" sz="3600" dirty="0">
                <a:solidFill>
                  <a:schemeClr val="tx1"/>
                </a:solidFill>
              </a:rPr>
              <a:t> 1</a:t>
            </a:r>
            <a:br>
              <a:rPr lang="en-IE" sz="3600" dirty="0">
                <a:solidFill>
                  <a:schemeClr val="tx1"/>
                </a:solidFill>
              </a:rPr>
            </a:br>
            <a:r>
              <a:rPr lang="en-IE" sz="3600" dirty="0">
                <a:solidFill>
                  <a:schemeClr val="tx1"/>
                </a:solidFill>
              </a:rPr>
              <a:t>Mouse e </a:t>
            </a:r>
            <a:r>
              <a:rPr lang="en-IE" sz="3600" dirty="0" err="1">
                <a:solidFill>
                  <a:schemeClr val="tx1"/>
                </a:solidFill>
              </a:rPr>
              <a:t>Tastiera</a:t>
            </a:r>
            <a:br>
              <a:rPr lang="en-IE" dirty="0"/>
            </a:br>
            <a:endParaRPr lang="en-IE" dirty="0"/>
          </a:p>
        </p:txBody>
      </p:sp>
      <p:sp>
        <p:nvSpPr>
          <p:cNvPr id="3" name="Text Placeholder 2"/>
          <p:cNvSpPr>
            <a:spLocks noGrp="1"/>
          </p:cNvSpPr>
          <p:nvPr>
            <p:ph type="body" idx="1"/>
          </p:nvPr>
        </p:nvSpPr>
        <p:spPr>
          <a:xfrm>
            <a:off x="0" y="1075765"/>
            <a:ext cx="9144000" cy="4067735"/>
          </a:xfrm>
        </p:spPr>
        <p:txBody>
          <a:bodyPr/>
          <a:lstStyle/>
          <a:p>
            <a:pPr marL="76200" indent="0">
              <a:buNone/>
            </a:pPr>
            <a:endParaRPr lang="it-IT" b="1" dirty="0">
              <a:solidFill>
                <a:schemeClr val="tx1"/>
              </a:solidFill>
            </a:endParaRPr>
          </a:p>
          <a:p>
            <a:pPr marL="76200" indent="0">
              <a:buNone/>
            </a:pPr>
            <a:r>
              <a:rPr lang="it-IT" b="1" dirty="0">
                <a:solidFill>
                  <a:schemeClr val="tx1"/>
                </a:solidFill>
              </a:rPr>
              <a:t>Altri hardware necessari sono il mouse e la tastiera.</a:t>
            </a:r>
          </a:p>
          <a:p>
            <a:pPr marL="76200" indent="0">
              <a:buNone/>
            </a:pPr>
            <a:r>
              <a:rPr lang="it-IT" b="1" dirty="0">
                <a:solidFill>
                  <a:schemeClr val="tx1"/>
                </a:solidFill>
              </a:rPr>
              <a:t>Il mouse è utilizzato per eseguire i comandi, la tastiera per digitare le informazioni.</a:t>
            </a:r>
          </a:p>
          <a:p>
            <a:pPr marL="76200" indent="0">
              <a:buNone/>
            </a:pPr>
            <a:endParaRPr lang="en-IE" dirty="0"/>
          </a:p>
          <a:p>
            <a:pPr marL="76200" indent="0">
              <a:buNone/>
            </a:pPr>
            <a:endParaRPr lang="en-IE" dirty="0"/>
          </a:p>
        </p:txBody>
      </p:sp>
      <p:pic>
        <p:nvPicPr>
          <p:cNvPr id="6146" name="Picture 2" descr="keyboard and mouse"/>
          <p:cNvPicPr>
            <a:picLocks noChangeAspect="1" noChangeArrowheads="1"/>
          </p:cNvPicPr>
          <p:nvPr/>
        </p:nvPicPr>
        <p:blipFill>
          <a:blip r:embed="rId2">
            <a:extLst>
              <a:ext uri="{28A0092B-C50C-407E-A947-70E740481C1C}">
                <a14:useLocalDpi xmlns:a14="http://schemas.microsoft.com/office/drawing/2010/main" val="0"/>
              </a:ext>
            </a:extLst>
          </a:blip>
          <a:srcRect b="3609"/>
          <a:stretch>
            <a:fillRect/>
          </a:stretch>
        </p:blipFill>
        <p:spPr bwMode="auto">
          <a:xfrm>
            <a:off x="3077223" y="2864274"/>
            <a:ext cx="3462565"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8957106"/>
      </p:ext>
    </p:extLst>
  </p:cSld>
  <p:clrMapOvr>
    <a:masterClrMapping/>
  </p:clrMapOvr>
</p:sld>
</file>

<file path=ppt/theme/theme1.xml><?xml version="1.0" encoding="utf-8"?>
<a:theme xmlns:a="http://schemas.openxmlformats.org/drawingml/2006/main" name="Escalus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1421</TotalTime>
  <Words>1109</Words>
  <Application>Microsoft Office PowerPoint</Application>
  <PresentationFormat>Presentazione su schermo (16:9)</PresentationFormat>
  <Paragraphs>101</Paragraphs>
  <Slides>33</Slides>
  <Notes>3</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33</vt:i4>
      </vt:variant>
    </vt:vector>
  </HeadingPairs>
  <TitlesOfParts>
    <vt:vector size="40" baseType="lpstr">
      <vt:lpstr>Arial</vt:lpstr>
      <vt:lpstr>Karla</vt:lpstr>
      <vt:lpstr>Arial Rounded MT Bold</vt:lpstr>
      <vt:lpstr>Roboto</vt:lpstr>
      <vt:lpstr>Raleway</vt:lpstr>
      <vt:lpstr>Wingdings</vt:lpstr>
      <vt:lpstr>Escalus template</vt:lpstr>
      <vt:lpstr>Presentazione standard di PowerPoint</vt:lpstr>
      <vt:lpstr>Presentazione standard di PowerPoint</vt:lpstr>
      <vt:lpstr>Unità 1 Dispositivi Informatici </vt:lpstr>
      <vt:lpstr>Presentazione standard di PowerPoint</vt:lpstr>
      <vt:lpstr>Unità 1 Computer Desktop con casse</vt:lpstr>
      <vt:lpstr>Unità 1 Laptop</vt:lpstr>
      <vt:lpstr>Unità 1 Tablet/iPad</vt:lpstr>
      <vt:lpstr>Unità 1 Il Monitor</vt:lpstr>
      <vt:lpstr>Unità 1 Mouse e Tastiera </vt:lpstr>
      <vt:lpstr>Unità 2 Software </vt:lpstr>
      <vt:lpstr>Unit 2 Software </vt:lpstr>
      <vt:lpstr>Unit 2 Sistemi Operativi</vt:lpstr>
      <vt:lpstr>Unità 2  Sistema Operativo </vt:lpstr>
      <vt:lpstr>Unità 2  Che cos’è Microsoft Word</vt:lpstr>
      <vt:lpstr>Unità 2 Aprire un documento Word</vt:lpstr>
      <vt:lpstr>Unità 2 Word /Toolbars</vt:lpstr>
      <vt:lpstr>Unità 2 Word /Toolbars              Puoi scegliere il tipo di font e la grandezza. </vt:lpstr>
      <vt:lpstr>Unit 2 Word /Toolbars</vt:lpstr>
      <vt:lpstr>Unit 2 Word /Toolbars</vt:lpstr>
      <vt:lpstr>Unit 2 Word /Toolbars</vt:lpstr>
      <vt:lpstr>Unit 2 Word /Toolbars</vt:lpstr>
      <vt:lpstr>Unit 2 Salvare I documenti</vt:lpstr>
      <vt:lpstr>Unità 2 Come stampare</vt:lpstr>
      <vt:lpstr>Unit 2  Introduzione a Excel</vt:lpstr>
      <vt:lpstr>Unità 2 Come aprire Excel</vt:lpstr>
      <vt:lpstr>Unità 2 Spreadsheet /Toolbars</vt:lpstr>
      <vt:lpstr>Unità 2 Spreadsheet /Tools Seleziona il tipo di font e la grandezza.  </vt:lpstr>
      <vt:lpstr>Unità 2 Spreadsheet /Toolbars</vt:lpstr>
      <vt:lpstr>Unità 2 Spreadsheet /Toolbars  Puoi anche evidenziare i bordi</vt:lpstr>
      <vt:lpstr>Unità 2 Spreadsheet /Toolbars                        Text can be put in alphabetical order. </vt:lpstr>
      <vt:lpstr>Unità 2 Spreadsheet /Toolbars          Puoi sommare i numeri che hai inserito nelle varie celle.</vt:lpstr>
      <vt:lpstr>Unità 2 Come salvare la tua spreadsheets</vt:lpstr>
      <vt:lpstr>Grazie!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proje</dc:creator>
  <cp:lastModifiedBy>Raffaella Alessandrini</cp:lastModifiedBy>
  <cp:revision>87</cp:revision>
  <cp:lastPrinted>2021-11-22T09:38:20Z</cp:lastPrinted>
  <dcterms:modified xsi:type="dcterms:W3CDTF">2022-02-02T17:29:31Z</dcterms:modified>
</cp:coreProperties>
</file>