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13"/>
  </p:notesMasterIdLst>
  <p:handoutMasterIdLst>
    <p:handoutMasterId r:id="rId14"/>
  </p:handoutMasterIdLst>
  <p:sldIdLst>
    <p:sldId id="288" r:id="rId5"/>
    <p:sldId id="257" r:id="rId6"/>
    <p:sldId id="292" r:id="rId7"/>
    <p:sldId id="290" r:id="rId8"/>
    <p:sldId id="291" r:id="rId9"/>
    <p:sldId id="289" r:id="rId10"/>
    <p:sldId id="263" r:id="rId11"/>
    <p:sldId id="279" r:id="rId12"/>
  </p:sldIdLst>
  <p:sldSz cx="9144000" cy="5143500" type="screen16x9"/>
  <p:notesSz cx="6858000" cy="9144000"/>
  <p:embeddedFontLst>
    <p:embeddedFont>
      <p:font typeface="Arial Rounded MT Bold" panose="020F0704030504030204" pitchFamily="34" charset="0"/>
      <p:regular r:id="rId15"/>
    </p:embeddedFont>
    <p:embeddedFont>
      <p:font typeface="Calibri" panose="020F0502020204030204" pitchFamily="34" charset="0"/>
      <p:regular r:id="rId16"/>
      <p:bold r:id="rId17"/>
      <p:italic r:id="rId18"/>
      <p:boldItalic r:id="rId19"/>
    </p:embeddedFont>
    <p:embeddedFont>
      <p:font typeface="Karla" pitchFamily="2" charset="0"/>
      <p:regular r:id="rId20"/>
      <p:bold r:id="rId21"/>
      <p:italic r:id="rId22"/>
      <p:boldItalic r:id="rId23"/>
    </p:embeddedFont>
    <p:embeddedFont>
      <p:font typeface="Raleway"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40E3C-7070-47A8-C65F-234C9F126360}" v="37" dt="2022-03-10T10:29:31.036"/>
    <p1510:client id="{AD1F1E6D-0820-C562-9C29-5DEF9E873609}" v="85" dt="2022-03-09T11:12:41.644"/>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56" d="100"/>
          <a:sy n="156" d="100"/>
        </p:scale>
        <p:origin x="634" y="10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11/03/2022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09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34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28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335642" y="3504803"/>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3200" b="0" dirty="0" err="1">
                <a:solidFill>
                  <a:schemeClr val="tx1"/>
                </a:solidFill>
              </a:rPr>
              <a:t>Fullorðinsfræðsla</a:t>
            </a:r>
            <a:r>
              <a:rPr lang="es-ES" sz="3200" b="0" dirty="0">
                <a:solidFill>
                  <a:schemeClr val="tx1"/>
                </a:solidFill>
              </a:rPr>
              <a:t> - </a:t>
            </a:r>
            <a:r>
              <a:rPr lang="es-ES" sz="3200" b="0" dirty="0" err="1">
                <a:solidFill>
                  <a:schemeClr val="tx1"/>
                </a:solidFill>
              </a:rPr>
              <a:t>stafræn</a:t>
            </a:r>
            <a:r>
              <a:rPr lang="es-ES" sz="3200" b="0" dirty="0">
                <a:solidFill>
                  <a:schemeClr val="tx1"/>
                </a:solidFill>
              </a:rPr>
              <a:t> </a:t>
            </a:r>
            <a:r>
              <a:rPr lang="es-ES" sz="3200" b="0" dirty="0" err="1">
                <a:solidFill>
                  <a:schemeClr val="tx1"/>
                </a:solidFill>
              </a:rPr>
              <a:t>frumkvöðlafærni</a:t>
            </a:r>
            <a:endParaRPr lang="es-ES" sz="3200" b="0" dirty="0" err="1">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6DEAC312-C4F1-4CB4-809B-129D3B45CF1A}"/>
              </a:ext>
            </a:extLst>
          </p:cNvPr>
          <p:cNvSpPr txBox="1"/>
          <p:nvPr/>
        </p:nvSpPr>
        <p:spPr>
          <a:xfrm>
            <a:off x="2775682" y="2981583"/>
            <a:ext cx="3531219" cy="523220"/>
          </a:xfrm>
          <a:prstGeom prst="rect">
            <a:avLst/>
          </a:prstGeom>
          <a:noFill/>
        </p:spPr>
        <p:txBody>
          <a:bodyPr wrap="square" lIns="91440" tIns="45720" rIns="91440" bIns="45720" rtlCol="0" anchor="t">
            <a:spAutoFit/>
          </a:bodyPr>
          <a:lstStyle/>
          <a:p>
            <a:r>
              <a:rPr lang="en-IE" sz="2800" b="1" dirty="0" err="1">
                <a:solidFill>
                  <a:srgbClr val="FF8F00"/>
                </a:solidFill>
                <a:latin typeface="Karla"/>
                <a:cs typeface="Calibri"/>
              </a:rPr>
              <a:t>Innihald</a:t>
            </a:r>
            <a:r>
              <a:rPr lang="en-IE" sz="2800" b="1" dirty="0">
                <a:solidFill>
                  <a:srgbClr val="FF8F00"/>
                </a:solidFill>
                <a:latin typeface="Karla"/>
                <a:cs typeface="Calibri"/>
              </a:rPr>
              <a:t> </a:t>
            </a:r>
            <a:r>
              <a:rPr lang="en-IE" sz="2800" b="1" dirty="0" err="1">
                <a:solidFill>
                  <a:srgbClr val="FF8F00"/>
                </a:solidFill>
                <a:latin typeface="Karla"/>
                <a:cs typeface="Calibri"/>
              </a:rPr>
              <a:t>vefsíðu</a:t>
            </a:r>
            <a:endParaRPr lang="es-ES" sz="2800" b="1" dirty="0" err="1">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FDA202A8-0123-4C3F-BC04-E9B55366CAF4}"/>
              </a:ext>
            </a:extLst>
          </p:cNvPr>
          <p:cNvPicPr>
            <a:picLocks noChangeAspect="1"/>
          </p:cNvPicPr>
          <p:nvPr/>
        </p:nvPicPr>
        <p:blipFill>
          <a:blip r:embed="rId3"/>
          <a:stretch>
            <a:fillRect/>
          </a:stretch>
        </p:blipFill>
        <p:spPr>
          <a:xfrm>
            <a:off x="4311804" y="1144469"/>
            <a:ext cx="3263980" cy="3263980"/>
          </a:xfrm>
          <a:prstGeom prst="rect">
            <a:avLst/>
          </a:prstGeom>
        </p:spPr>
      </p:pic>
      <p:sp>
        <p:nvSpPr>
          <p:cNvPr id="102" name="Google Shape;102;p12"/>
          <p:cNvSpPr txBox="1">
            <a:spLocks noGrp="1"/>
          </p:cNvSpPr>
          <p:nvPr>
            <p:ph type="body" idx="4294967295"/>
          </p:nvPr>
        </p:nvSpPr>
        <p:spPr>
          <a:xfrm>
            <a:off x="329250" y="1441722"/>
            <a:ext cx="4703667" cy="1063585"/>
          </a:xfrm>
          <a:prstGeom prst="rect">
            <a:avLst/>
          </a:prstGeom>
        </p:spPr>
        <p:txBody>
          <a:bodyPr spcFirstLastPara="1" wrap="square" lIns="91425" tIns="91425" rIns="91425" bIns="91425" anchor="t" anchorCtr="0">
            <a:noAutofit/>
          </a:bodyPr>
          <a:lstStyle/>
          <a:p>
            <a:pPr marL="76200" indent="0">
              <a:lnSpc>
                <a:spcPct val="200000"/>
              </a:lnSpc>
              <a:spcAft>
                <a:spcPts val="1000"/>
              </a:spcAft>
              <a:buNone/>
            </a:pPr>
            <a:r>
              <a:rPr lang="en-US" sz="1600" b="1" dirty="0" err="1">
                <a:solidFill>
                  <a:srgbClr val="2ABBAD"/>
                </a:solidFill>
                <a:effectLst/>
                <a:latin typeface="Arial Rounded MT Bold" panose="020F0704030504030204" pitchFamily="34" charset="0"/>
                <a:ea typeface="Times New Roman" panose="02020603050405020304" pitchFamily="18" charset="0"/>
                <a:cs typeface="Calibri" panose="020F0502020204030204" pitchFamily="34" charset="0"/>
              </a:rPr>
              <a:t>Innihald</a:t>
            </a:r>
            <a:r>
              <a:rPr lang="en-US" sz="1600" b="1" dirty="0">
                <a:solidFill>
                  <a:srgbClr val="2ABBAD"/>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600" b="1" dirty="0" err="1">
                <a:solidFill>
                  <a:srgbClr val="2ABBAD"/>
                </a:solidFill>
                <a:effectLst/>
                <a:latin typeface="Arial Rounded MT Bold" panose="020F0704030504030204" pitchFamily="34" charset="0"/>
                <a:ea typeface="Times New Roman" panose="02020603050405020304" pitchFamily="18" charset="0"/>
                <a:cs typeface="Calibri" panose="020F0502020204030204" pitchFamily="34" charset="0"/>
              </a:rPr>
              <a:t>vefsíðunnar</a:t>
            </a:r>
            <a:r>
              <a:rPr lang="en-US" sz="1600" b="1" dirty="0">
                <a:solidFill>
                  <a:srgbClr val="2ABBAD"/>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600" dirty="0">
                <a:effectLst/>
                <a:latin typeface="Arial Rounded MT Bold" panose="020F0704030504030204" pitchFamily="34" charset="0"/>
                <a:ea typeface="Times New Roman" panose="02020603050405020304" pitchFamily="18" charset="0"/>
                <a:cs typeface="Calibri" panose="020F0502020204030204" pitchFamily="34" charset="0"/>
              </a:rPr>
              <a:t>e</a:t>
            </a:r>
            <a:r>
              <a:rPr lang="en-US" sz="1600" dirty="0">
                <a:latin typeface="Arial Rounded MT Bold" panose="020F0704030504030204" pitchFamily="34" charset="0"/>
                <a:ea typeface="Times New Roman" panose="02020603050405020304" pitchFamily="18" charset="0"/>
                <a:cs typeface="Calibri" panose="020F0502020204030204" pitchFamily="34" charset="0"/>
              </a:rPr>
              <a:t>r </a:t>
            </a:r>
            <a:r>
              <a:rPr lang="en-US" sz="1600" dirty="0" err="1">
                <a:latin typeface="Arial Rounded MT Bold" panose="020F0704030504030204" pitchFamily="34" charset="0"/>
                <a:ea typeface="Times New Roman" panose="02020603050405020304" pitchFamily="18" charset="0"/>
                <a:cs typeface="Calibri" panose="020F0502020204030204" pitchFamily="34" charset="0"/>
              </a:rPr>
              <a:t>efni</a:t>
            </a:r>
            <a:r>
              <a:rPr lang="en-US" sz="1600" dirty="0">
                <a:latin typeface="Arial Rounded MT Bold" panose="020F0704030504030204" pitchFamily="34" charset="0"/>
                <a:ea typeface="Times New Roman" panose="02020603050405020304" pitchFamily="18" charset="0"/>
                <a:cs typeface="Calibri" panose="020F0502020204030204" pitchFamily="34" charset="0"/>
              </a:rPr>
              <a:t> í </a:t>
            </a:r>
            <a:r>
              <a:rPr lang="en-US" sz="1600" dirty="0" err="1">
                <a:latin typeface="Arial Rounded MT Bold" panose="020F0704030504030204" pitchFamily="34" charset="0"/>
                <a:ea typeface="Times New Roman" panose="02020603050405020304" pitchFamily="18" charset="0"/>
                <a:cs typeface="Calibri" panose="020F0502020204030204" pitchFamily="34" charset="0"/>
              </a:rPr>
              <a:t>formi</a:t>
            </a:r>
            <a:r>
              <a:rPr lang="en-US" sz="1600" dirty="0">
                <a:latin typeface="Arial Rounded MT Bold" panose="020F0704030504030204" pitchFamily="34" charset="0"/>
                <a:ea typeface="Times New Roman" panose="02020603050405020304" pitchFamily="18" charset="0"/>
                <a:cs typeface="Calibri" panose="020F0502020204030204" pitchFamily="34" charset="0"/>
              </a:rPr>
              <a:t> </a:t>
            </a:r>
            <a:r>
              <a:rPr lang="en-US" sz="1600" dirty="0" err="1">
                <a:latin typeface="Arial Rounded MT Bold" panose="020F0704030504030204" pitchFamily="34" charset="0"/>
                <a:ea typeface="Times New Roman" panose="02020603050405020304" pitchFamily="18" charset="0"/>
                <a:cs typeface="Calibri" panose="020F0502020204030204" pitchFamily="34" charset="0"/>
              </a:rPr>
              <a:t>texta</a:t>
            </a:r>
            <a:r>
              <a:rPr lang="en-US" sz="1600" dirty="0">
                <a:latin typeface="Arial Rounded MT Bold" panose="020F0704030504030204" pitchFamily="34" charset="0"/>
                <a:ea typeface="Times New Roman" panose="02020603050405020304" pitchFamily="18" charset="0"/>
                <a:cs typeface="Calibri" panose="020F0502020204030204" pitchFamily="34" charset="0"/>
              </a:rPr>
              <a:t>, </a:t>
            </a:r>
            <a:r>
              <a:rPr lang="en-US" sz="16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600" dirty="0" err="1">
                <a:effectLst/>
                <a:latin typeface="Arial Rounded MT Bold" panose="020F0704030504030204" pitchFamily="34" charset="0"/>
                <a:ea typeface="Times New Roman" panose="02020603050405020304" pitchFamily="18" charset="0"/>
                <a:cs typeface="Calibri" panose="020F0502020204030204" pitchFamily="34" charset="0"/>
              </a:rPr>
              <a:t>hljóðskráa</a:t>
            </a:r>
            <a:r>
              <a:rPr lang="en-US" sz="16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600" dirty="0" err="1">
                <a:effectLst/>
                <a:latin typeface="Arial Rounded MT Bold" panose="020F0704030504030204" pitchFamily="34" charset="0"/>
                <a:ea typeface="Times New Roman" panose="02020603050405020304" pitchFamily="18" charset="0"/>
                <a:cs typeface="Calibri" panose="020F0502020204030204" pitchFamily="34" charset="0"/>
              </a:rPr>
              <a:t>eða</a:t>
            </a:r>
            <a:r>
              <a:rPr lang="en-US" sz="16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600" dirty="0" err="1">
                <a:effectLst/>
                <a:latin typeface="Arial Rounded MT Bold" panose="020F0704030504030204" pitchFamily="34" charset="0"/>
                <a:ea typeface="Times New Roman" panose="02020603050405020304" pitchFamily="18" charset="0"/>
                <a:cs typeface="Calibri" panose="020F0502020204030204" pitchFamily="34" charset="0"/>
              </a:rPr>
              <a:t>myndbanda</a:t>
            </a:r>
            <a:r>
              <a:rPr lang="en-US" sz="16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aleway" pitchFamily="2" charset="0"/>
              </a:rPr>
              <a:t>1.1 </a:t>
            </a:r>
            <a:r>
              <a:rPr lang="en-GB" b="1" dirty="0" err="1">
                <a:effectLst/>
                <a:latin typeface="Raleway" pitchFamily="2" charset="0"/>
                <a:ea typeface="Calibri" panose="020F0502020204030204" pitchFamily="34" charset="0"/>
                <a:cs typeface="Arial" panose="020B0604020202020204" pitchFamily="34" charset="0"/>
              </a:rPr>
              <a:t>Lýsing</a:t>
            </a:r>
            <a:endParaRPr dirty="0">
              <a:latin typeface="Raleway"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14B2DE53-329D-468D-A9FC-1A06A7EBFD4E}"/>
              </a:ext>
            </a:extLst>
          </p:cNvPr>
          <p:cNvPicPr>
            <a:picLocks noChangeAspect="1"/>
          </p:cNvPicPr>
          <p:nvPr/>
        </p:nvPicPr>
        <p:blipFill>
          <a:blip r:embed="rId3"/>
          <a:stretch>
            <a:fillRect/>
          </a:stretch>
        </p:blipFill>
        <p:spPr>
          <a:xfrm>
            <a:off x="5583044" y="1454813"/>
            <a:ext cx="3172232" cy="2569204"/>
          </a:xfrm>
          <a:prstGeom prst="rect">
            <a:avLst/>
          </a:prstGeom>
        </p:spPr>
      </p:pic>
      <p:sp>
        <p:nvSpPr>
          <p:cNvPr id="102" name="Google Shape;102;p12"/>
          <p:cNvSpPr txBox="1">
            <a:spLocks noGrp="1"/>
          </p:cNvSpPr>
          <p:nvPr>
            <p:ph type="body" idx="4294967295"/>
          </p:nvPr>
        </p:nvSpPr>
        <p:spPr>
          <a:xfrm>
            <a:off x="215769" y="1645947"/>
            <a:ext cx="4926691" cy="1364417"/>
          </a:xfrm>
          <a:prstGeom prst="rect">
            <a:avLst/>
          </a:prstGeom>
        </p:spPr>
        <p:txBody>
          <a:bodyPr spcFirstLastPara="1" wrap="square" lIns="91425" tIns="91425" rIns="91425" bIns="91425" anchor="t" anchorCtr="0">
            <a:noAutofit/>
          </a:bodyPr>
          <a:lstStyle/>
          <a:p>
            <a:pPr marL="0" lvl="0" indent="0" algn="just">
              <a:lnSpc>
                <a:spcPct val="115000"/>
              </a:lnSpc>
              <a:buNone/>
            </a:pPr>
            <a:r>
              <a:rPr lang="es-ES" sz="1400" b="1" dirty="0">
                <a:solidFill>
                  <a:srgbClr val="92D050"/>
                </a:solidFill>
                <a:effectLst/>
                <a:latin typeface="Arial Rounded MT Bold" panose="020F0704030504030204" pitchFamily="34" charset="0"/>
                <a:ea typeface="Times New Roman" panose="02020603050405020304" pitchFamily="18" charset="0"/>
                <a:cs typeface="Calibri" panose="020F0502020204030204" pitchFamily="34" charset="0"/>
              </a:rPr>
              <a:t>1.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Innihald</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vefsíðunnar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þinnar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er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mjög</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mikilvæg</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t</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þar</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sem</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það</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gefur</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leitarvélum</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upplýsingar</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um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vefsíðuna</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0" lvl="0" indent="0" algn="just">
              <a:lnSpc>
                <a:spcPct val="115000"/>
              </a:lnSpc>
              <a:buNone/>
            </a:pPr>
            <a:r>
              <a:rPr lang="es-ES" sz="1400" b="1" dirty="0">
                <a:solidFill>
                  <a:srgbClr val="92D050"/>
                </a:solidFill>
                <a:effectLst/>
                <a:latin typeface="Arial Rounded MT Bold" panose="020F0704030504030204" pitchFamily="34" charset="0"/>
                <a:ea typeface="Times New Roman" panose="02020603050405020304" pitchFamily="18" charset="0"/>
                <a:cs typeface="Calibri" panose="020F0502020204030204" pitchFamily="34" charset="0"/>
              </a:rPr>
              <a:t>2.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Hægt</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er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nota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leitarvélabestun</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til</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tryggja</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innihald</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vefsíðunnar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sé</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auðfundið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af</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leitarvélum</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sem</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viðskiptavinir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nota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við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leit</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vöru</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og</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þjónustu</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sz="1400" dirty="0">
              <a:latin typeface="Arial Rounded MT Bold" panose="020F0704030504030204" pitchFamily="34" charset="0"/>
            </a:endParaRPr>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US" dirty="0">
                <a:latin typeface="Raleway" pitchFamily="2" charset="0"/>
              </a:rPr>
              <a:t>1.2 </a:t>
            </a:r>
            <a:r>
              <a:rPr lang="en-US" b="1" dirty="0" err="1">
                <a:effectLst/>
                <a:latin typeface="Raleway" pitchFamily="2" charset="0"/>
                <a:ea typeface="Times New Roman" panose="02020603050405020304" pitchFamily="18" charset="0"/>
                <a:cs typeface="Calibri" panose="020F0502020204030204" pitchFamily="34" charset="0"/>
              </a:rPr>
              <a:t>Nauðsynlegt</a:t>
            </a:r>
            <a:r>
              <a:rPr lang="en-US" b="1" dirty="0">
                <a:effectLst/>
                <a:latin typeface="Raleway" pitchFamily="2" charset="0"/>
                <a:ea typeface="Times New Roman" panose="02020603050405020304" pitchFamily="18" charset="0"/>
                <a:cs typeface="Calibri" panose="020F0502020204030204" pitchFamily="34" charset="0"/>
              </a:rPr>
              <a:t> </a:t>
            </a:r>
            <a:r>
              <a:rPr lang="en-US" b="1" dirty="0" err="1">
                <a:effectLst/>
                <a:latin typeface="Raleway" pitchFamily="2" charset="0"/>
                <a:ea typeface="Times New Roman" panose="02020603050405020304" pitchFamily="18" charset="0"/>
                <a:cs typeface="Calibri" panose="020F0502020204030204" pitchFamily="34" charset="0"/>
              </a:rPr>
              <a:t>að</a:t>
            </a:r>
            <a:r>
              <a:rPr lang="en-US" b="1" dirty="0">
                <a:effectLst/>
                <a:latin typeface="Raleway" pitchFamily="2" charset="0"/>
                <a:ea typeface="Times New Roman" panose="02020603050405020304" pitchFamily="18" charset="0"/>
                <a:cs typeface="Calibri" panose="020F0502020204030204" pitchFamily="34" charset="0"/>
              </a:rPr>
              <a:t> vita</a:t>
            </a:r>
            <a:endParaRPr lang="en-US" dirty="0">
              <a:latin typeface="Raleway" pitchFamily="2" charset="0"/>
            </a:endParaRPr>
          </a:p>
        </p:txBody>
      </p:sp>
      <p:pic>
        <p:nvPicPr>
          <p:cNvPr id="4" name="Imagen 3">
            <a:extLst>
              <a:ext uri="{FF2B5EF4-FFF2-40B4-BE49-F238E27FC236}">
                <a16:creationId xmlns:a16="http://schemas.microsoft.com/office/drawing/2014/main" id="{80E5DF3E-7F14-461C-8BB8-0FAC1E45B68D}"/>
              </a:ext>
            </a:extLst>
          </p:cNvPr>
          <p:cNvPicPr>
            <a:picLocks noChangeAspect="1"/>
          </p:cNvPicPr>
          <p:nvPr/>
        </p:nvPicPr>
        <p:blipFill>
          <a:blip r:embed="rId4"/>
          <a:stretch>
            <a:fillRect/>
          </a:stretch>
        </p:blipFill>
        <p:spPr>
          <a:xfrm>
            <a:off x="215769" y="1300040"/>
            <a:ext cx="345907" cy="345907"/>
          </a:xfrm>
          <a:prstGeom prst="rect">
            <a:avLst/>
          </a:prstGeom>
        </p:spPr>
      </p:pic>
    </p:spTree>
    <p:extLst>
      <p:ext uri="{BB962C8B-B14F-4D97-AF65-F5344CB8AC3E}">
        <p14:creationId xmlns:p14="http://schemas.microsoft.com/office/powerpoint/2010/main" val="181212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9F63A0F8-56FE-4D1C-BF8B-F868E1F06EA6}"/>
              </a:ext>
            </a:extLst>
          </p:cNvPr>
          <p:cNvPicPr>
            <a:picLocks noChangeAspect="1"/>
          </p:cNvPicPr>
          <p:nvPr/>
        </p:nvPicPr>
        <p:blipFill rotWithShape="1">
          <a:blip r:embed="rId3"/>
          <a:srcRect l="2622" t="14026" r="37906"/>
          <a:stretch/>
        </p:blipFill>
        <p:spPr>
          <a:xfrm>
            <a:off x="5776332" y="1335466"/>
            <a:ext cx="3005774" cy="2408616"/>
          </a:xfrm>
          <a:prstGeom prst="rect">
            <a:avLst/>
          </a:prstGeom>
        </p:spPr>
      </p:pic>
      <p:sp>
        <p:nvSpPr>
          <p:cNvPr id="102" name="Google Shape;102;p12"/>
          <p:cNvSpPr txBox="1">
            <a:spLocks noGrp="1"/>
          </p:cNvSpPr>
          <p:nvPr>
            <p:ph type="body" idx="4294967295"/>
          </p:nvPr>
        </p:nvSpPr>
        <p:spPr>
          <a:xfrm>
            <a:off x="388723" y="1380588"/>
            <a:ext cx="5134848" cy="2728834"/>
          </a:xfrm>
          <a:prstGeom prst="rect">
            <a:avLst/>
          </a:prstGeom>
        </p:spPr>
        <p:txBody>
          <a:bodyPr spcFirstLastPara="1" wrap="square" lIns="91425" tIns="91425" rIns="91425" bIns="91425" anchor="t" anchorCtr="0">
            <a:noAutofit/>
          </a:bodyPr>
          <a:lstStyle/>
          <a:p>
            <a:pPr marL="0" indent="0" algn="just">
              <a:lnSpc>
                <a:spcPct val="115000"/>
              </a:lnSpc>
              <a:buNone/>
            </a:pPr>
            <a:r>
              <a:rPr lang="es-ES" sz="1400" dirty="0">
                <a:effectLst/>
                <a:latin typeface="Arial Rounded MT Bold"/>
                <a:ea typeface="Times New Roman" panose="02020603050405020304" pitchFamily="18" charset="0"/>
                <a:cs typeface="Calibri"/>
              </a:rPr>
              <a:t>3. </a:t>
            </a:r>
            <a:r>
              <a:rPr lang="sk-SK" sz="1400" dirty="0">
                <a:effectLst/>
                <a:latin typeface="Arial Rounded MT Bold"/>
                <a:ea typeface="Times New Roman" panose="02020603050405020304" pitchFamily="18" charset="0"/>
                <a:cs typeface="Calibri"/>
              </a:rPr>
              <a:t>Ef þú ætlar að selja </a:t>
            </a:r>
            <a:r>
              <a:rPr lang="sk-SK" sz="1400" dirty="0" err="1">
                <a:effectLst/>
                <a:latin typeface="Arial Rounded MT Bold"/>
                <a:ea typeface="Times New Roman" panose="02020603050405020304" pitchFamily="18" charset="0"/>
                <a:cs typeface="Calibri"/>
              </a:rPr>
              <a:t>vörur</a:t>
            </a:r>
            <a:r>
              <a:rPr lang="sk-SK" sz="1400" dirty="0">
                <a:effectLst/>
                <a:latin typeface="Arial Rounded MT Bold"/>
                <a:ea typeface="Times New Roman" panose="02020603050405020304" pitchFamily="18" charset="0"/>
                <a:cs typeface="Calibri"/>
              </a:rPr>
              <a:t> á </a:t>
            </a:r>
            <a:r>
              <a:rPr lang="sk-SK" sz="1400" dirty="0" err="1">
                <a:effectLst/>
                <a:latin typeface="Arial Rounded MT Bold"/>
                <a:ea typeface="Times New Roman" panose="02020603050405020304" pitchFamily="18" charset="0"/>
                <a:cs typeface="Calibri"/>
              </a:rPr>
              <a:t>síðunni</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þinni</a:t>
            </a:r>
            <a:r>
              <a:rPr lang="sk-SK"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skaltu</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útbúa</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vörumyndir</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og</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vörulýsingar</a:t>
            </a:r>
            <a:r>
              <a:rPr lang="sk-SK" sz="1400" dirty="0">
                <a:effectLst/>
                <a:latin typeface="Arial Rounded MT Bold"/>
                <a:ea typeface="Times New Roman" panose="02020603050405020304" pitchFamily="18" charset="0"/>
                <a:cs typeface="Calibri"/>
              </a:rPr>
              <a:t>.</a:t>
            </a:r>
            <a:r>
              <a:rPr lang="en-US"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Ef</a:t>
            </a:r>
            <a:r>
              <a:rPr lang="sk-SK" sz="1400" dirty="0">
                <a:effectLst/>
                <a:latin typeface="Arial Rounded MT Bold"/>
                <a:ea typeface="Times New Roman" panose="02020603050405020304" pitchFamily="18" charset="0"/>
                <a:cs typeface="Calibri"/>
              </a:rPr>
              <a:t> þú selur </a:t>
            </a:r>
            <a:r>
              <a:rPr lang="sk-SK" sz="1400" dirty="0" err="1">
                <a:effectLst/>
                <a:latin typeface="Arial Rounded MT Bold"/>
                <a:ea typeface="Times New Roman" panose="02020603050405020304" pitchFamily="18" charset="0"/>
                <a:cs typeface="Calibri"/>
              </a:rPr>
              <a:t>þjónustu</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þarftu</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lýsingu</a:t>
            </a:r>
            <a:r>
              <a:rPr lang="sk-SK" sz="1400" dirty="0">
                <a:effectLst/>
                <a:latin typeface="Arial Rounded MT Bold"/>
                <a:ea typeface="Times New Roman" panose="02020603050405020304" pitchFamily="18" charset="0"/>
                <a:cs typeface="Calibri"/>
              </a:rPr>
              <a:t> á </a:t>
            </a:r>
            <a:r>
              <a:rPr lang="sk-SK" sz="1400" dirty="0" err="1">
                <a:effectLst/>
                <a:latin typeface="Arial Rounded MT Bold"/>
                <a:ea typeface="Times New Roman" panose="02020603050405020304" pitchFamily="18" charset="0"/>
                <a:cs typeface="Calibri"/>
              </a:rPr>
              <a:t>þjónustu</a:t>
            </a:r>
            <a:r>
              <a:rPr lang="en-US" sz="1400" dirty="0" err="1">
                <a:effectLst/>
                <a:latin typeface="Arial Rounded MT Bold"/>
                <a:ea typeface="Times New Roman" panose="02020603050405020304" pitchFamily="18" charset="0"/>
                <a:cs typeface="Calibri"/>
              </a:rPr>
              <a:t>nni</a:t>
            </a:r>
            <a:r>
              <a:rPr lang="sk-SK" sz="1400" dirty="0">
                <a:effectLst/>
                <a:latin typeface="Arial Rounded MT Bold"/>
                <a:ea typeface="Times New Roman" panose="02020603050405020304" pitchFamily="18" charset="0"/>
                <a:cs typeface="Calibri"/>
              </a:rPr>
              <a:t>.</a:t>
            </a:r>
            <a:r>
              <a:rPr lang="sk-SK" sz="1400" dirty="0" err="1">
                <a:effectLst/>
                <a:latin typeface="Arial Rounded MT Bold"/>
                <a:ea typeface="Times New Roman" panose="02020603050405020304" pitchFamily="18" charset="0"/>
                <a:cs typeface="Calibri"/>
              </a:rPr>
              <a:t>Takið</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saman</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eins</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mikið</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af</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efni</a:t>
            </a:r>
            <a:r>
              <a:rPr lang="sk-SK" sz="1400" dirty="0">
                <a:effectLst/>
                <a:latin typeface="Arial Rounded MT Bold"/>
                <a:ea typeface="Times New Roman" panose="02020603050405020304" pitchFamily="18" charset="0"/>
                <a:cs typeface="Calibri"/>
              </a:rPr>
              <a:t> </a:t>
            </a:r>
            <a:r>
              <a:rPr lang="sk-SK" sz="1400" dirty="0" err="1">
                <a:latin typeface="Arial Rounded MT Bold"/>
                <a:ea typeface="Times New Roman" panose="02020603050405020304" pitchFamily="18" charset="0"/>
                <a:cs typeface="Calibri"/>
              </a:rPr>
              <a:t>og</a:t>
            </a:r>
            <a:r>
              <a:rPr lang="sk-SK" sz="1400" dirty="0">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hægt</a:t>
            </a:r>
            <a:r>
              <a:rPr lang="en-US" sz="1400" dirty="0">
                <a:effectLst/>
                <a:latin typeface="Arial Rounded MT Bold"/>
                <a:ea typeface="Times New Roman" panose="02020603050405020304" pitchFamily="18" charset="0"/>
                <a:cs typeface="Calibri"/>
              </a:rPr>
              <a:t> er </a:t>
            </a:r>
            <a:r>
              <a:rPr lang="sk-SK" sz="1400" dirty="0" err="1">
                <a:effectLst/>
                <a:latin typeface="Arial Rounded MT Bold"/>
                <a:ea typeface="Times New Roman" panose="02020603050405020304" pitchFamily="18" charset="0"/>
                <a:cs typeface="Calibri"/>
              </a:rPr>
              <a:t>áður</a:t>
            </a:r>
            <a:r>
              <a:rPr lang="sk-SK" sz="1400" dirty="0">
                <a:effectLst/>
                <a:latin typeface="Arial Rounded MT Bold"/>
                <a:ea typeface="Times New Roman" panose="02020603050405020304" pitchFamily="18" charset="0"/>
                <a:cs typeface="Calibri"/>
              </a:rPr>
              <a:t> en byrjað er að byggja upp svæðið</a:t>
            </a:r>
            <a:r>
              <a:rPr lang="en-US" sz="1400" dirty="0">
                <a:effectLst/>
                <a:latin typeface="Arial Rounded MT Bold"/>
                <a:ea typeface="Times New Roman" panose="02020603050405020304" pitchFamily="18" charset="0"/>
                <a:cs typeface="Calibri"/>
              </a:rPr>
              <a:t> </a:t>
            </a:r>
            <a:r>
              <a:rPr lang="sk-SK" sz="1400" dirty="0">
                <a:effectLst/>
                <a:latin typeface="Arial Rounded MT Bold"/>
                <a:ea typeface="Times New Roman" panose="02020603050405020304" pitchFamily="18" charset="0"/>
                <a:cs typeface="Calibri"/>
              </a:rPr>
              <a:t>—</a:t>
            </a:r>
            <a:r>
              <a:rPr lang="en-US" sz="1400" dirty="0">
                <a:effectLst/>
                <a:latin typeface="Arial Rounded MT Bold"/>
                <a:ea typeface="Times New Roman" panose="02020603050405020304" pitchFamily="18" charset="0"/>
                <a:cs typeface="Calibri"/>
              </a:rPr>
              <a:t> </a:t>
            </a:r>
            <a:r>
              <a:rPr lang="sk-SK" sz="1400" dirty="0">
                <a:effectLst/>
                <a:latin typeface="Arial Rounded MT Bold"/>
                <a:ea typeface="Times New Roman" panose="02020603050405020304" pitchFamily="18" charset="0"/>
                <a:cs typeface="Calibri"/>
              </a:rPr>
              <a:t>það sparar tíma.</a:t>
            </a:r>
            <a:endParaRPr lang="en-US" sz="1400" dirty="0">
              <a:effectLst/>
              <a:latin typeface="Arial Rounded MT Bold"/>
              <a:ea typeface="Times New Roman" panose="02020603050405020304" pitchFamily="18" charset="0"/>
              <a:cs typeface="Calibri"/>
            </a:endParaRPr>
          </a:p>
          <a:p>
            <a:pPr marL="0" indent="0" algn="just">
              <a:lnSpc>
                <a:spcPct val="115000"/>
              </a:lnSpc>
              <a:buNone/>
            </a:pPr>
            <a:r>
              <a:rPr lang="sk-SK" sz="1400" dirty="0">
                <a:effectLst/>
                <a:latin typeface="Arial Rounded MT Bold"/>
                <a:ea typeface="Times New Roman" panose="02020603050405020304" pitchFamily="18" charset="0"/>
                <a:cs typeface="Calibri"/>
              </a:rPr>
              <a:t>4.Hvað varðar ritun </a:t>
            </a:r>
            <a:r>
              <a:rPr lang="sk-SK" sz="1400" dirty="0" err="1">
                <a:effectLst/>
                <a:latin typeface="Arial Rounded MT Bold"/>
                <a:ea typeface="Times New Roman" panose="02020603050405020304" pitchFamily="18" charset="0"/>
                <a:cs typeface="Calibri"/>
              </a:rPr>
              <a:t>efnis</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geturðu</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annaðhvort</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ráðið</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fagmann</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eða</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gert</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það</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sjálfur</a:t>
            </a:r>
            <a:r>
              <a:rPr lang="sk-SK" sz="1400" dirty="0">
                <a:effectLst/>
                <a:latin typeface="Arial Rounded MT Bold"/>
                <a:ea typeface="Times New Roman" panose="02020603050405020304" pitchFamily="18" charset="0"/>
                <a:cs typeface="Calibri"/>
              </a:rPr>
              <a:t>.</a:t>
            </a:r>
            <a:r>
              <a:rPr lang="sk-SK" sz="1400" dirty="0">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Ef</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þú</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gerir</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það</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sjálfur</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er</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ein</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gullin</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regla</a:t>
            </a:r>
            <a:r>
              <a:rPr lang="sk-SK" sz="1400" dirty="0">
                <a:effectLst/>
                <a:latin typeface="Arial Rounded MT Bold"/>
                <a:ea typeface="Times New Roman" panose="02020603050405020304" pitchFamily="18" charset="0"/>
                <a:cs typeface="Calibri"/>
              </a:rPr>
              <a:t> - </a:t>
            </a:r>
            <a:r>
              <a:rPr lang="sk-SK" sz="1400" dirty="0" err="1">
                <a:effectLst/>
                <a:latin typeface="Arial Rounded MT Bold"/>
                <a:ea typeface="Times New Roman" panose="02020603050405020304" pitchFamily="18" charset="0"/>
                <a:cs typeface="Calibri"/>
              </a:rPr>
              <a:t>vertu</a:t>
            </a:r>
            <a:r>
              <a:rPr lang="sk-SK" sz="1400" dirty="0">
                <a:effectLst/>
                <a:latin typeface="Arial Rounded MT Bold"/>
                <a:ea typeface="Times New Roman" panose="02020603050405020304" pitchFamily="18" charset="0"/>
                <a:cs typeface="Calibri"/>
              </a:rPr>
              <a:t> heiðarlegur og </a:t>
            </a:r>
            <a:r>
              <a:rPr lang="sk-SK" sz="1400" dirty="0" err="1">
                <a:effectLst/>
                <a:latin typeface="Arial Rounded MT Bold"/>
                <a:ea typeface="Times New Roman" panose="02020603050405020304" pitchFamily="18" charset="0"/>
                <a:cs typeface="Calibri"/>
              </a:rPr>
              <a:t>hafðu</a:t>
            </a:r>
            <a:r>
              <a:rPr lang="sk-SK" sz="1400" dirty="0">
                <a:effectLst/>
                <a:latin typeface="Arial Rounded MT Bold"/>
                <a:ea typeface="Times New Roman" panose="02020603050405020304" pitchFamily="18" charset="0"/>
                <a:cs typeface="Calibri"/>
              </a:rPr>
              <a:t> hana </a:t>
            </a:r>
            <a:r>
              <a:rPr lang="sk-SK" sz="1400" dirty="0" err="1">
                <a:effectLst/>
                <a:latin typeface="Arial Rounded MT Bold"/>
                <a:ea typeface="Times New Roman" panose="02020603050405020304" pitchFamily="18" charset="0"/>
                <a:cs typeface="Calibri"/>
              </a:rPr>
              <a:t>stutta</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og</a:t>
            </a:r>
            <a:r>
              <a:rPr lang="sk-SK"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markvissa</a:t>
            </a:r>
            <a:r>
              <a:rPr lang="sk-SK" sz="1400" dirty="0">
                <a:effectLst/>
                <a:latin typeface="Arial Rounded MT Bold"/>
                <a:ea typeface="Times New Roman" panose="02020603050405020304" pitchFamily="18" charset="0"/>
                <a:cs typeface="Calibri"/>
              </a:rPr>
              <a:t>.</a:t>
            </a:r>
            <a:r>
              <a:rPr lang="en-US"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Flestir</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notendur</a:t>
            </a:r>
            <a:r>
              <a:rPr lang="sk-SK"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munu</a:t>
            </a:r>
            <a:r>
              <a:rPr lang="sk-SK" sz="1400" dirty="0">
                <a:effectLst/>
                <a:latin typeface="Arial Rounded MT Bold"/>
                <a:ea typeface="Times New Roman" panose="02020603050405020304" pitchFamily="18" charset="0"/>
                <a:cs typeface="Calibri"/>
              </a:rPr>
              <a:t> </a:t>
            </a:r>
            <a:r>
              <a:rPr lang="sk-SK" sz="1400" dirty="0" err="1">
                <a:latin typeface="Arial Rounded MT Bold"/>
                <a:ea typeface="Times New Roman" panose="02020603050405020304" pitchFamily="18" charset="0"/>
                <a:cs typeface="Calibri"/>
              </a:rPr>
              <a:t>renna</a:t>
            </a:r>
            <a:r>
              <a:rPr lang="sk-SK" sz="1400" dirty="0">
                <a:latin typeface="Arial Rounded MT Bold"/>
                <a:ea typeface="Times New Roman" panose="02020603050405020304" pitchFamily="18" charset="0"/>
                <a:cs typeface="Calibri"/>
              </a:rPr>
              <a:t> </a:t>
            </a:r>
            <a:r>
              <a:rPr lang="sk-SK" sz="1400" dirty="0" err="1">
                <a:latin typeface="Arial Rounded MT Bold"/>
                <a:ea typeface="Times New Roman" panose="02020603050405020304" pitchFamily="18" charset="0"/>
                <a:cs typeface="Calibri"/>
              </a:rPr>
              <a:t>yfir</a:t>
            </a:r>
            <a:r>
              <a:rPr lang="sk-SK"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síðuna</a:t>
            </a:r>
            <a:r>
              <a:rPr lang="en-US" sz="1400" dirty="0">
                <a:effectLst/>
                <a:latin typeface="Arial Rounded MT Bold"/>
                <a:ea typeface="Times New Roman" panose="02020603050405020304" pitchFamily="18" charset="0"/>
                <a:cs typeface="Calibri"/>
              </a:rPr>
              <a:t> </a:t>
            </a:r>
            <a:r>
              <a:rPr lang="en-US" sz="1400" dirty="0" err="1">
                <a:effectLst/>
                <a:latin typeface="Arial Rounded MT Bold"/>
                <a:ea typeface="Times New Roman" panose="02020603050405020304" pitchFamily="18" charset="0"/>
                <a:cs typeface="Calibri"/>
              </a:rPr>
              <a:t>en</a:t>
            </a:r>
            <a:r>
              <a:rPr lang="en-US" sz="1400" dirty="0">
                <a:effectLst/>
                <a:latin typeface="Arial Rounded MT Bold"/>
                <a:ea typeface="Times New Roman" panose="02020603050405020304" pitchFamily="18" charset="0"/>
                <a:cs typeface="Calibri"/>
              </a:rPr>
              <a:t> </a:t>
            </a:r>
            <a:r>
              <a:rPr lang="sk-SK" sz="1400" dirty="0" err="1">
                <a:effectLst/>
                <a:latin typeface="Arial Rounded MT Bold"/>
                <a:ea typeface="Times New Roman" panose="02020603050405020304" pitchFamily="18" charset="0"/>
                <a:cs typeface="Calibri"/>
              </a:rPr>
              <a:t>ekki</a:t>
            </a:r>
            <a:r>
              <a:rPr lang="sk-SK" sz="1400" dirty="0">
                <a:effectLst/>
                <a:latin typeface="Arial Rounded MT Bold"/>
                <a:ea typeface="Times New Roman" panose="02020603050405020304" pitchFamily="18" charset="0"/>
                <a:cs typeface="Calibri"/>
              </a:rPr>
              <a:t> lesa </a:t>
            </a:r>
            <a:r>
              <a:rPr lang="en-US" sz="1400" dirty="0" err="1">
                <a:effectLst/>
                <a:latin typeface="Arial Rounded MT Bold"/>
                <a:ea typeface="Times New Roman" panose="02020603050405020304" pitchFamily="18" charset="0"/>
                <a:cs typeface="Calibri"/>
              </a:rPr>
              <a:t>efnið</a:t>
            </a:r>
            <a:r>
              <a:rPr lang="en-US" sz="1400" dirty="0">
                <a:effectLst/>
                <a:latin typeface="Arial Rounded MT Bold"/>
                <a:ea typeface="Times New Roman" panose="02020603050405020304" pitchFamily="18" charset="0"/>
                <a:cs typeface="Calibri"/>
              </a:rPr>
              <a:t>.</a:t>
            </a:r>
            <a:endParaRPr sz="1400" dirty="0">
              <a:latin typeface="Arial Rounded MT Bold"/>
              <a:cs typeface="Calibri"/>
            </a:endParaRPr>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is-IS" dirty="0">
                <a:latin typeface="Raleway" pitchFamily="2" charset="0"/>
              </a:rPr>
              <a:t>1.2 </a:t>
            </a:r>
            <a:r>
              <a:rPr lang="is-IS" b="1" dirty="0">
                <a:effectLst/>
                <a:latin typeface="Raleway" pitchFamily="2" charset="0"/>
                <a:ea typeface="Times New Roman" panose="02020603050405020304" pitchFamily="18" charset="0"/>
                <a:cs typeface="Calibri" panose="020F0502020204030204" pitchFamily="34" charset="0"/>
              </a:rPr>
              <a:t>Nauðsynlegt að vita</a:t>
            </a:r>
            <a:br>
              <a:rPr lang="is-IS" dirty="0">
                <a:effectLst/>
                <a:latin typeface="Raleway" pitchFamily="2" charset="0"/>
                <a:ea typeface="Calibri" panose="020F0502020204030204" pitchFamily="34" charset="0"/>
                <a:cs typeface="Times New Roman" panose="02020603050405020304" pitchFamily="18" charset="0"/>
              </a:rPr>
            </a:br>
            <a:endParaRPr lang="is-IS" dirty="0">
              <a:latin typeface="Raleway" pitchFamily="2" charset="0"/>
            </a:endParaRPr>
          </a:p>
        </p:txBody>
      </p:sp>
      <p:pic>
        <p:nvPicPr>
          <p:cNvPr id="4" name="Imagen 3">
            <a:extLst>
              <a:ext uri="{FF2B5EF4-FFF2-40B4-BE49-F238E27FC236}">
                <a16:creationId xmlns:a16="http://schemas.microsoft.com/office/drawing/2014/main" id="{80E5DF3E-7F14-461C-8BB8-0FAC1E45B68D}"/>
              </a:ext>
            </a:extLst>
          </p:cNvPr>
          <p:cNvPicPr>
            <a:picLocks noChangeAspect="1"/>
          </p:cNvPicPr>
          <p:nvPr/>
        </p:nvPicPr>
        <p:blipFill>
          <a:blip r:embed="rId4"/>
          <a:stretch>
            <a:fillRect/>
          </a:stretch>
        </p:blipFill>
        <p:spPr>
          <a:xfrm>
            <a:off x="215770" y="1207333"/>
            <a:ext cx="345907" cy="345907"/>
          </a:xfrm>
          <a:prstGeom prst="rect">
            <a:avLst/>
          </a:prstGeom>
        </p:spPr>
      </p:pic>
    </p:spTree>
    <p:extLst>
      <p:ext uri="{BB962C8B-B14F-4D97-AF65-F5344CB8AC3E}">
        <p14:creationId xmlns:p14="http://schemas.microsoft.com/office/powerpoint/2010/main" val="370402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Imagen 3">
            <a:extLst>
              <a:ext uri="{FF2B5EF4-FFF2-40B4-BE49-F238E27FC236}">
                <a16:creationId xmlns:a16="http://schemas.microsoft.com/office/drawing/2014/main" id="{F3691A9C-9031-4E7A-BB12-DC99312DF9EC}"/>
              </a:ext>
            </a:extLst>
          </p:cNvPr>
          <p:cNvPicPr>
            <a:picLocks noChangeAspect="1"/>
          </p:cNvPicPr>
          <p:nvPr/>
        </p:nvPicPr>
        <p:blipFill>
          <a:blip r:embed="rId3"/>
          <a:stretch>
            <a:fillRect/>
          </a:stretch>
        </p:blipFill>
        <p:spPr>
          <a:xfrm>
            <a:off x="5629598" y="1343431"/>
            <a:ext cx="3313911" cy="2403379"/>
          </a:xfrm>
          <a:prstGeom prst="rect">
            <a:avLst/>
          </a:prstGeom>
        </p:spPr>
      </p:pic>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 dirty="0">
                <a:latin typeface="Raleway" pitchFamily="2" charset="0"/>
              </a:rPr>
              <a:t>1.3 </a:t>
            </a:r>
            <a:r>
              <a:rPr lang="it-IT" b="1" dirty="0">
                <a:effectLst/>
                <a:latin typeface="Raleway" pitchFamily="2" charset="0"/>
                <a:ea typeface="Times New Roman" panose="02020603050405020304" pitchFamily="18" charset="0"/>
                <a:cs typeface="Calibri" panose="020F0502020204030204" pitchFamily="34" charset="0"/>
              </a:rPr>
              <a:t>Hagnýt ráð</a:t>
            </a:r>
            <a:br>
              <a:rPr lang="es-ES" dirty="0">
                <a:effectLst/>
                <a:latin typeface="Raleway" pitchFamily="2" charset="0"/>
                <a:ea typeface="Calibri" panose="020F0502020204030204" pitchFamily="34" charset="0"/>
                <a:cs typeface="Times New Roman" panose="02020603050405020304" pitchFamily="18" charset="0"/>
              </a:rPr>
            </a:br>
            <a:endParaRPr dirty="0">
              <a:latin typeface="Raleway" pitchFamily="2" charset="0"/>
            </a:endParaRPr>
          </a:p>
        </p:txBody>
      </p:sp>
      <p:sp>
        <p:nvSpPr>
          <p:cNvPr id="5" name="CuadroTexto 4">
            <a:extLst>
              <a:ext uri="{FF2B5EF4-FFF2-40B4-BE49-F238E27FC236}">
                <a16:creationId xmlns:a16="http://schemas.microsoft.com/office/drawing/2014/main" id="{7C8CBD30-EBB2-4824-9C87-C12BACDB0D28}"/>
              </a:ext>
            </a:extLst>
          </p:cNvPr>
          <p:cNvSpPr txBox="1"/>
          <p:nvPr/>
        </p:nvSpPr>
        <p:spPr>
          <a:xfrm>
            <a:off x="125129" y="1044773"/>
            <a:ext cx="5569428" cy="3701013"/>
          </a:xfrm>
          <a:prstGeom prst="rect">
            <a:avLst/>
          </a:prstGeom>
          <a:noFill/>
        </p:spPr>
        <p:txBody>
          <a:bodyPr wrap="square">
            <a:spAutoFit/>
          </a:bodyPr>
          <a:lstStyle/>
          <a:p>
            <a:pPr marL="342900" lvl="0" indent="-342900" algn="just">
              <a:spcAft>
                <a:spcPts val="2100"/>
              </a:spcAft>
              <a:buClr>
                <a:schemeClr val="accent6"/>
              </a:buClr>
              <a:buFont typeface="Symbol" panose="05050102010706020507" pitchFamily="18" charset="2"/>
              <a:buChar char=""/>
            </a:pP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Góð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rá</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ð</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til að skrifa heiðarlega er að íhuga fyrst hver gildin þín eru.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Það</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sem</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þé</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þykir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annt</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um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ætti</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að</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vera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bakgrunnur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þess</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sem</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þú</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skrifar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hvort</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sem</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það</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er </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vara þín</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þjónusta, fjölskylda, vinir, staðsetning, áhugamál</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eða</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umhverfið</a:t>
            </a:r>
            <a:endPar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endParaRPr>
          </a:p>
          <a:p>
            <a:pPr marL="342900" lvl="0" indent="-342900" algn="just">
              <a:spcAft>
                <a:spcPts val="2100"/>
              </a:spcAft>
              <a:buClr>
                <a:schemeClr val="accent6"/>
              </a:buClr>
              <a:buFont typeface="Symbol" panose="05050102010706020507" pitchFamily="18" charset="2"/>
              <a:buChar char=""/>
            </a:pP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Það</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er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mikilvægt</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vera á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persónulegum</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nótum</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svo</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gott</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væri</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skrifa</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stutta</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lýsingu</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um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það</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hver</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þú</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ert</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hvar</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þú</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ert</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staðsettur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ef</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það</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skiptir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máli</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og</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hvernig</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fyrirtækið</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varð</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til</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p>
          <a:p>
            <a:pPr marL="342900" lvl="0" indent="-342900" algn="just">
              <a:spcAft>
                <a:spcPts val="2100"/>
              </a:spcAft>
              <a:buClr>
                <a:schemeClr val="accent6"/>
              </a:buClr>
              <a:buFont typeface="Symbol" panose="05050102010706020507" pitchFamily="18" charset="2"/>
              <a:buChar char=""/>
            </a:pP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Margar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vefsíður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hafa</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kafla</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um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sögu</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þess</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þar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sem</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það</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laðar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oft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að</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viðskiptavini</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a:t>
            </a:r>
          </a:p>
          <a:p>
            <a:pPr marL="342900" lvl="0" indent="-342900" algn="just">
              <a:spcAft>
                <a:spcPts val="2100"/>
              </a:spcAft>
              <a:buClr>
                <a:schemeClr val="accent6"/>
              </a:buClr>
              <a:buFont typeface="Symbol" panose="05050102010706020507" pitchFamily="18" charset="2"/>
              <a:buChar char=""/>
            </a:pP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Fyrir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notendur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sem</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lesa</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hratt</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yfir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er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mælt</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með</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krók</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sem</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grípur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athygli</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a:t>
            </a:r>
          </a:p>
        </p:txBody>
      </p:sp>
      <p:pic>
        <p:nvPicPr>
          <p:cNvPr id="6" name="Imagen 5">
            <a:extLst>
              <a:ext uri="{FF2B5EF4-FFF2-40B4-BE49-F238E27FC236}">
                <a16:creationId xmlns:a16="http://schemas.microsoft.com/office/drawing/2014/main" id="{1B2FD5FD-8921-493B-92F7-FFCF6B3BA846}"/>
              </a:ext>
            </a:extLst>
          </p:cNvPr>
          <p:cNvPicPr>
            <a:picLocks noChangeAspect="1"/>
          </p:cNvPicPr>
          <p:nvPr/>
        </p:nvPicPr>
        <p:blipFill>
          <a:blip r:embed="rId4"/>
          <a:stretch>
            <a:fillRect/>
          </a:stretch>
        </p:blipFill>
        <p:spPr>
          <a:xfrm>
            <a:off x="125129" y="1044773"/>
            <a:ext cx="377496" cy="377496"/>
          </a:xfrm>
          <a:prstGeom prst="rect">
            <a:avLst/>
          </a:prstGeom>
        </p:spPr>
      </p:pic>
    </p:spTree>
    <p:extLst>
      <p:ext uri="{BB962C8B-B14F-4D97-AF65-F5344CB8AC3E}">
        <p14:creationId xmlns:p14="http://schemas.microsoft.com/office/powerpoint/2010/main" val="393955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Imagen 3">
            <a:extLst>
              <a:ext uri="{FF2B5EF4-FFF2-40B4-BE49-F238E27FC236}">
                <a16:creationId xmlns:a16="http://schemas.microsoft.com/office/drawing/2014/main" id="{941A36E9-90CB-4ED7-9030-03ACFA44AFCD}"/>
              </a:ext>
            </a:extLst>
          </p:cNvPr>
          <p:cNvPicPr>
            <a:picLocks noChangeAspect="1"/>
          </p:cNvPicPr>
          <p:nvPr/>
        </p:nvPicPr>
        <p:blipFill>
          <a:blip r:embed="rId3"/>
          <a:stretch>
            <a:fillRect/>
          </a:stretch>
        </p:blipFill>
        <p:spPr>
          <a:xfrm>
            <a:off x="5226671" y="973872"/>
            <a:ext cx="3404840" cy="3404840"/>
          </a:xfrm>
          <a:prstGeom prst="rect">
            <a:avLst/>
          </a:prstGeom>
        </p:spPr>
      </p:pic>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aleway" pitchFamily="2" charset="0"/>
              </a:rPr>
              <a:t>1.3 </a:t>
            </a:r>
            <a:r>
              <a:rPr lang="it-IT" b="1" dirty="0">
                <a:effectLst/>
                <a:latin typeface="Raleway" pitchFamily="2" charset="0"/>
                <a:ea typeface="Times New Roman" panose="02020603050405020304" pitchFamily="18" charset="0"/>
                <a:cs typeface="Calibri" panose="020F0502020204030204" pitchFamily="34" charset="0"/>
              </a:rPr>
              <a:t>Hagnýt ráð</a:t>
            </a:r>
            <a:br>
              <a:rPr lang="es-ES" dirty="0">
                <a:effectLst/>
                <a:latin typeface="Raleway" pitchFamily="2" charset="0"/>
                <a:ea typeface="Calibri" panose="020F0502020204030204" pitchFamily="34" charset="0"/>
                <a:cs typeface="Times New Roman" panose="02020603050405020304" pitchFamily="18" charset="0"/>
              </a:rPr>
            </a:br>
            <a:endParaRPr dirty="0"/>
          </a:p>
        </p:txBody>
      </p:sp>
      <p:sp>
        <p:nvSpPr>
          <p:cNvPr id="6" name="CuadroTexto 5">
            <a:extLst>
              <a:ext uri="{FF2B5EF4-FFF2-40B4-BE49-F238E27FC236}">
                <a16:creationId xmlns:a16="http://schemas.microsoft.com/office/drawing/2014/main" id="{AB1F90CE-3639-4350-BBB0-53DC5DB90539}"/>
              </a:ext>
            </a:extLst>
          </p:cNvPr>
          <p:cNvSpPr txBox="1"/>
          <p:nvPr/>
        </p:nvSpPr>
        <p:spPr>
          <a:xfrm>
            <a:off x="413601" y="1239176"/>
            <a:ext cx="4612886" cy="3092257"/>
          </a:xfrm>
          <a:prstGeom prst="rect">
            <a:avLst/>
          </a:prstGeom>
          <a:noFill/>
        </p:spPr>
        <p:txBody>
          <a:bodyPr wrap="square" lIns="91440" tIns="45720" rIns="91440" bIns="45720" anchor="t">
            <a:spAutoFit/>
          </a:bodyPr>
          <a:lstStyle/>
          <a:p>
            <a:pPr marL="342900" lvl="0" indent="-342900" algn="just">
              <a:lnSpc>
                <a:spcPct val="115000"/>
              </a:lnSpc>
              <a:spcAft>
                <a:spcPts val="2100"/>
              </a:spcAft>
              <a:buClr>
                <a:schemeClr val="accent6"/>
              </a:buClr>
              <a:buFont typeface="Symbol" panose="05050102010706020507" pitchFamily="18" charset="2"/>
              <a:buChar char=""/>
            </a:pP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Ef þér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gengur</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illa</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semja</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efnið</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sjálf</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ur</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reyndu þá að fá viðskiptavini þína til að segja söguna fyrir þig.</a:t>
            </a:r>
          </a:p>
          <a:p>
            <a:pPr marL="342900" lvl="0" indent="-342900" algn="just">
              <a:lnSpc>
                <a:spcPct val="115000"/>
              </a:lnSpc>
              <a:spcAft>
                <a:spcPts val="2100"/>
              </a:spcAft>
              <a:buClr>
                <a:schemeClr val="accent6"/>
              </a:buClr>
              <a:buFont typeface="Symbol" panose="05050102010706020507" pitchFamily="18" charset="2"/>
              <a:buChar char=""/>
            </a:pPr>
            <a:r>
              <a:rPr lang="sk-SK" sz="1400" dirty="0" err="1">
                <a:solidFill>
                  <a:srgbClr val="004C52"/>
                </a:solidFill>
                <a:effectLst/>
                <a:latin typeface="Arial Rounded MT Bold"/>
                <a:ea typeface="Times New Roman" panose="02020603050405020304" pitchFamily="18" charset="0"/>
                <a:cs typeface="Calibri"/>
              </a:rPr>
              <a:t>Ef</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við</a:t>
            </a:r>
            <a:r>
              <a:rPr lang="sk-SK" sz="1400" dirty="0">
                <a:solidFill>
                  <a:srgbClr val="004C52"/>
                </a:solidFill>
                <a:effectLst/>
                <a:latin typeface="Arial Rounded MT Bold"/>
                <a:ea typeface="Times New Roman" panose="02020603050405020304" pitchFamily="18" charset="0"/>
                <a:cs typeface="Calibri"/>
              </a:rPr>
              <a:t> á, </a:t>
            </a:r>
            <a:r>
              <a:rPr lang="sk-SK" sz="1400" dirty="0" err="1">
                <a:solidFill>
                  <a:srgbClr val="004C52"/>
                </a:solidFill>
                <a:effectLst/>
                <a:latin typeface="Arial Rounded MT Bold"/>
                <a:ea typeface="Times New Roman" panose="02020603050405020304" pitchFamily="18" charset="0"/>
                <a:cs typeface="Calibri"/>
              </a:rPr>
              <a:t>notaðu</a:t>
            </a:r>
            <a:r>
              <a:rPr lang="sk-SK" sz="1400" dirty="0">
                <a:solidFill>
                  <a:srgbClr val="004C52"/>
                </a:solidFill>
                <a:effectLst/>
                <a:latin typeface="Arial Rounded MT Bold"/>
                <a:ea typeface="Times New Roman" panose="02020603050405020304" pitchFamily="18" charset="0"/>
                <a:cs typeface="Calibri"/>
              </a:rPr>
              <a:t> „</a:t>
            </a:r>
            <a:r>
              <a:rPr lang="sk-SK" dirty="0" err="1">
                <a:solidFill>
                  <a:srgbClr val="004C52"/>
                </a:solidFill>
                <a:latin typeface="Arial Rounded MT Bold"/>
                <a:ea typeface="Times New Roman" panose="02020603050405020304" pitchFamily="18" charset="0"/>
                <a:cs typeface="Calibri"/>
              </a:rPr>
              <a:t>Gullbráar</a:t>
            </a:r>
            <a:r>
              <a:rPr lang="sk-SK"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áhrifin</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með</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því</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að</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bjóða</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upp</a:t>
            </a:r>
            <a:r>
              <a:rPr lang="sk-SK" sz="1400" dirty="0">
                <a:solidFill>
                  <a:srgbClr val="004C52"/>
                </a:solidFill>
                <a:effectLst/>
                <a:latin typeface="Arial Rounded MT Bold"/>
                <a:ea typeface="Times New Roman" panose="02020603050405020304" pitchFamily="18" charset="0"/>
                <a:cs typeface="Calibri"/>
              </a:rPr>
              <a:t> á </a:t>
            </a:r>
            <a:r>
              <a:rPr lang="sk-SK" sz="1400" dirty="0" err="1">
                <a:solidFill>
                  <a:srgbClr val="004C52"/>
                </a:solidFill>
                <a:effectLst/>
                <a:latin typeface="Arial Rounded MT Bold"/>
                <a:ea typeface="Times New Roman" panose="02020603050405020304" pitchFamily="18" charset="0"/>
                <a:cs typeface="Calibri"/>
              </a:rPr>
              <a:t>útgáfur</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af</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vöru</a:t>
            </a:r>
            <a:r>
              <a:rPr lang="en-US" dirty="0">
                <a:solidFill>
                  <a:srgbClr val="004C52"/>
                </a:solidFill>
                <a:latin typeface="Arial Rounded MT Bold"/>
                <a:ea typeface="Times New Roman" panose="02020603050405020304" pitchFamily="18" charset="0"/>
                <a:cs typeface="Calibri"/>
              </a:rPr>
              <a:t>m </a:t>
            </a:r>
            <a:r>
              <a:rPr lang="en-US" dirty="0" err="1">
                <a:solidFill>
                  <a:srgbClr val="004C52"/>
                </a:solidFill>
                <a:latin typeface="Arial Rounded MT Bold"/>
                <a:ea typeface="Times New Roman" panose="02020603050405020304" pitchFamily="18" charset="0"/>
                <a:cs typeface="Calibri"/>
              </a:rPr>
              <a:t>þínum</a:t>
            </a:r>
            <a:r>
              <a:rPr lang="sk-SK" sz="1400" dirty="0">
                <a:solidFill>
                  <a:srgbClr val="004C52"/>
                </a:solidFill>
                <a:effectLst/>
                <a:latin typeface="Arial Rounded MT Bold"/>
                <a:ea typeface="Times New Roman" panose="02020603050405020304" pitchFamily="18" charset="0"/>
                <a:cs typeface="Calibri"/>
              </a:rPr>
              <a:t> á </a:t>
            </a:r>
            <a:r>
              <a:rPr lang="sk-SK" sz="1400" dirty="0" err="1">
                <a:solidFill>
                  <a:srgbClr val="004C52"/>
                </a:solidFill>
                <a:effectLst/>
                <a:latin typeface="Arial Rounded MT Bold"/>
                <a:ea typeface="Times New Roman" panose="02020603050405020304" pitchFamily="18" charset="0"/>
                <a:cs typeface="Calibri"/>
              </a:rPr>
              <a:t>háu</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meðal</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og</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lágu</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verði</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til</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að</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hvetja</a:t>
            </a:r>
            <a:r>
              <a:rPr lang="sk-SK" sz="1400" dirty="0">
                <a:solidFill>
                  <a:srgbClr val="004C52"/>
                </a:solidFill>
                <a:effectLst/>
                <a:latin typeface="Arial Rounded MT Bold"/>
                <a:ea typeface="Times New Roman" panose="02020603050405020304" pitchFamily="18" charset="0"/>
                <a:cs typeface="Calibri"/>
              </a:rPr>
              <a:t> </a:t>
            </a:r>
            <a:r>
              <a:rPr lang="en-US" sz="1400" dirty="0" err="1">
                <a:solidFill>
                  <a:srgbClr val="004C52"/>
                </a:solidFill>
                <a:effectLst/>
                <a:latin typeface="Arial Rounded MT Bold"/>
                <a:ea typeface="Times New Roman" panose="02020603050405020304" pitchFamily="18" charset="0"/>
                <a:cs typeface="Calibri"/>
              </a:rPr>
              <a:t>viðskiptavini</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til</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að</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kaupa</a:t>
            </a:r>
            <a:r>
              <a:rPr lang="sk-SK" sz="1400" dirty="0">
                <a:solidFill>
                  <a:srgbClr val="004C52"/>
                </a:solidFill>
                <a:effectLst/>
                <a:latin typeface="Arial Rounded MT Bold"/>
                <a:ea typeface="Times New Roman" panose="02020603050405020304" pitchFamily="18" charset="0"/>
                <a:cs typeface="Calibri"/>
              </a:rPr>
              <a:t> </a:t>
            </a:r>
            <a:r>
              <a:rPr lang="sk-SK" sz="1400" dirty="0" err="1">
                <a:solidFill>
                  <a:srgbClr val="004C52"/>
                </a:solidFill>
                <a:effectLst/>
                <a:latin typeface="Arial Rounded MT Bold"/>
                <a:ea typeface="Times New Roman" panose="02020603050405020304" pitchFamily="18" charset="0"/>
                <a:cs typeface="Calibri"/>
              </a:rPr>
              <a:t>vör</a:t>
            </a:r>
            <a:r>
              <a:rPr lang="en-US" sz="1400" dirty="0" err="1">
                <a:solidFill>
                  <a:srgbClr val="004C52"/>
                </a:solidFill>
                <a:effectLst/>
                <a:latin typeface="Arial Rounded MT Bold"/>
                <a:ea typeface="Times New Roman" panose="02020603050405020304" pitchFamily="18" charset="0"/>
                <a:cs typeface="Calibri"/>
              </a:rPr>
              <a:t>ur</a:t>
            </a:r>
            <a:r>
              <a:rPr lang="en-US" sz="1400" dirty="0">
                <a:solidFill>
                  <a:srgbClr val="004C52"/>
                </a:solidFill>
                <a:effectLst/>
                <a:latin typeface="Arial Rounded MT Bold"/>
                <a:ea typeface="Times New Roman" panose="02020603050405020304" pitchFamily="18" charset="0"/>
                <a:cs typeface="Calibri"/>
              </a:rPr>
              <a:t> á </a:t>
            </a:r>
            <a:r>
              <a:rPr lang="en-US" sz="1400" dirty="0" err="1">
                <a:solidFill>
                  <a:srgbClr val="004C52"/>
                </a:solidFill>
                <a:effectLst/>
                <a:latin typeface="Arial Rounded MT Bold"/>
                <a:ea typeface="Times New Roman" panose="02020603050405020304" pitchFamily="18" charset="0"/>
                <a:cs typeface="Calibri"/>
              </a:rPr>
              <a:t>meðalverði</a:t>
            </a:r>
            <a:r>
              <a:rPr lang="sk-SK" sz="1400" dirty="0">
                <a:solidFill>
                  <a:srgbClr val="004C52"/>
                </a:solidFill>
                <a:effectLst/>
                <a:latin typeface="Arial Rounded MT Bold"/>
                <a:ea typeface="Times New Roman" panose="02020603050405020304" pitchFamily="18" charset="0"/>
                <a:cs typeface="Calibri"/>
              </a:rPr>
              <a:t>.</a:t>
            </a:r>
          </a:p>
          <a:p>
            <a:pPr marL="342900" lvl="0" indent="-342900" algn="just">
              <a:lnSpc>
                <a:spcPct val="115000"/>
              </a:lnSpc>
              <a:spcAft>
                <a:spcPts val="2100"/>
              </a:spcAft>
              <a:buClr>
                <a:schemeClr val="accent6"/>
              </a:buClr>
              <a:buFont typeface="Symbol" panose="05050102010706020507" pitchFamily="18" charset="2"/>
              <a:buChar char=""/>
            </a:pP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Ef þú ert með „græn“ skilaboð, til dæmis að þú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kaupir</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allt</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hráefni</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á</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staðnum,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ljómaðu</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þau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þá</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með</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grænum</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lit</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E7A14281-13BA-4DF1-89AB-DA40A01800E0}"/>
              </a:ext>
            </a:extLst>
          </p:cNvPr>
          <p:cNvPicPr>
            <a:picLocks noChangeAspect="1"/>
          </p:cNvPicPr>
          <p:nvPr/>
        </p:nvPicPr>
        <p:blipFill>
          <a:blip r:embed="rId4"/>
          <a:stretch>
            <a:fillRect/>
          </a:stretch>
        </p:blipFill>
        <p:spPr>
          <a:xfrm>
            <a:off x="224853" y="1315233"/>
            <a:ext cx="377496" cy="377496"/>
          </a:xfrm>
          <a:prstGeom prst="rect">
            <a:avLst/>
          </a:prstGeom>
        </p:spPr>
      </p:pic>
    </p:spTree>
    <p:extLst>
      <p:ext uri="{BB962C8B-B14F-4D97-AF65-F5344CB8AC3E}">
        <p14:creationId xmlns:p14="http://schemas.microsoft.com/office/powerpoint/2010/main" val="78568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3" name="Imagen 2">
            <a:extLst>
              <a:ext uri="{FF2B5EF4-FFF2-40B4-BE49-F238E27FC236}">
                <a16:creationId xmlns:a16="http://schemas.microsoft.com/office/drawing/2014/main" id="{68BCCF80-07C6-4390-8295-50EC3F6DCF0E}"/>
              </a:ext>
            </a:extLst>
          </p:cNvPr>
          <p:cNvPicPr>
            <a:picLocks noChangeAspect="1"/>
          </p:cNvPicPr>
          <p:nvPr/>
        </p:nvPicPr>
        <p:blipFill rotWithShape="1">
          <a:blip r:embed="rId3"/>
          <a:srcRect l="8159" t="6919" r="5384" b="10942"/>
          <a:stretch/>
        </p:blipFill>
        <p:spPr>
          <a:xfrm>
            <a:off x="6530096" y="1821366"/>
            <a:ext cx="2496187" cy="2371493"/>
          </a:xfrm>
          <a:prstGeom prst="rect">
            <a:avLst/>
          </a:prstGeom>
        </p:spPr>
      </p:pic>
      <p:sp>
        <p:nvSpPr>
          <p:cNvPr id="165" name="Google Shape;165;p18"/>
          <p:cNvSpPr txBox="1">
            <a:spLocks noGrp="1"/>
          </p:cNvSpPr>
          <p:nvPr>
            <p:ph type="body" idx="4294967295"/>
          </p:nvPr>
        </p:nvSpPr>
        <p:spPr>
          <a:xfrm>
            <a:off x="27122" y="1079480"/>
            <a:ext cx="8454452" cy="741886"/>
          </a:xfrm>
          <a:prstGeom prst="rect">
            <a:avLst/>
          </a:prstGeom>
        </p:spPr>
        <p:txBody>
          <a:bodyPr spcFirstLastPara="1" wrap="square" lIns="91425" tIns="91425" rIns="91425" bIns="91425" anchor="t" anchorCtr="0">
            <a:noAutofit/>
          </a:bodyPr>
          <a:lstStyle/>
          <a:p>
            <a:pPr marL="285750" lvl="0" indent="-285750">
              <a:lnSpc>
                <a:spcPct val="115000"/>
              </a:lnSpc>
              <a:spcAft>
                <a:spcPts val="2100"/>
              </a:spcAft>
              <a:buFont typeface="Arial" panose="020B0604020202020204" pitchFamily="34" charset="0"/>
              <a:buChar char="•"/>
            </a:pP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Aðferðin</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sem</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þú</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notar</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í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samskiptum</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við</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hugsanlega viðskiptavini er jafn mikilvæg og innihaldið. Hér eru nokkrar spurningar sem þú ættir að spyrja sjálfan þig:</a:t>
            </a:r>
            <a:r>
              <a:rPr lang="en" sz="1400" dirty="0">
                <a:latin typeface="Arial Rounded MT Bold" panose="020F0704030504030204" pitchFamily="34" charset="0"/>
              </a:rPr>
              <a:t>	</a:t>
            </a:r>
            <a:endParaRPr sz="1400" dirty="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 dirty="0">
                <a:latin typeface="Raleway" pitchFamily="2" charset="0"/>
              </a:rPr>
              <a:t>1.3 </a:t>
            </a:r>
            <a:r>
              <a:rPr lang="en-US" b="1" dirty="0" err="1">
                <a:effectLst/>
                <a:latin typeface="Raleway" pitchFamily="2" charset="0"/>
                <a:ea typeface="Times New Roman" panose="02020603050405020304" pitchFamily="18" charset="0"/>
                <a:cs typeface="Calibri" panose="020F0502020204030204" pitchFamily="34" charset="0"/>
              </a:rPr>
              <a:t>Hagnýt</a:t>
            </a:r>
            <a:r>
              <a:rPr lang="en-US" b="1" dirty="0">
                <a:effectLst/>
                <a:latin typeface="Raleway" pitchFamily="2" charset="0"/>
                <a:ea typeface="Times New Roman" panose="02020603050405020304" pitchFamily="18" charset="0"/>
                <a:cs typeface="Calibri" panose="020F0502020204030204" pitchFamily="34" charset="0"/>
              </a:rPr>
              <a:t> </a:t>
            </a:r>
            <a:r>
              <a:rPr lang="en-US" b="1" dirty="0" err="1">
                <a:effectLst/>
                <a:latin typeface="Raleway" pitchFamily="2" charset="0"/>
                <a:ea typeface="Times New Roman" panose="02020603050405020304" pitchFamily="18" charset="0"/>
                <a:cs typeface="Calibri" panose="020F0502020204030204" pitchFamily="34" charset="0"/>
              </a:rPr>
              <a:t>ráð</a:t>
            </a:r>
            <a:endParaRPr lang="en-GB" dirty="0"/>
          </a:p>
        </p:txBody>
      </p:sp>
      <p:pic>
        <p:nvPicPr>
          <p:cNvPr id="7" name="Imagen 6">
            <a:extLst>
              <a:ext uri="{FF2B5EF4-FFF2-40B4-BE49-F238E27FC236}">
                <a16:creationId xmlns:a16="http://schemas.microsoft.com/office/drawing/2014/main" id="{FD43366D-1CD8-41AA-9F28-5664C85BCDC0}"/>
              </a:ext>
            </a:extLst>
          </p:cNvPr>
          <p:cNvPicPr>
            <a:picLocks noChangeAspect="1"/>
          </p:cNvPicPr>
          <p:nvPr/>
        </p:nvPicPr>
        <p:blipFill>
          <a:blip r:embed="rId4"/>
          <a:stretch>
            <a:fillRect/>
          </a:stretch>
        </p:blipFill>
        <p:spPr>
          <a:xfrm>
            <a:off x="-19250" y="1272496"/>
            <a:ext cx="377496" cy="377496"/>
          </a:xfrm>
          <a:prstGeom prst="rect">
            <a:avLst/>
          </a:prstGeom>
        </p:spPr>
      </p:pic>
      <p:sp>
        <p:nvSpPr>
          <p:cNvPr id="10" name="CuadroTexto 9">
            <a:extLst>
              <a:ext uri="{FF2B5EF4-FFF2-40B4-BE49-F238E27FC236}">
                <a16:creationId xmlns:a16="http://schemas.microsoft.com/office/drawing/2014/main" id="{67C49C3B-1C4A-4FBE-A554-AC5EE732095D}"/>
              </a:ext>
            </a:extLst>
          </p:cNvPr>
          <p:cNvSpPr txBox="1"/>
          <p:nvPr/>
        </p:nvSpPr>
        <p:spPr>
          <a:xfrm>
            <a:off x="-470756" y="1878647"/>
            <a:ext cx="6846848" cy="2299540"/>
          </a:xfrm>
          <a:prstGeom prst="rect">
            <a:avLst/>
          </a:prstGeom>
          <a:noFill/>
        </p:spPr>
        <p:txBody>
          <a:bodyPr wrap="square">
            <a:spAutoFit/>
          </a:bodyPr>
          <a:lstStyle/>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Eftir</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hverju</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eru</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gestir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vefsíðunnar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að</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sækjast</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þegar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þeir</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heimsækja</a:t>
            </a:r>
            <a:r>
              <a:rPr lang="en-U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n-U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hana</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Hverjir</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heldur</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þú</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að</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heimsæki</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hvaða</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hluta</a:t>
            </a:r>
            <a:r>
              <a:rPr lang="en-U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vefsíðunnar</a:t>
            </a:r>
            <a:r>
              <a:rPr lang="sk-SK"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Hvernig</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viltu</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að</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gestum</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líði</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eftir</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að</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hafa</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lesið</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efni</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heimasíðunnar</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horft</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á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myndbönd</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eða</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hlustað</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á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hljóðskilaboð</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Hvaða</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tilfinningar</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ættu</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að</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vakna</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hjá</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þeim</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sem</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skoða</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heimasíðuna</a:t>
            </a: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p>
          <a:p>
            <a:pPr marL="790575" algn="just">
              <a:lnSpc>
                <a:spcPct val="115000"/>
              </a:lnSpc>
              <a:buClr>
                <a:schemeClr val="accent6"/>
              </a:buClr>
              <a:buFont typeface="Courier New" panose="02070309020205020404" pitchFamily="49" charset="0"/>
              <a:buChar char="o"/>
            </a:pP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s-E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Ættir</a:t>
            </a: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s-E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þú</a:t>
            </a: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s-E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að</a:t>
            </a: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nota </a:t>
            </a:r>
            <a:r>
              <a:rPr lang="es-E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formlegt</a:t>
            </a: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s-E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orðalag</a:t>
            </a: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s-E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óformlegt</a:t>
            </a: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s-E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eða</a:t>
            </a: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s-E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eitthvað</a:t>
            </a: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r>
              <a:rPr lang="es-E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þar</a:t>
            </a: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á </a:t>
            </a:r>
            <a:r>
              <a:rPr lang="es-ES" dirty="0" err="1">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milli</a:t>
            </a:r>
            <a:r>
              <a:rPr lang="es-ES" dirty="0">
                <a:solidFill>
                  <a:srgbClr val="004C52"/>
                </a:solidFill>
                <a:latin typeface="Arial Rounded MT Bold" panose="020F0704030504030204" pitchFamily="34" charset="0"/>
                <a:ea typeface="Times New Roman" panose="02020603050405020304" pitchFamily="18" charset="0"/>
                <a:cs typeface="Calibri" panose="020F0502020204030204" pitchFamily="34" charset="0"/>
              </a:rPr>
              <a:t>? </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Takk fyrir!</a:t>
            </a:r>
            <a:endParaRPr sz="6000" dirty="0">
              <a:solidFill>
                <a:srgbClr val="ABE33F"/>
              </a:solidFill>
            </a:endParaRPr>
          </a:p>
        </p:txBody>
      </p:sp>
      <p:sp>
        <p:nvSpPr>
          <p:cNvPr id="305" name="Google Shape;305;p34"/>
          <p:cNvSpPr txBox="1">
            <a:spLocks noGrp="1"/>
          </p:cNvSpPr>
          <p:nvPr>
            <p:ph type="subTitle" idx="4294967295"/>
          </p:nvPr>
        </p:nvSpPr>
        <p:spPr>
          <a:xfrm>
            <a:off x="3064699" y="2636358"/>
            <a:ext cx="5809793" cy="1206544"/>
          </a:xfrm>
          <a:prstGeom prst="rect">
            <a:avLst/>
          </a:prstGeom>
        </p:spPr>
        <p:txBody>
          <a:bodyPr spcFirstLastPara="1" wrap="square" lIns="91425" tIns="91425" rIns="91425" bIns="91425" anchor="t" anchorCtr="0">
            <a:noAutofit/>
          </a:bodyPr>
          <a:lstStyle/>
          <a:p>
            <a:pPr marL="0" indent="0">
              <a:buNone/>
            </a:pPr>
            <a:r>
              <a:rPr lang="is-IS" sz="3600" b="1" dirty="0"/>
              <a:t>Viltu spyrja að einhverju?</a:t>
            </a: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EBDCCA-310F-4B5A-BDE7-9D9EFA1FE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367F71-6467-43F5-A333-442231F6117F}">
  <ds:schemaRefs>
    <ds:schemaRef ds:uri="http://schemas.microsoft.com/sharepoint/v3/contenttype/forms"/>
  </ds:schemaRefs>
</ds:datastoreItem>
</file>

<file path=customXml/itemProps3.xml><?xml version="1.0" encoding="utf-8"?>
<ds:datastoreItem xmlns:ds="http://schemas.openxmlformats.org/officeDocument/2006/customXml" ds:itemID="{A3BE5760-4C09-466E-A0E9-2376B3E5FBFB}">
  <ds:schemaRefs>
    <ds:schemaRef ds:uri="http://schemas.microsoft.com/office/2006/documentManagement/types"/>
    <ds:schemaRef ds:uri="http://schemas.openxmlformats.org/package/2006/metadata/core-properties"/>
    <ds:schemaRef ds:uri="http://purl.org/dc/elements/1.1/"/>
    <ds:schemaRef ds:uri="3c0ea9e4-dde0-4b4d-b657-195ec27ec70d"/>
    <ds:schemaRef ds:uri="http://purl.org/dc/terms/"/>
    <ds:schemaRef ds:uri="http://schemas.microsoft.com/office/2006/metadata/properties"/>
    <ds:schemaRef ds:uri="http://schemas.microsoft.com/office/infopath/2007/PartnerControls"/>
    <ds:schemaRef ds:uri="55154662-676a-405c-a9b6-a5b814f1775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1894</TotalTime>
  <Words>493</Words>
  <Application>Microsoft Office PowerPoint</Application>
  <PresentationFormat>On-screen Show (16:9)</PresentationFormat>
  <Paragraphs>28</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Rounded MT Bold</vt:lpstr>
      <vt:lpstr>Courier New</vt:lpstr>
      <vt:lpstr>Calibri</vt:lpstr>
      <vt:lpstr>Karla</vt:lpstr>
      <vt:lpstr>Raleway</vt:lpstr>
      <vt:lpstr>Symbol</vt:lpstr>
      <vt:lpstr>Escalus template</vt:lpstr>
      <vt:lpstr>PowerPoint Presentation</vt:lpstr>
      <vt:lpstr>1.1 Lýsing</vt:lpstr>
      <vt:lpstr>1.2 Nauðsynlegt að vita</vt:lpstr>
      <vt:lpstr>1.2 Nauðsynlegt að vita </vt:lpstr>
      <vt:lpstr>1.3 Hagnýt ráð </vt:lpstr>
      <vt:lpstr>1.3 Hagnýt ráð </vt:lpstr>
      <vt:lpstr>PowerPoint Presentation</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Hilmar Valur Gunnarsson</cp:lastModifiedBy>
  <cp:revision>43</cp:revision>
  <dcterms:modified xsi:type="dcterms:W3CDTF">2022-03-11T15:26:26Z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