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16"/>
  </p:notesMasterIdLst>
  <p:handoutMasterIdLst>
    <p:handoutMasterId r:id="rId17"/>
  </p:handoutMasterIdLst>
  <p:sldIdLst>
    <p:sldId id="288" r:id="rId5"/>
    <p:sldId id="289" r:id="rId6"/>
    <p:sldId id="263" r:id="rId7"/>
    <p:sldId id="294" r:id="rId8"/>
    <p:sldId id="290" r:id="rId9"/>
    <p:sldId id="291" r:id="rId10"/>
    <p:sldId id="264" r:id="rId11"/>
    <p:sldId id="295" r:id="rId12"/>
    <p:sldId id="292" r:id="rId13"/>
    <p:sldId id="293" r:id="rId14"/>
    <p:sldId id="279" r:id="rId15"/>
  </p:sldIdLst>
  <p:sldSz cx="9144000" cy="5143500" type="screen16x9"/>
  <p:notesSz cx="6858000" cy="9144000"/>
  <p:embeddedFontLst>
    <p:embeddedFont>
      <p:font typeface="Arial Rounded MT Bold" panose="020F0704030504030204" pitchFamily="34" charset="0"/>
      <p:regular r:id="rId18"/>
    </p:embeddedFont>
    <p:embeddedFont>
      <p:font typeface="Calibri" panose="020F0502020204030204" pitchFamily="34" charset="0"/>
      <p:regular r:id="rId19"/>
      <p:bold r:id="rId20"/>
      <p:italic r:id="rId21"/>
      <p:boldItalic r:id="rId22"/>
    </p:embeddedFont>
    <p:embeddedFont>
      <p:font typeface="Karla" pitchFamily="2" charset="0"/>
      <p:regular r:id="rId23"/>
      <p:bold r:id="rId24"/>
      <p:italic r:id="rId25"/>
      <p:boldItalic r:id="rId26"/>
    </p:embeddedFont>
    <p:embeddedFont>
      <p:font typeface="Raleway"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004C52"/>
    <a:srgbClr val="BBE863"/>
    <a:srgbClr val="3A6063"/>
    <a:srgbClr val="FFFFFF"/>
    <a:srgbClr val="FF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0E609-2249-42AE-8DE1-0F1B14B8D96D}" v="2" dt="2022-03-11T15:17:38.773"/>
    <p1510:client id="{BF7E5CF5-3E58-FEE2-73E3-C1882E5AF1D7}" v="662" dt="2022-03-10T10:54:29.316"/>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56" d="100"/>
          <a:sy n="156" d="100"/>
        </p:scale>
        <p:origin x="634"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34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1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5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12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0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342302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600" b="0" dirty="0" err="1">
                <a:solidFill>
                  <a:srgbClr val="000000"/>
                </a:solidFill>
              </a:rPr>
              <a:t>Fullorðinsfræðsla</a:t>
            </a:r>
            <a:r>
              <a:rPr lang="es-ES" sz="3600" b="0" dirty="0">
                <a:solidFill>
                  <a:srgbClr val="000000"/>
                </a:solidFill>
              </a:rPr>
              <a:t> - </a:t>
            </a:r>
            <a:r>
              <a:rPr lang="es-ES" sz="3600" b="0" dirty="0" err="1">
                <a:solidFill>
                  <a:srgbClr val="000000"/>
                </a:solidFill>
              </a:rPr>
              <a:t>stafræn</a:t>
            </a:r>
            <a:r>
              <a:rPr lang="es-ES" sz="3600" b="0" dirty="0">
                <a:solidFill>
                  <a:srgbClr val="000000"/>
                </a:solidFill>
              </a:rPr>
              <a:t> </a:t>
            </a:r>
            <a:r>
              <a:rPr lang="es-ES" sz="3600" b="0" dirty="0" err="1">
                <a:solidFill>
                  <a:srgbClr val="000000"/>
                </a:solidFill>
              </a:rPr>
              <a:t>frumkvöðlafærni</a:t>
            </a:r>
            <a:endParaRPr lang="es-ES" sz="3600" b="0" dirty="0" err="1">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9761A3CB-8FF9-4E9C-AFE6-CBA673F18B63}"/>
              </a:ext>
            </a:extLst>
          </p:cNvPr>
          <p:cNvSpPr txBox="1"/>
          <p:nvPr/>
        </p:nvSpPr>
        <p:spPr>
          <a:xfrm>
            <a:off x="2775682" y="2973645"/>
            <a:ext cx="3531219" cy="523220"/>
          </a:xfrm>
          <a:prstGeom prst="rect">
            <a:avLst/>
          </a:prstGeom>
          <a:noFill/>
        </p:spPr>
        <p:txBody>
          <a:bodyPr wrap="square" rtlCol="0">
            <a:spAutoFit/>
          </a:bodyPr>
          <a:lstStyle/>
          <a:p>
            <a:r>
              <a:rPr lang="en-IE" sz="2800" b="1" dirty="0" err="1">
                <a:solidFill>
                  <a:srgbClr val="FF8F00"/>
                </a:solidFill>
                <a:effectLst/>
                <a:latin typeface="Karla" pitchFamily="2" charset="0"/>
                <a:ea typeface="Calibri" panose="020F0502020204030204" pitchFamily="34" charset="0"/>
                <a:cs typeface="Calibri" panose="020F0502020204030204" pitchFamily="34" charset="0"/>
              </a:rPr>
              <a:t>Að</a:t>
            </a:r>
            <a:r>
              <a:rPr lang="en-IE" sz="2800" b="1" dirty="0">
                <a:solidFill>
                  <a:srgbClr val="FF8F00"/>
                </a:solidFill>
                <a:effectLst/>
                <a:latin typeface="Karla" pitchFamily="2" charset="0"/>
                <a:ea typeface="Calibri" panose="020F0502020204030204" pitchFamily="34" charset="0"/>
                <a:cs typeface="Calibri" panose="020F0502020204030204" pitchFamily="34" charset="0"/>
              </a:rPr>
              <a:t> </a:t>
            </a:r>
            <a:r>
              <a:rPr lang="en-IE" sz="2800" b="1" dirty="0" err="1">
                <a:solidFill>
                  <a:srgbClr val="FF8F00"/>
                </a:solidFill>
                <a:effectLst/>
                <a:latin typeface="Karla" pitchFamily="2" charset="0"/>
                <a:ea typeface="Calibri" panose="020F0502020204030204" pitchFamily="34" charset="0"/>
                <a:cs typeface="Calibri" panose="020F0502020204030204" pitchFamily="34" charset="0"/>
              </a:rPr>
              <a:t>búa</a:t>
            </a:r>
            <a:r>
              <a:rPr lang="en-IE" sz="2800" b="1" dirty="0">
                <a:solidFill>
                  <a:srgbClr val="FF8F00"/>
                </a:solidFill>
                <a:effectLst/>
                <a:latin typeface="Karla" pitchFamily="2" charset="0"/>
                <a:ea typeface="Calibri" panose="020F0502020204030204" pitchFamily="34" charset="0"/>
                <a:cs typeface="Calibri" panose="020F0502020204030204" pitchFamily="34" charset="0"/>
              </a:rPr>
              <a:t> </a:t>
            </a:r>
            <a:r>
              <a:rPr lang="en-IE" sz="2800" b="1" dirty="0" err="1">
                <a:solidFill>
                  <a:srgbClr val="FF8F00"/>
                </a:solidFill>
                <a:effectLst/>
                <a:latin typeface="Karla" pitchFamily="2" charset="0"/>
                <a:ea typeface="Calibri" panose="020F0502020204030204" pitchFamily="34" charset="0"/>
                <a:cs typeface="Calibri" panose="020F0502020204030204" pitchFamily="34" charset="0"/>
              </a:rPr>
              <a:t>til</a:t>
            </a:r>
            <a:r>
              <a:rPr lang="en-IE" sz="2800" b="1" dirty="0">
                <a:solidFill>
                  <a:srgbClr val="FF8F00"/>
                </a:solidFill>
                <a:effectLst/>
                <a:latin typeface="Karla" pitchFamily="2" charset="0"/>
                <a:ea typeface="Calibri" panose="020F0502020204030204" pitchFamily="34" charset="0"/>
                <a:cs typeface="Calibri" panose="020F0502020204030204" pitchFamily="34" charset="0"/>
              </a:rPr>
              <a:t> </a:t>
            </a:r>
            <a:r>
              <a:rPr lang="en-IE" sz="2800" b="1" dirty="0" err="1">
                <a:solidFill>
                  <a:srgbClr val="FF8F00"/>
                </a:solidFill>
                <a:effectLst/>
                <a:latin typeface="Karla" pitchFamily="2" charset="0"/>
                <a:ea typeface="Calibri" panose="020F0502020204030204" pitchFamily="34" charset="0"/>
                <a:cs typeface="Calibri" panose="020F0502020204030204" pitchFamily="34" charset="0"/>
              </a:rPr>
              <a:t>vefsíðu</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DAA169A6-A957-49F4-A078-48B4BC4D15EB}"/>
              </a:ext>
            </a:extLst>
          </p:cNvPr>
          <p:cNvPicPr>
            <a:picLocks noChangeAspect="1"/>
          </p:cNvPicPr>
          <p:nvPr/>
        </p:nvPicPr>
        <p:blipFill rotWithShape="1">
          <a:blip r:embed="rId3"/>
          <a:srcRect l="3147" t="5337" r="3172" b="1355"/>
          <a:stretch/>
        </p:blipFill>
        <p:spPr>
          <a:xfrm>
            <a:off x="5347076" y="1368386"/>
            <a:ext cx="3261666" cy="3248723"/>
          </a:xfrm>
          <a:prstGeom prst="rect">
            <a:avLst/>
          </a:prstGeom>
        </p:spPr>
      </p:pic>
      <p:sp>
        <p:nvSpPr>
          <p:cNvPr id="175" name="Google Shape;175;p19"/>
          <p:cNvSpPr txBox="1">
            <a:spLocks noGrp="1"/>
          </p:cNvSpPr>
          <p:nvPr>
            <p:ph type="body" idx="4294967295"/>
          </p:nvPr>
        </p:nvSpPr>
        <p:spPr>
          <a:xfrm>
            <a:off x="514924" y="1244057"/>
            <a:ext cx="4730828" cy="2952750"/>
          </a:xfrm>
          <a:prstGeom prst="rect">
            <a:avLst/>
          </a:prstGeom>
        </p:spPr>
        <p:txBody>
          <a:bodyPr spcFirstLastPara="1" wrap="square" lIns="91425" tIns="91425" rIns="91425" bIns="91425" anchor="t" anchorCtr="0">
            <a:noAutofit/>
          </a:bodyPr>
          <a:lstStyle/>
          <a:p>
            <a:pPr marL="285750" indent="-285750" fontAlgn="base">
              <a:lnSpc>
                <a:spcPct val="115000"/>
              </a:lnSpc>
              <a:spcAft>
                <a:spcPts val="1500"/>
              </a:spcAft>
              <a:buSzPts val="1000"/>
              <a:buFont typeface="Arial" panose="020B0604020202020204" pitchFamily="34" charset="0"/>
              <a:buChar char="•"/>
              <a:tabLst>
                <a:tab pos="457200" algn="l"/>
              </a:tabLst>
            </a:pPr>
            <a:r>
              <a:rPr lang="en-US" sz="1400" dirty="0" err="1">
                <a:effectLst/>
                <a:latin typeface="Arial Rounded MT Bold"/>
                <a:ea typeface="Times New Roman" panose="02020603050405020304" pitchFamily="18" charset="0"/>
                <a:cs typeface="Calibri"/>
              </a:rPr>
              <a:t>Sniðugt</a:t>
            </a:r>
            <a:r>
              <a:rPr lang="en-US" sz="1400" dirty="0">
                <a:effectLst/>
                <a:latin typeface="Arial Rounded MT Bold"/>
                <a:ea typeface="Times New Roman" panose="02020603050405020304" pitchFamily="18" charset="0"/>
                <a:cs typeface="Calibri"/>
              </a:rPr>
              <a:t> </a:t>
            </a:r>
            <a:r>
              <a:rPr lang="en-US" sz="1400" dirty="0">
                <a:latin typeface="Arial Rounded MT Bold"/>
                <a:ea typeface="Times New Roman" panose="02020603050405020304" pitchFamily="18" charset="0"/>
                <a:cs typeface="Calibri"/>
              </a:rPr>
              <a:t>er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setja</a:t>
            </a:r>
            <a:r>
              <a:rPr lang="en-US" sz="1400" dirty="0">
                <a:effectLst/>
                <a:latin typeface="Arial Rounded MT Bold"/>
                <a:ea typeface="Times New Roman" panose="02020603050405020304" pitchFamily="18" charset="0"/>
                <a:cs typeface="Calibri"/>
              </a:rPr>
              <a:t> inn “</a:t>
            </a:r>
            <a:r>
              <a:rPr lang="en-US" sz="1400" dirty="0" err="1">
                <a:effectLst/>
                <a:latin typeface="Arial Rounded MT Bold"/>
                <a:ea typeface="Times New Roman" panose="02020603050405020304" pitchFamily="18" charset="0"/>
                <a:cs typeface="Calibri"/>
              </a:rPr>
              <a:t>óskalista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möguleika</a:t>
            </a:r>
            <a:r>
              <a:rPr lang="en-US" sz="1400" dirty="0">
                <a:effectLst/>
                <a:latin typeface="Arial Rounded MT Bold"/>
                <a:ea typeface="Times New Roman" panose="02020603050405020304" pitchFamily="18" charset="0"/>
                <a:cs typeface="Calibri"/>
              </a:rPr>
              <a:t> á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kaupa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gjafabréf</a:t>
            </a:r>
            <a:r>
              <a:rPr lang="sk-SK" sz="1400" dirty="0">
                <a:effectLst/>
                <a:latin typeface="Arial Rounded MT Bold"/>
                <a:ea typeface="Times New Roman" panose="02020603050405020304" pitchFamily="18" charset="0"/>
                <a:cs typeface="Calibri"/>
              </a:rPr>
              <a:t>.</a:t>
            </a:r>
            <a:endParaRPr lang="es-ES" sz="1400" dirty="0">
              <a:effectLst/>
              <a:latin typeface="Arial Rounded MT Bold"/>
              <a:ea typeface="Calibri" panose="020F0502020204030204" pitchFamily="34" charset="0"/>
              <a:cs typeface="Calibri"/>
            </a:endParaRPr>
          </a:p>
          <a:p>
            <a:pPr marL="342900" lvl="0" indent="-342900" algn="just" fontAlgn="base">
              <a:lnSpc>
                <a:spcPct val="115000"/>
              </a:lnSpc>
              <a:spcAft>
                <a:spcPts val="1500"/>
              </a:spcAft>
              <a:buSzPts val="1000"/>
              <a:buFont typeface="Arial" panose="020B0604020202020204" pitchFamily="34" charset="0"/>
              <a:buChar char="•"/>
              <a:tabLst>
                <a:tab pos="457200" algn="l"/>
              </a:tabLst>
            </a:pP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Fylgja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skal</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almennu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viðskiptasiðferði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þ.e</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ekki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setja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inn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rangar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staðhæfingar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1500"/>
              </a:spcAft>
              <a:buSzPts val="1000"/>
              <a:buFont typeface="Arial" panose="020B0604020202020204" pitchFamily="34" charset="0"/>
              <a:buChar char="•"/>
              <a:tabLst>
                <a:tab pos="457200" algn="l"/>
              </a:tabLst>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Ef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þú</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ert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ekki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viss</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um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geta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sjálf</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ur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gert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nógu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góða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vefsíðu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skaltu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ekki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hika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ráða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fagmann</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í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verkið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en-GB" dirty="0" err="1">
                <a:latin typeface="Raleway" pitchFamily="2" charset="0"/>
              </a:rPr>
              <a:t>Hagnýt</a:t>
            </a:r>
            <a:r>
              <a:rPr lang="en-GB" dirty="0">
                <a:latin typeface="Raleway" pitchFamily="2" charset="0"/>
              </a:rPr>
              <a:t> </a:t>
            </a:r>
            <a:r>
              <a:rPr lang="en-GB" dirty="0" err="1">
                <a:latin typeface="Raleway" pitchFamily="2" charset="0"/>
              </a:rPr>
              <a:t>ráð</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3F908321-C54F-4F0A-A0AF-B8B435CA69C0}"/>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121927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Takk fyrir!</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Einhverjar spurningar?</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D5C9C3AD-0616-46BA-AF0A-CA28F5BD5386}"/>
              </a:ext>
            </a:extLst>
          </p:cNvPr>
          <p:cNvPicPr>
            <a:picLocks noChangeAspect="1"/>
          </p:cNvPicPr>
          <p:nvPr/>
        </p:nvPicPr>
        <p:blipFill>
          <a:blip r:embed="rId3"/>
          <a:stretch>
            <a:fillRect/>
          </a:stretch>
        </p:blipFill>
        <p:spPr>
          <a:xfrm>
            <a:off x="4519961" y="1054954"/>
            <a:ext cx="3404373" cy="3404373"/>
          </a:xfrm>
          <a:prstGeom prst="rect">
            <a:avLst/>
          </a:prstGeom>
        </p:spPr>
      </p:pic>
      <p:sp>
        <p:nvSpPr>
          <p:cNvPr id="102" name="Google Shape;102;p12"/>
          <p:cNvSpPr txBox="1">
            <a:spLocks noGrp="1"/>
          </p:cNvSpPr>
          <p:nvPr>
            <p:ph type="body" idx="4294967295"/>
          </p:nvPr>
        </p:nvSpPr>
        <p:spPr>
          <a:xfrm>
            <a:off x="342274" y="1451671"/>
            <a:ext cx="4177687" cy="934689"/>
          </a:xfrm>
          <a:prstGeom prst="rect">
            <a:avLst/>
          </a:prstGeom>
        </p:spPr>
        <p:txBody>
          <a:bodyPr spcFirstLastPara="1" wrap="square" lIns="91425" tIns="91425" rIns="91425" bIns="91425" anchor="t" anchorCtr="0">
            <a:noAutofit/>
          </a:bodyPr>
          <a:lstStyle/>
          <a:p>
            <a:pPr marL="76200" indent="0" algn="just">
              <a:lnSpc>
                <a:spcPct val="106000"/>
              </a:lnSpc>
              <a:spcAft>
                <a:spcPts val="1000"/>
              </a:spcAft>
              <a:buNone/>
            </a:pP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Að</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búa</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til</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vefsíðu</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ferlið</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við</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að</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byggja</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upp</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vefsíðu</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sem</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felur</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í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sér</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að</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ákveða</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útlit</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búa</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til</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efni</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og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grafíska</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hönnunin</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1.1 </a:t>
            </a:r>
            <a:r>
              <a:rPr lang="is-IS" dirty="0" err="1">
                <a:cs typeface="Calibri"/>
              </a:rPr>
              <a:t>Skilgreining</a:t>
            </a:r>
            <a:endParaRPr lang="is-IS" dirty="0" err="1">
              <a:latin typeface="Raleway" pitchFamily="2" charset="0"/>
            </a:endParaRPr>
          </a:p>
        </p:txBody>
      </p:sp>
    </p:spTree>
    <p:extLst>
      <p:ext uri="{BB962C8B-B14F-4D97-AF65-F5344CB8AC3E}">
        <p14:creationId xmlns:p14="http://schemas.microsoft.com/office/powerpoint/2010/main" val="78568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54011A9C-A44B-4B78-9D4A-4DB19401A0F8}"/>
              </a:ext>
            </a:extLst>
          </p:cNvPr>
          <p:cNvPicPr>
            <a:picLocks noChangeAspect="1"/>
          </p:cNvPicPr>
          <p:nvPr/>
        </p:nvPicPr>
        <p:blipFill rotWithShape="1">
          <a:blip r:embed="rId3"/>
          <a:srcRect r="2053" b="5163"/>
          <a:stretch/>
        </p:blipFill>
        <p:spPr>
          <a:xfrm>
            <a:off x="5813504" y="1546221"/>
            <a:ext cx="3180008" cy="2051058"/>
          </a:xfrm>
          <a:prstGeom prst="rect">
            <a:avLst/>
          </a:prstGeom>
        </p:spPr>
      </p:pic>
      <p:sp>
        <p:nvSpPr>
          <p:cNvPr id="165" name="Google Shape;165;p18"/>
          <p:cNvSpPr txBox="1">
            <a:spLocks noGrp="1"/>
          </p:cNvSpPr>
          <p:nvPr>
            <p:ph type="body" idx="4294967295"/>
          </p:nvPr>
        </p:nvSpPr>
        <p:spPr>
          <a:xfrm>
            <a:off x="378740" y="1494982"/>
            <a:ext cx="5434764" cy="2578254"/>
          </a:xfrm>
          <a:prstGeom prst="rect">
            <a:avLst/>
          </a:prstGeom>
        </p:spPr>
        <p:txBody>
          <a:bodyPr spcFirstLastPara="1" wrap="square" lIns="91425" tIns="91425" rIns="91425" bIns="91425" anchor="t" anchorCtr="0">
            <a:noAutofit/>
          </a:bodyPr>
          <a:lstStyle/>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1.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Þ</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ú</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getur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ekki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lengur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lifað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af</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í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fyrirtækjarekstri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án</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þess</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vera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sýnilegur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á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internetinu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just" fontAlgn="base">
              <a:spcAft>
                <a:spcPts val="1500"/>
              </a:spcAft>
              <a:buNone/>
            </a:pPr>
            <a:r>
              <a:rPr lang="es-ES" sz="1400" b="1" dirty="0">
                <a:solidFill>
                  <a:srgbClr val="BBE863"/>
                </a:solidFill>
                <a:effectLst/>
                <a:latin typeface="Arial Rounded MT Bold"/>
                <a:ea typeface="Times New Roman" panose="02020603050405020304" pitchFamily="18" charset="0"/>
                <a:cs typeface="Calibri"/>
              </a:rPr>
              <a:t>2. </a:t>
            </a:r>
            <a:r>
              <a:rPr lang="en-US" sz="1400" dirty="0" err="1">
                <a:latin typeface="Arial Rounded MT Bold"/>
                <a:ea typeface="Times New Roman" panose="02020603050405020304" pitchFamily="18" charset="0"/>
                <a:cs typeface="Calibri"/>
              </a:rPr>
              <a:t>V</a:t>
            </a:r>
            <a:r>
              <a:rPr lang="en-US" sz="1400" dirty="0" err="1">
                <a:effectLst/>
                <a:latin typeface="Arial Rounded MT Bold"/>
                <a:ea typeface="Times New Roman" panose="02020603050405020304" pitchFamily="18" charset="0"/>
                <a:cs typeface="Calibri"/>
              </a:rPr>
              <a:t>efsíðan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þín</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mikilvægasti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hluti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viðmóts</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þíns</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a:t>
            </a:r>
            <a:r>
              <a:rPr lang="en-US"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verðandi</a:t>
            </a:r>
            <a:r>
              <a:rPr lang="en-US"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þína</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Hvernig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ákveður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hanna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vefsíðuna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þína</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þitt</a:t>
            </a:r>
            <a:r>
              <a:rPr lang="en-US" sz="1400" dirty="0">
                <a:effectLst/>
                <a:latin typeface="Arial Rounded MT Bold"/>
                <a:ea typeface="Times New Roman" panose="02020603050405020304" pitchFamily="18" charset="0"/>
                <a:cs typeface="Calibri"/>
              </a:rPr>
              <a:t> val.</a:t>
            </a:r>
            <a:r>
              <a:rPr lang="sk-SK" sz="1400" dirty="0">
                <a:latin typeface="Arial Rounded MT Bold"/>
                <a:ea typeface="Times New Roman" panose="02020603050405020304" pitchFamily="18" charset="0"/>
                <a:cs typeface="Calibri"/>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just" fontAlgn="base">
              <a:spcAft>
                <a:spcPts val="1500"/>
              </a:spcAft>
              <a:buNone/>
            </a:pPr>
            <a:r>
              <a:rPr lang="es-ES" sz="1400" b="1" dirty="0">
                <a:solidFill>
                  <a:srgbClr val="BBE863"/>
                </a:solidFill>
                <a:effectLst/>
                <a:latin typeface="Arial Rounded MT Bold"/>
                <a:ea typeface="Times New Roman" panose="02020603050405020304" pitchFamily="18" charset="0"/>
                <a:cs typeface="Times New Roman"/>
              </a:rPr>
              <a:t>3. </a:t>
            </a:r>
            <a:r>
              <a:rPr lang="en-US" sz="1400" dirty="0">
                <a:effectLst/>
                <a:latin typeface="Arial Rounded MT Bold"/>
                <a:ea typeface="Times New Roman" panose="02020603050405020304" pitchFamily="18" charset="0"/>
                <a:cs typeface="Calibri"/>
              </a:rPr>
              <a:t>Allar </a:t>
            </a:r>
            <a:r>
              <a:rPr lang="en-US" sz="1400" dirty="0" err="1">
                <a:effectLst/>
                <a:latin typeface="Arial Rounded MT Bold"/>
                <a:ea typeface="Times New Roman" panose="02020603050405020304" pitchFamily="18" charset="0"/>
                <a:cs typeface="Calibri"/>
              </a:rPr>
              <a:t>vefsíður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þurfa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hýsil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netþjón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geymir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öll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gögn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þannig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almenningur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haf</a:t>
            </a:r>
            <a:r>
              <a:rPr lang="en-US" sz="1400" dirty="0" err="1">
                <a:latin typeface="Arial Rounded MT Bold"/>
                <a:ea typeface="Times New Roman" panose="02020603050405020304" pitchFamily="18" charset="0"/>
                <a:cs typeface="Calibri"/>
              </a:rPr>
              <a:t>i</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alltaf</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aðgang</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þeim</a:t>
            </a:r>
            <a:r>
              <a:rPr lang="en-US" sz="1400" dirty="0">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en-GB" dirty="0" err="1">
                <a:latin typeface="Raleway" pitchFamily="2" charset="0"/>
              </a:rPr>
              <a:t>Nauðsynleg</a:t>
            </a:r>
            <a:r>
              <a:rPr lang="en-GB" dirty="0">
                <a:latin typeface="Raleway" pitchFamily="2" charset="0"/>
              </a:rPr>
              <a:t> </a:t>
            </a:r>
            <a:r>
              <a:rPr lang="en-GB" dirty="0" err="1">
                <a:latin typeface="Raleway" pitchFamily="2" charset="0"/>
              </a:rPr>
              <a:t>þekking</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4"/>
          <a:stretch>
            <a:fillRect/>
          </a:stretch>
        </p:blipFill>
        <p:spPr>
          <a:xfrm>
            <a:off x="150488" y="1494982"/>
            <a:ext cx="345907" cy="3459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E492901F-0ACA-4443-B327-8208C513B782}"/>
              </a:ext>
            </a:extLst>
          </p:cNvPr>
          <p:cNvPicPr>
            <a:picLocks noChangeAspect="1"/>
          </p:cNvPicPr>
          <p:nvPr/>
        </p:nvPicPr>
        <p:blipFill>
          <a:blip r:embed="rId3"/>
          <a:stretch>
            <a:fillRect/>
          </a:stretch>
        </p:blipFill>
        <p:spPr>
          <a:xfrm>
            <a:off x="6223322" y="1186629"/>
            <a:ext cx="2801744" cy="2801744"/>
          </a:xfrm>
          <a:prstGeom prst="rect">
            <a:avLst/>
          </a:prstGeom>
        </p:spPr>
      </p:pic>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dirty="0">
                <a:latin typeface="Raleway" pitchFamily="2" charset="0"/>
                <a:cs typeface="Calibri" panose="020F0502020204030204" pitchFamily="34" charset="0"/>
              </a:rPr>
              <a:t>Nauðsynleg þekking</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sp>
        <p:nvSpPr>
          <p:cNvPr id="9" name="CuadroTexto 8">
            <a:extLst>
              <a:ext uri="{FF2B5EF4-FFF2-40B4-BE49-F238E27FC236}">
                <a16:creationId xmlns:a16="http://schemas.microsoft.com/office/drawing/2014/main" id="{F6ADD35C-788B-408B-BFCB-1F737EAF0018}"/>
              </a:ext>
            </a:extLst>
          </p:cNvPr>
          <p:cNvSpPr txBox="1"/>
          <p:nvPr/>
        </p:nvSpPr>
        <p:spPr>
          <a:xfrm>
            <a:off x="373029" y="1245371"/>
            <a:ext cx="5857727" cy="1748620"/>
          </a:xfrm>
          <a:prstGeom prst="rect">
            <a:avLst/>
          </a:prstGeom>
          <a:noFill/>
        </p:spPr>
        <p:txBody>
          <a:bodyPr wrap="square" lIns="91440" tIns="45720" rIns="91440" bIns="45720" anchor="t">
            <a:spAutoFit/>
          </a:bodyPr>
          <a:lstStyle/>
          <a:p>
            <a:pPr algn="just" fontAlgn="base">
              <a:lnSpc>
                <a:spcPct val="115000"/>
              </a:lnSpc>
              <a:spcAft>
                <a:spcPts val="1500"/>
              </a:spcAft>
            </a:pPr>
            <a:r>
              <a:rPr lang="es-ES" sz="1400" b="1" dirty="0">
                <a:solidFill>
                  <a:srgbClr val="BBE863"/>
                </a:solidFill>
                <a:effectLst/>
                <a:latin typeface="Arial Rounded MT Bold"/>
                <a:ea typeface="Times New Roman" panose="02020603050405020304" pitchFamily="18" charset="0"/>
                <a:cs typeface="Times New Roman"/>
              </a:rPr>
              <a:t>4. </a:t>
            </a:r>
            <a:r>
              <a:rPr lang="en-US" dirty="0" err="1">
                <a:solidFill>
                  <a:srgbClr val="004C52"/>
                </a:solidFill>
                <a:latin typeface="Arial Rounded MT Bold"/>
                <a:ea typeface="Times New Roman" panose="02020603050405020304" pitchFamily="18" charset="0"/>
                <a:cs typeface="Calibri"/>
              </a:rPr>
              <a:t>G</a:t>
            </a:r>
            <a:r>
              <a:rPr lang="en-US" sz="1400" dirty="0" err="1">
                <a:solidFill>
                  <a:srgbClr val="004C52"/>
                </a:solidFill>
                <a:effectLst/>
                <a:latin typeface="Arial Rounded MT Bold"/>
                <a:ea typeface="Times New Roman" panose="02020603050405020304" pitchFamily="18" charset="0"/>
                <a:cs typeface="Calibri"/>
              </a:rPr>
              <a:t>óð</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vefsíða</a:t>
            </a:r>
            <a:r>
              <a:rPr lang="en-US" sz="1400" dirty="0">
                <a:solidFill>
                  <a:srgbClr val="004C52"/>
                </a:solidFill>
                <a:effectLst/>
                <a:latin typeface="Arial Rounded MT Bold"/>
                <a:ea typeface="Times New Roman" panose="02020603050405020304" pitchFamily="18" charset="0"/>
                <a:cs typeface="Calibri"/>
              </a:rPr>
              <a:t> er </a:t>
            </a:r>
            <a:r>
              <a:rPr lang="en-US" sz="1400" dirty="0" err="1">
                <a:solidFill>
                  <a:srgbClr val="004C52"/>
                </a:solidFill>
                <a:effectLst/>
                <a:latin typeface="Arial Rounded MT Bold"/>
                <a:ea typeface="Times New Roman" panose="02020603050405020304" pitchFamily="18" charset="0"/>
                <a:cs typeface="Calibri"/>
              </a:rPr>
              <a:t>meira</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en</a:t>
            </a:r>
            <a:r>
              <a:rPr lang="en-US" sz="1400" dirty="0">
                <a:solidFill>
                  <a:srgbClr val="004C52"/>
                </a:solidFill>
                <a:effectLst/>
                <a:latin typeface="Arial Rounded MT Bold"/>
                <a:ea typeface="Times New Roman" panose="02020603050405020304" pitchFamily="18" charset="0"/>
                <a:cs typeface="Calibri"/>
              </a:rPr>
              <a:t> bara </a:t>
            </a:r>
            <a:r>
              <a:rPr lang="en-US" sz="1400" dirty="0" err="1">
                <a:solidFill>
                  <a:srgbClr val="004C52"/>
                </a:solidFill>
                <a:effectLst/>
                <a:latin typeface="Arial Rounded MT Bold"/>
                <a:ea typeface="Times New Roman" panose="02020603050405020304" pitchFamily="18" charset="0"/>
                <a:cs typeface="Calibri"/>
              </a:rPr>
              <a:t>forsíða</a:t>
            </a:r>
            <a:r>
              <a:rPr lang="sk-SK" sz="1400" dirty="0">
                <a:solidFill>
                  <a:srgbClr val="004C52"/>
                </a:solidFill>
                <a:effectLst/>
                <a:latin typeface="Arial Rounded MT Bold"/>
                <a:ea typeface="Times New Roman" panose="02020603050405020304" pitchFamily="18" charset="0"/>
                <a:cs typeface="Calibri"/>
              </a:rPr>
              <a:t>. </a:t>
            </a:r>
            <a:r>
              <a:rPr lang="sk-SK" dirty="0">
                <a:solidFill>
                  <a:srgbClr val="004C52"/>
                </a:solidFill>
                <a:latin typeface="Arial Rounded MT Bold"/>
                <a:ea typeface="Times New Roman" panose="02020603050405020304" pitchFamily="18" charset="0"/>
                <a:cs typeface="Calibri"/>
              </a:rPr>
              <a:t>Best </a:t>
            </a:r>
            <a:r>
              <a:rPr lang="sk-SK" dirty="0" err="1">
                <a:solidFill>
                  <a:srgbClr val="004C52"/>
                </a:solidFill>
                <a:latin typeface="Arial Rounded MT Bold"/>
                <a:ea typeface="Times New Roman" panose="02020603050405020304" pitchFamily="18" charset="0"/>
                <a:cs typeface="Calibri"/>
              </a:rPr>
              <a:t>er</a:t>
            </a:r>
            <a:r>
              <a:rPr lang="sk-SK" dirty="0">
                <a:solidFill>
                  <a:srgbClr val="004C52"/>
                </a:solidFill>
                <a:latin typeface="Arial Rounded MT Bold"/>
                <a:ea typeface="Times New Roman" panose="02020603050405020304" pitchFamily="18" charset="0"/>
                <a:cs typeface="Calibri"/>
              </a:rPr>
              <a:t> </a:t>
            </a:r>
            <a:r>
              <a:rPr lang="sk-SK" dirty="0" err="1">
                <a:solidFill>
                  <a:srgbClr val="004C52"/>
                </a:solidFill>
                <a:latin typeface="Arial Rounded MT Bold"/>
                <a:ea typeface="Times New Roman" panose="02020603050405020304" pitchFamily="18" charset="0"/>
                <a:cs typeface="Calibri"/>
              </a:rPr>
              <a:t>að</a:t>
            </a:r>
            <a:r>
              <a:rPr lang="sk-SK" dirty="0">
                <a:solidFill>
                  <a:srgbClr val="004C52"/>
                </a:solidFill>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búa</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til</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nokkrar</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síður</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sem</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tengjast</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mismunandi</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þáttum</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starfsemi</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þinnar</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svo</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sem</a:t>
            </a:r>
            <a:r>
              <a:rPr lang="en-US" sz="1400" dirty="0">
                <a:solidFill>
                  <a:srgbClr val="004C52"/>
                </a:solidFill>
                <a:effectLst/>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ítarlegan</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vöru</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eða</a:t>
            </a:r>
            <a:r>
              <a:rPr lang="en-US" sz="1400" dirty="0">
                <a:solidFill>
                  <a:srgbClr val="004C52"/>
                </a:solidFill>
                <a:effectLst/>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þjónustulista</a:t>
            </a:r>
            <a:r>
              <a:rPr lang="en-US" sz="1400" dirty="0">
                <a:solidFill>
                  <a:srgbClr val="004C52"/>
                </a:solidFill>
                <a:effectLst/>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og</a:t>
            </a:r>
            <a:r>
              <a:rPr lang="en-US" dirty="0">
                <a:solidFill>
                  <a:srgbClr val="004C52"/>
                </a:solidFill>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bloggsvæði</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fyrir</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nýjustu</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fréttir</a:t>
            </a:r>
            <a:r>
              <a:rPr lang="sk-SK" sz="1400" dirty="0">
                <a:solidFill>
                  <a:srgbClr val="004C52"/>
                </a:solidFill>
                <a:effectLst/>
                <a:latin typeface="Arial Rounded MT Bold"/>
                <a:ea typeface="Times New Roman" panose="02020603050405020304" pitchFamily="18" charset="0"/>
                <a:cs typeface="Calibri"/>
              </a:rPr>
              <a:t>. </a:t>
            </a:r>
            <a:r>
              <a:rPr lang="en-US" sz="1400" dirty="0">
                <a:solidFill>
                  <a:srgbClr val="004C52"/>
                </a:solidFill>
                <a:effectLst/>
                <a:latin typeface="Arial Rounded MT Bold"/>
                <a:ea typeface="Times New Roman" panose="02020603050405020304" pitchFamily="18" charset="0"/>
                <a:cs typeface="Calibri"/>
              </a:rPr>
              <a:t>Ekki </a:t>
            </a:r>
            <a:r>
              <a:rPr lang="en-US" sz="1400" dirty="0" err="1">
                <a:solidFill>
                  <a:srgbClr val="004C52"/>
                </a:solidFill>
                <a:effectLst/>
                <a:latin typeface="Arial Rounded MT Bold"/>
                <a:ea typeface="Times New Roman" panose="02020603050405020304" pitchFamily="18" charset="0"/>
                <a:cs typeface="Calibri"/>
              </a:rPr>
              <a:t>gleyma</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að</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láta</a:t>
            </a:r>
            <a:r>
              <a:rPr lang="en-US"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samskiptaup</a:t>
            </a:r>
            <a:r>
              <a:rPr lang="en-US" dirty="0" err="1">
                <a:solidFill>
                  <a:srgbClr val="004C52"/>
                </a:solidFill>
                <a:latin typeface="Arial Rounded MT Bold"/>
                <a:ea typeface="Times New Roman" panose="02020603050405020304" pitchFamily="18" charset="0"/>
                <a:cs typeface="Calibri"/>
              </a:rPr>
              <a:t>plýsingarnar</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fylgja</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með</a:t>
            </a:r>
            <a:r>
              <a:rPr lang="en-US" dirty="0">
                <a:solidFill>
                  <a:srgbClr val="004C52"/>
                </a:solidFill>
                <a:latin typeface="Arial Rounded MT Bold"/>
                <a:ea typeface="Times New Roman" panose="02020603050405020304" pitchFamily="18" charset="0"/>
                <a:cs typeface="Calibri"/>
              </a:rPr>
              <a:t>!</a:t>
            </a:r>
            <a:endParaRPr lang="es-ES" sz="1400" dirty="0">
              <a:solidFill>
                <a:srgbClr val="004C52"/>
              </a:solidFill>
              <a:effectLst/>
              <a:latin typeface="Arial Rounded MT Bold"/>
              <a:ea typeface="Times New Roman" panose="02020603050405020304" pitchFamily="18" charset="0"/>
              <a:cs typeface="Calibri"/>
            </a:endParaRPr>
          </a:p>
          <a:p>
            <a:pPr algn="just" fontAlgn="base">
              <a:lnSpc>
                <a:spcPct val="115000"/>
              </a:lnSpc>
              <a:spcAft>
                <a:spcPts val="1500"/>
              </a:spcAft>
            </a:pPr>
            <a:r>
              <a:rPr lang="es-ES" sz="1400" b="1" dirty="0">
                <a:solidFill>
                  <a:srgbClr val="BBE863"/>
                </a:solidFill>
                <a:latin typeface="Arial Rounded MT Bold"/>
                <a:ea typeface="Times New Roman" panose="02020603050405020304" pitchFamily="18" charset="0"/>
                <a:cs typeface="Calibri"/>
              </a:rPr>
              <a:t>5</a:t>
            </a:r>
            <a:r>
              <a:rPr lang="es-ES" sz="1400" b="1" dirty="0">
                <a:solidFill>
                  <a:srgbClr val="BBE863"/>
                </a:solidFill>
                <a:effectLst/>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Settu</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þig</a:t>
            </a:r>
            <a:r>
              <a:rPr lang="en-US" dirty="0">
                <a:solidFill>
                  <a:srgbClr val="004C52"/>
                </a:solidFill>
                <a:latin typeface="Arial Rounded MT Bold"/>
                <a:ea typeface="Times New Roman" panose="02020603050405020304" pitchFamily="18" charset="0"/>
                <a:cs typeface="Calibri"/>
              </a:rPr>
              <a:t> í </a:t>
            </a:r>
            <a:r>
              <a:rPr lang="en-US" dirty="0" err="1">
                <a:solidFill>
                  <a:srgbClr val="004C52"/>
                </a:solidFill>
                <a:latin typeface="Arial Rounded MT Bold"/>
                <a:ea typeface="Times New Roman" panose="02020603050405020304" pitchFamily="18" charset="0"/>
                <a:cs typeface="Calibri"/>
              </a:rPr>
              <a:t>spor</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viðskiptavinar</a:t>
            </a:r>
            <a:r>
              <a:rPr lang="en-US" dirty="0">
                <a:solidFill>
                  <a:srgbClr val="004C52"/>
                </a:solidFill>
                <a:latin typeface="Arial Rounded MT Bold"/>
                <a:ea typeface="Times New Roman" panose="02020603050405020304" pitchFamily="18" charset="0"/>
                <a:cs typeface="Calibri"/>
              </a:rPr>
              <a:t> í </a:t>
            </a:r>
            <a:r>
              <a:rPr lang="en-US" dirty="0" err="1">
                <a:solidFill>
                  <a:srgbClr val="004C52"/>
                </a:solidFill>
                <a:latin typeface="Arial Rounded MT Bold"/>
                <a:ea typeface="Times New Roman" panose="02020603050405020304" pitchFamily="18" charset="0"/>
                <a:cs typeface="Calibri"/>
              </a:rPr>
              <a:t>netverslun</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þinni</a:t>
            </a:r>
            <a:r>
              <a:rPr lang="en-US" dirty="0">
                <a:solidFill>
                  <a:srgbClr val="004C52"/>
                </a:solidFill>
                <a:latin typeface="Arial Rounded MT Bold"/>
                <a:ea typeface="Times New Roman" panose="02020603050405020304" pitchFamily="18" charset="0"/>
                <a:cs typeface="Calibri"/>
              </a:rPr>
              <a:t> - </a:t>
            </a:r>
            <a:r>
              <a:rPr lang="en-US" dirty="0" err="1">
                <a:solidFill>
                  <a:srgbClr val="004C52"/>
                </a:solidFill>
                <a:latin typeface="Arial Rounded MT Bold"/>
                <a:ea typeface="Times New Roman" panose="02020603050405020304" pitchFamily="18" charset="0"/>
                <a:cs typeface="Calibri"/>
              </a:rPr>
              <a:t>hvernig</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lítur</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góð</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netverslun</a:t>
            </a:r>
            <a:r>
              <a:rPr lang="en-US" dirty="0">
                <a:solidFill>
                  <a:srgbClr val="004C52"/>
                </a:solidFill>
                <a:latin typeface="Arial Rounded MT Bold"/>
                <a:ea typeface="Times New Roman" panose="02020603050405020304" pitchFamily="18" charset="0"/>
                <a:cs typeface="Calibri"/>
              </a:rPr>
              <a:t> </a:t>
            </a:r>
            <a:r>
              <a:rPr lang="en-US" dirty="0" err="1">
                <a:solidFill>
                  <a:srgbClr val="004C52"/>
                </a:solidFill>
                <a:latin typeface="Arial Rounded MT Bold"/>
                <a:ea typeface="Times New Roman" panose="02020603050405020304" pitchFamily="18" charset="0"/>
                <a:cs typeface="Calibri"/>
              </a:rPr>
              <a:t>út</a:t>
            </a:r>
            <a:r>
              <a:rPr lang="en-US" dirty="0">
                <a:solidFill>
                  <a:srgbClr val="004C52"/>
                </a:solidFill>
                <a:latin typeface="Arial Rounded MT Bold"/>
                <a:ea typeface="Times New Roman" panose="02020603050405020304" pitchFamily="18" charset="0"/>
                <a:cs typeface="Calibri"/>
              </a:rPr>
              <a:t>?</a:t>
            </a:r>
            <a:endParaRPr lang="en-US" sz="1400" dirty="0">
              <a:solidFill>
                <a:srgbClr val="004C52"/>
              </a:solidFill>
              <a:effectLst/>
              <a:latin typeface="Arial Rounded MT Bold" panose="020F0704030504030204" pitchFamily="34" charset="0"/>
              <a:ea typeface="Calibri" panose="020F0502020204030204" pitchFamily="34" charset="0"/>
              <a:cs typeface="Calibri"/>
            </a:endParaRPr>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4"/>
          <a:stretch>
            <a:fillRect/>
          </a:stretch>
        </p:blipFill>
        <p:spPr>
          <a:xfrm>
            <a:off x="200075" y="1072417"/>
            <a:ext cx="345907" cy="345907"/>
          </a:xfrm>
          <a:prstGeom prst="rect">
            <a:avLst/>
          </a:prstGeom>
        </p:spPr>
      </p:pic>
    </p:spTree>
    <p:extLst>
      <p:ext uri="{BB962C8B-B14F-4D97-AF65-F5344CB8AC3E}">
        <p14:creationId xmlns:p14="http://schemas.microsoft.com/office/powerpoint/2010/main" val="140840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998CABE4-1B73-42C8-B3B3-72F13D76D1FB}"/>
              </a:ext>
            </a:extLst>
          </p:cNvPr>
          <p:cNvPicPr>
            <a:picLocks noChangeAspect="1"/>
          </p:cNvPicPr>
          <p:nvPr/>
        </p:nvPicPr>
        <p:blipFill rotWithShape="1">
          <a:blip r:embed="rId3"/>
          <a:srcRect r="5897"/>
          <a:stretch/>
        </p:blipFill>
        <p:spPr>
          <a:xfrm>
            <a:off x="6341095" y="1888631"/>
            <a:ext cx="2728564" cy="1931489"/>
          </a:xfrm>
          <a:prstGeom prst="rect">
            <a:avLst/>
          </a:prstGeom>
        </p:spPr>
      </p:pic>
      <p:sp>
        <p:nvSpPr>
          <p:cNvPr id="165" name="Google Shape;165;p18"/>
          <p:cNvSpPr txBox="1">
            <a:spLocks noGrp="1"/>
          </p:cNvSpPr>
          <p:nvPr>
            <p:ph type="body" idx="4294967295"/>
          </p:nvPr>
        </p:nvSpPr>
        <p:spPr>
          <a:xfrm>
            <a:off x="253142" y="959363"/>
            <a:ext cx="6363249" cy="2051058"/>
          </a:xfrm>
          <a:prstGeom prst="rect">
            <a:avLst/>
          </a:prstGeom>
        </p:spPr>
        <p:txBody>
          <a:bodyPr spcFirstLastPara="1" wrap="square" lIns="91425" tIns="91425" rIns="91425" bIns="91425" anchor="t" anchorCtr="0">
            <a:noAutofit/>
          </a:bodyPr>
          <a:lstStyle/>
          <a:p>
            <a:pPr marL="0" indent="0" algn="just" fontAlgn="base">
              <a:spcAft>
                <a:spcPts val="1500"/>
              </a:spcAft>
              <a:buNone/>
            </a:pPr>
            <a:r>
              <a:rPr lang="es-ES" sz="1300" b="1" dirty="0">
                <a:solidFill>
                  <a:srgbClr val="BBE863"/>
                </a:solidFill>
                <a:latin typeface="Arial Rounded MT Bold"/>
                <a:ea typeface="Times New Roman" panose="02020603050405020304" pitchFamily="18" charset="0"/>
                <a:cs typeface="Calibri"/>
              </a:rPr>
              <a:t>6</a:t>
            </a:r>
            <a:r>
              <a:rPr lang="es-ES" sz="1300" b="1" dirty="0">
                <a:solidFill>
                  <a:srgbClr val="BBE863"/>
                </a:solidFill>
                <a:effectLst/>
                <a:latin typeface="Arial Rounded MT Bold"/>
                <a:ea typeface="Times New Roman" panose="02020603050405020304" pitchFamily="18" charset="0"/>
                <a:cs typeface="Calibri"/>
              </a:rPr>
              <a:t>. </a:t>
            </a:r>
            <a:r>
              <a:rPr lang="en-US" sz="1300" dirty="0">
                <a:solidFill>
                  <a:srgbClr val="FF0000"/>
                </a:solidFill>
                <a:latin typeface="Arial Rounded MT Bold"/>
                <a:ea typeface="Times New Roman" panose="02020603050405020304" pitchFamily="18" charset="0"/>
                <a:cs typeface="Calibri"/>
              </a:rPr>
              <a:t> </a:t>
            </a:r>
            <a:r>
              <a:rPr lang="en-US" sz="1300" dirty="0" err="1">
                <a:latin typeface="Arial Rounded MT Bold" panose="020F0704030504030204" pitchFamily="34" charset="0"/>
                <a:cs typeface="Calibri" panose="020F0502020204030204" pitchFamily="34" charset="0"/>
              </a:rPr>
              <a:t>Bættu</a:t>
            </a:r>
            <a:r>
              <a:rPr lang="en-US" sz="1300" dirty="0">
                <a:latin typeface="Arial Rounded MT Bold" panose="020F0704030504030204" pitchFamily="34" charset="0"/>
                <a:cs typeface="Calibri" panose="020F0502020204030204" pitchFamily="34" charset="0"/>
              </a:rPr>
              <a:t> </a:t>
            </a:r>
            <a:r>
              <a:rPr lang="en-US" sz="1300" dirty="0" err="1">
                <a:latin typeface="Arial Rounded MT Bold" panose="020F0704030504030204" pitchFamily="34" charset="0"/>
                <a:cs typeface="Calibri" panose="020F0502020204030204" pitchFamily="34" charset="0"/>
              </a:rPr>
              <a:t>við</a:t>
            </a:r>
            <a:r>
              <a:rPr lang="en-US" sz="1300" dirty="0">
                <a:latin typeface="Arial Rounded MT Bold" panose="020F0704030504030204" pitchFamily="34" charset="0"/>
                <a:cs typeface="Calibri" panose="020F0502020204030204" pitchFamily="34" charset="0"/>
              </a:rPr>
              <a:t> </a:t>
            </a:r>
            <a:r>
              <a:rPr lang="en-US" sz="1300" dirty="0" err="1">
                <a:latin typeface="Arial Rounded MT Bold" panose="020F0704030504030204" pitchFamily="34" charset="0"/>
                <a:cs typeface="Calibri" panose="020F0502020204030204" pitchFamily="34" charset="0"/>
              </a:rPr>
              <a:t>stefnu</a:t>
            </a:r>
            <a:r>
              <a:rPr lang="en-US" sz="1300" dirty="0">
                <a:latin typeface="Arial Rounded MT Bold" panose="020F0704030504030204" pitchFamily="34" charset="0"/>
                <a:cs typeface="Calibri" panose="020F0502020204030204" pitchFamily="34" charset="0"/>
              </a:rPr>
              <a:t> um </a:t>
            </a:r>
            <a:r>
              <a:rPr lang="en-US" sz="1300" dirty="0" err="1">
                <a:latin typeface="Arial Rounded MT Bold" panose="020F0704030504030204" pitchFamily="34" charset="0"/>
                <a:cs typeface="Calibri" panose="020F0502020204030204" pitchFamily="34" charset="0"/>
              </a:rPr>
              <a:t>friðhelgi</a:t>
            </a:r>
            <a:r>
              <a:rPr lang="en-US" sz="1300" dirty="0">
                <a:latin typeface="Arial Rounded MT Bold" panose="020F0704030504030204" pitchFamily="34" charset="0"/>
                <a:cs typeface="Calibri" panose="020F0502020204030204" pitchFamily="34" charset="0"/>
              </a:rPr>
              <a:t> </a:t>
            </a:r>
            <a:r>
              <a:rPr lang="en-US" sz="1300" dirty="0" err="1">
                <a:latin typeface="Arial Rounded MT Bold" panose="020F0704030504030204" pitchFamily="34" charset="0"/>
                <a:cs typeface="Calibri" panose="020F0502020204030204" pitchFamily="34" charset="0"/>
              </a:rPr>
              <a:t>og</a:t>
            </a:r>
            <a:r>
              <a:rPr lang="en-US" sz="1300" dirty="0">
                <a:latin typeface="Arial Rounded MT Bold" panose="020F0704030504030204" pitchFamily="34" charset="0"/>
                <a:cs typeface="Calibri" panose="020F0502020204030204" pitchFamily="34" charset="0"/>
              </a:rPr>
              <a:t> </a:t>
            </a:r>
            <a:r>
              <a:rPr lang="en-US" sz="1300" dirty="0" err="1">
                <a:latin typeface="Arial Rounded MT Bold" panose="020F0704030504030204" pitchFamily="34" charset="0"/>
                <a:cs typeface="Calibri" panose="020F0502020204030204" pitchFamily="34" charset="0"/>
              </a:rPr>
              <a:t>vafrakökur</a:t>
            </a:r>
            <a:endParaRPr lang="es-ES" sz="1300" dirty="0">
              <a:latin typeface="Arial Rounded MT Bold" panose="020F0704030504030204" pitchFamily="34" charset="0"/>
              <a:cs typeface="Calibri" panose="020F0502020204030204" pitchFamily="34" charset="0"/>
            </a:endParaRPr>
          </a:p>
          <a:p>
            <a:pPr marL="0" indent="0" algn="just" fontAlgn="base">
              <a:spcAft>
                <a:spcPts val="1500"/>
              </a:spcAft>
              <a:buNone/>
            </a:pPr>
            <a:r>
              <a:rPr lang="es-ES" sz="1300" b="1" dirty="0">
                <a:solidFill>
                  <a:srgbClr val="BBE863"/>
                </a:solidFill>
                <a:latin typeface="Arial Rounded MT Bold"/>
                <a:ea typeface="Times New Roman" panose="02020603050405020304" pitchFamily="18" charset="0"/>
                <a:cs typeface="Times New Roman"/>
              </a:rPr>
              <a:t>7</a:t>
            </a:r>
            <a:r>
              <a:rPr lang="es-ES" sz="1300" b="1" dirty="0">
                <a:solidFill>
                  <a:srgbClr val="BBE863"/>
                </a:solidFill>
                <a:effectLst/>
                <a:latin typeface="Arial Rounded MT Bold"/>
                <a:ea typeface="Times New Roman" panose="02020603050405020304" pitchFamily="18" charset="0"/>
                <a:cs typeface="Times New Roman"/>
              </a:rPr>
              <a:t>. </a:t>
            </a:r>
            <a:r>
              <a:rPr lang="en-US" sz="1300" dirty="0" err="1">
                <a:latin typeface="Arial Rounded MT Bold"/>
                <a:ea typeface="Times New Roman" panose="02020603050405020304" pitchFamily="18" charset="0"/>
                <a:cs typeface="Calibri"/>
              </a:rPr>
              <a:t>Á</a:t>
            </a:r>
            <a:r>
              <a:rPr lang="en-US" sz="1300" dirty="0" err="1">
                <a:effectLst/>
                <a:latin typeface="Arial Rounded MT Bold"/>
                <a:ea typeface="Times New Roman" panose="02020603050405020304" pitchFamily="18" charset="0"/>
                <a:cs typeface="Calibri"/>
              </a:rPr>
              <a:t>ður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en</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þú</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býrð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til</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vefsíðuna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þína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skaltu</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skoða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síður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hjá</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samkeppnisaðilum</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sjá</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hvað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þeir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eru</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gera</a:t>
            </a:r>
            <a:r>
              <a:rPr lang="en-US" sz="1300" dirty="0">
                <a:effectLst/>
                <a:latin typeface="Arial Rounded MT Bold"/>
                <a:ea typeface="Times New Roman" panose="02020603050405020304" pitchFamily="18" charset="0"/>
                <a:cs typeface="Calibri"/>
              </a:rPr>
              <a:t> vel.</a:t>
            </a:r>
            <a:r>
              <a:rPr lang="sk-SK" sz="1300" dirty="0">
                <a:effectLst/>
                <a:latin typeface="Arial Rounded MT Bold"/>
                <a:ea typeface="Times New Roman" panose="02020603050405020304" pitchFamily="18" charset="0"/>
                <a:cs typeface="Calibri"/>
              </a:rPr>
              <a:t> </a:t>
            </a:r>
            <a:r>
              <a:rPr lang="en-US" sz="1300" dirty="0">
                <a:effectLst/>
                <a:latin typeface="Arial Rounded MT Bold"/>
                <a:ea typeface="Times New Roman" panose="02020603050405020304" pitchFamily="18" charset="0"/>
                <a:cs typeface="Calibri"/>
              </a:rPr>
              <a:t>Ef </a:t>
            </a:r>
            <a:r>
              <a:rPr lang="en-US" sz="1300" dirty="0" err="1">
                <a:effectLst/>
                <a:latin typeface="Arial Rounded MT Bold"/>
                <a:ea typeface="Times New Roman" panose="02020603050405020304" pitchFamily="18" charset="0"/>
                <a:cs typeface="Calibri"/>
              </a:rPr>
              <a:t>þér</a:t>
            </a:r>
            <a:r>
              <a:rPr lang="en-US" sz="1300" dirty="0">
                <a:effectLst/>
                <a:latin typeface="Arial Rounded MT Bold"/>
                <a:ea typeface="Times New Roman" panose="02020603050405020304" pitchFamily="18" charset="0"/>
                <a:cs typeface="Calibri"/>
              </a:rPr>
              <a:t> </a:t>
            </a:r>
            <a:r>
              <a:rPr lang="en-US" sz="1300" dirty="0" err="1">
                <a:latin typeface="Arial Rounded MT Bold"/>
                <a:ea typeface="Times New Roman" panose="02020603050405020304" pitchFamily="18" charset="0"/>
                <a:cs typeface="Calibri"/>
              </a:rPr>
              <a:t>líkar</a:t>
            </a:r>
            <a:r>
              <a:rPr lang="en-US" sz="1300" dirty="0">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við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útlit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viðmót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hjá</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einhverjum</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öðrum</a:t>
            </a:r>
            <a:r>
              <a:rPr lang="en-US" sz="1300" dirty="0">
                <a:effectLst/>
                <a:latin typeface="Arial Rounded MT Bold"/>
                <a:ea typeface="Times New Roman" panose="02020603050405020304" pitchFamily="18" charset="0"/>
                <a:cs typeface="Calibri"/>
              </a:rPr>
              <a:t> er </a:t>
            </a:r>
            <a:r>
              <a:rPr lang="en-US" sz="1300" dirty="0" err="1">
                <a:effectLst/>
                <a:latin typeface="Arial Rounded MT Bold"/>
                <a:ea typeface="Times New Roman" panose="02020603050405020304" pitchFamily="18" charset="0"/>
                <a:cs typeface="Calibri"/>
              </a:rPr>
              <a:t>allt</a:t>
            </a:r>
            <a:r>
              <a:rPr lang="en-US" sz="1300" dirty="0">
                <a:effectLst/>
                <a:latin typeface="Arial Rounded MT Bold"/>
                <a:ea typeface="Times New Roman" panose="02020603050405020304" pitchFamily="18" charset="0"/>
                <a:cs typeface="Calibri"/>
              </a:rPr>
              <a:t> í </a:t>
            </a:r>
            <a:r>
              <a:rPr lang="en-US" sz="1300" dirty="0" err="1">
                <a:effectLst/>
                <a:latin typeface="Arial Rounded MT Bold"/>
                <a:ea typeface="Times New Roman" panose="02020603050405020304" pitchFamily="18" charset="0"/>
                <a:cs typeface="Calibri"/>
              </a:rPr>
              <a:t>lagi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vera ekki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finna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upp</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hjólið</a:t>
            </a:r>
            <a:r>
              <a:rPr lang="en-US" sz="1300" dirty="0">
                <a:effectLst/>
                <a:latin typeface="Arial Rounded MT Bold"/>
                <a:ea typeface="Times New Roman" panose="02020603050405020304" pitchFamily="18" charset="0"/>
                <a:cs typeface="Calibri"/>
              </a:rPr>
              <a:t>. Ekki herma </a:t>
            </a:r>
            <a:r>
              <a:rPr lang="en-US" sz="1300" dirty="0" err="1">
                <a:effectLst/>
                <a:latin typeface="Arial Rounded MT Bold"/>
                <a:ea typeface="Times New Roman" panose="02020603050405020304" pitchFamily="18" charset="0"/>
                <a:cs typeface="Calibri"/>
              </a:rPr>
              <a:t>samt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alveg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eftir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aðlagaðu</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sem</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þér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líka</a:t>
            </a:r>
            <a:r>
              <a:rPr lang="en-US" sz="1300" dirty="0">
                <a:effectLst/>
                <a:latin typeface="Arial Rounded MT Bold"/>
                <a:ea typeface="Times New Roman" panose="02020603050405020304" pitchFamily="18" charset="0"/>
                <a:cs typeface="Calibri"/>
              </a:rPr>
              <a:t> vel </a:t>
            </a:r>
            <a:r>
              <a:rPr lang="en-US" sz="1300" dirty="0" err="1">
                <a:effectLst/>
                <a:latin typeface="Arial Rounded MT Bold"/>
                <a:ea typeface="Times New Roman" panose="02020603050405020304" pitchFamily="18" charset="0"/>
                <a:cs typeface="Calibri"/>
              </a:rPr>
              <a:t>við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gerðu</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þínu</a:t>
            </a:r>
            <a:r>
              <a:rPr lang="en-US" sz="1300" dirty="0">
                <a:effectLst/>
                <a:latin typeface="Arial Rounded MT Bold"/>
                <a:ea typeface="Times New Roman" panose="02020603050405020304" pitchFamily="18" charset="0"/>
                <a:cs typeface="Calibri"/>
              </a:rPr>
              <a:t>.</a:t>
            </a:r>
            <a:r>
              <a:rPr lang="sk-SK" sz="1300" dirty="0">
                <a:latin typeface="Arial Rounded MT Bold"/>
                <a:ea typeface="Times New Roman" panose="02020603050405020304" pitchFamily="18" charset="0"/>
                <a:cs typeface="Calibri"/>
              </a:rPr>
              <a:t> </a:t>
            </a:r>
            <a:endParaRPr lang="es-ES" sz="13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just" fontAlgn="base">
              <a:spcAft>
                <a:spcPts val="1500"/>
              </a:spcAft>
              <a:buNone/>
            </a:pPr>
            <a:r>
              <a:rPr lang="es-ES" sz="1300" b="1" dirty="0">
                <a:solidFill>
                  <a:srgbClr val="BBE863"/>
                </a:solidFill>
                <a:latin typeface="Arial Rounded MT Bold"/>
                <a:ea typeface="Times New Roman" panose="02020603050405020304" pitchFamily="18" charset="0"/>
                <a:cs typeface="Times New Roman"/>
              </a:rPr>
              <a:t>8.</a:t>
            </a:r>
            <a:r>
              <a:rPr lang="sk-SK" sz="1300" dirty="0">
                <a:effectLst/>
                <a:latin typeface="Arial Rounded MT Bold"/>
                <a:ea typeface="Times New Roman" panose="02020603050405020304" pitchFamily="18" charset="0"/>
                <a:cs typeface="Calibri"/>
              </a:rPr>
              <a:t> </a:t>
            </a:r>
            <a:r>
              <a:rPr lang="en-US" sz="1300" dirty="0" err="1">
                <a:latin typeface="Arial Rounded MT Bold"/>
                <a:ea typeface="Times New Roman" panose="02020603050405020304" pitchFamily="18" charset="0"/>
                <a:cs typeface="Calibri"/>
              </a:rPr>
              <a:t>Þ</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er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verða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sjálfsagður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hlutur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bjóða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upp</a:t>
            </a:r>
            <a:r>
              <a:rPr lang="en-US" sz="1300" dirty="0">
                <a:effectLst/>
                <a:latin typeface="Arial Rounded MT Bold"/>
                <a:ea typeface="Times New Roman" panose="02020603050405020304" pitchFamily="18" charset="0"/>
                <a:cs typeface="Calibri"/>
              </a:rPr>
              <a:t> á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viðskiptavinir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geti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fylgst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með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hvar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pakkinn</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þeirra</a:t>
            </a:r>
            <a:r>
              <a:rPr lang="en-US" sz="1300" dirty="0">
                <a:effectLst/>
                <a:latin typeface="Arial Rounded MT Bold"/>
                <a:ea typeface="Times New Roman" panose="02020603050405020304" pitchFamily="18" charset="0"/>
                <a:cs typeface="Calibri"/>
              </a:rPr>
              <a:t> er í </a:t>
            </a:r>
            <a:r>
              <a:rPr lang="en-US" sz="1300" dirty="0" err="1">
                <a:effectLst/>
                <a:latin typeface="Arial Rounded MT Bold"/>
                <a:ea typeface="Times New Roman" panose="02020603050405020304" pitchFamily="18" charset="0"/>
                <a:cs typeface="Calibri"/>
              </a:rPr>
              <a:t>flutningsferlinu</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viti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hvenær</a:t>
            </a:r>
            <a:r>
              <a:rPr lang="en-US" sz="1300" dirty="0">
                <a:effectLst/>
                <a:latin typeface="Arial Rounded MT Bold"/>
                <a:ea typeface="Times New Roman" panose="02020603050405020304" pitchFamily="18" charset="0"/>
                <a:cs typeface="Calibri"/>
              </a:rPr>
              <a:t> von er á </a:t>
            </a:r>
            <a:r>
              <a:rPr lang="en-US" sz="1300" dirty="0" err="1">
                <a:effectLst/>
                <a:latin typeface="Arial Rounded MT Bold"/>
                <a:ea typeface="Times New Roman" panose="02020603050405020304" pitchFamily="18" charset="0"/>
                <a:cs typeface="Calibri"/>
              </a:rPr>
              <a:t>honum</a:t>
            </a:r>
            <a:r>
              <a:rPr lang="en-US" sz="1300" dirty="0">
                <a:effectLst/>
                <a:latin typeface="Arial Rounded MT Bold"/>
                <a:ea typeface="Times New Roman" panose="02020603050405020304" pitchFamily="18" charset="0"/>
                <a:cs typeface="Calibri"/>
              </a:rPr>
              <a:t>.</a:t>
            </a:r>
            <a:r>
              <a:rPr lang="sk-SK" sz="1300" dirty="0">
                <a:effectLst/>
                <a:latin typeface="Arial Rounded MT Bold"/>
                <a:ea typeface="Times New Roman" panose="02020603050405020304" pitchFamily="18" charset="0"/>
                <a:cs typeface="Calibri"/>
              </a:rPr>
              <a:t> </a:t>
            </a:r>
            <a:r>
              <a:rPr lang="en-US" sz="1300" dirty="0">
                <a:effectLst/>
                <a:latin typeface="Arial Rounded MT Bold"/>
                <a:ea typeface="Times New Roman" panose="02020603050405020304" pitchFamily="18" charset="0"/>
                <a:cs typeface="Calibri"/>
              </a:rPr>
              <a:t>Til </a:t>
            </a:r>
            <a:r>
              <a:rPr lang="en-US" sz="1300" dirty="0" err="1">
                <a:effectLst/>
                <a:latin typeface="Arial Rounded MT Bold"/>
                <a:ea typeface="Times New Roman" panose="02020603050405020304" pitchFamily="18" charset="0"/>
                <a:cs typeface="Calibri"/>
              </a:rPr>
              <a:t>lengri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tíma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litið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dregur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úr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kostnaði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færri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kvartanir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eykur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áreiðanleika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fyririrtækis</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þíns</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með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því</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uppfylla</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væntingar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viðskiptavina</a:t>
            </a:r>
            <a:r>
              <a:rPr lang="en-US" sz="1300" dirty="0">
                <a:effectLst/>
                <a:latin typeface="Arial Rounded MT Bold"/>
                <a:ea typeface="Times New Roman" panose="02020603050405020304" pitchFamily="18" charset="0"/>
                <a:cs typeface="Calibri"/>
              </a:rPr>
              <a:t>.</a:t>
            </a:r>
            <a:endParaRPr lang="es-ES" sz="1300" dirty="0">
              <a:effectLst/>
              <a:latin typeface="Arial Rounded MT Bold"/>
              <a:ea typeface="Times New Roman" panose="02020603050405020304" pitchFamily="18" charset="0"/>
              <a:cs typeface="Calibri"/>
            </a:endParaRPr>
          </a:p>
          <a:p>
            <a:pPr marL="0" indent="0" algn="just" fontAlgn="base">
              <a:spcAft>
                <a:spcPts val="1500"/>
              </a:spcAft>
              <a:buNone/>
            </a:pPr>
            <a:r>
              <a:rPr lang="es-ES" sz="1300" b="1" dirty="0">
                <a:solidFill>
                  <a:srgbClr val="BBE863"/>
                </a:solidFill>
                <a:latin typeface="Arial Rounded MT Bold"/>
                <a:ea typeface="Calibri" panose="020F0502020204030204" pitchFamily="34" charset="0"/>
                <a:cs typeface="Calibri"/>
              </a:rPr>
              <a:t>9.</a:t>
            </a:r>
            <a:r>
              <a:rPr lang="sk-SK" sz="1300" dirty="0">
                <a:effectLst/>
                <a:latin typeface="Arial Rounded MT Bold"/>
                <a:ea typeface="Times New Roman" panose="02020603050405020304" pitchFamily="18" charset="0"/>
                <a:cs typeface="Calibri"/>
              </a:rPr>
              <a:t> </a:t>
            </a:r>
            <a:r>
              <a:rPr lang="en-US" sz="1300" dirty="0" err="1">
                <a:latin typeface="Arial Rounded MT Bold"/>
                <a:ea typeface="Times New Roman" panose="02020603050405020304" pitchFamily="18" charset="0"/>
                <a:cs typeface="Calibri"/>
              </a:rPr>
              <a:t>N</a:t>
            </a:r>
            <a:r>
              <a:rPr lang="en-US" sz="1300" dirty="0" err="1">
                <a:effectLst/>
                <a:latin typeface="Arial Rounded MT Bold"/>
                <a:ea typeface="Times New Roman" panose="02020603050405020304" pitchFamily="18" charset="0"/>
                <a:cs typeface="Calibri"/>
              </a:rPr>
              <a:t>afnið</a:t>
            </a:r>
            <a:r>
              <a:rPr lang="en-US" sz="1300" dirty="0">
                <a:effectLst/>
                <a:latin typeface="Arial Rounded MT Bold"/>
                <a:ea typeface="Times New Roman" panose="02020603050405020304" pitchFamily="18" charset="0"/>
                <a:cs typeface="Calibri"/>
              </a:rPr>
              <a:t> á </a:t>
            </a:r>
            <a:r>
              <a:rPr lang="en-US" sz="1300" dirty="0" err="1">
                <a:effectLst/>
                <a:latin typeface="Arial Rounded MT Bold"/>
                <a:ea typeface="Times New Roman" panose="02020603050405020304" pitchFamily="18" charset="0"/>
                <a:cs typeface="Calibri"/>
              </a:rPr>
              <a:t>vefsíðunni</a:t>
            </a:r>
            <a:r>
              <a:rPr lang="en-US" sz="1300" dirty="0">
                <a:effectLst/>
                <a:latin typeface="Arial Rounded MT Bold"/>
                <a:ea typeface="Times New Roman" panose="02020603050405020304" pitchFamily="18" charset="0"/>
                <a:cs typeface="Calibri"/>
              </a:rPr>
              <a:t> er </a:t>
            </a:r>
            <a:r>
              <a:rPr lang="en-US" sz="1300" dirty="0" err="1">
                <a:effectLst/>
                <a:latin typeface="Arial Rounded MT Bold"/>
                <a:ea typeface="Times New Roman" panose="02020603050405020304" pitchFamily="18" charset="0"/>
                <a:cs typeface="Calibri"/>
              </a:rPr>
              <a:t>mikilvægt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þú</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verður</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skrá</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það</a:t>
            </a:r>
            <a:r>
              <a:rPr lang="en-US" sz="1300" dirty="0">
                <a:effectLst/>
                <a:latin typeface="Arial Rounded MT Bold"/>
                <a:ea typeface="Times New Roman" panose="02020603050405020304" pitchFamily="18" charset="0"/>
                <a:cs typeface="Calibri"/>
              </a:rPr>
              <a:t>.</a:t>
            </a:r>
            <a:r>
              <a:rPr lang="en-US" sz="1300" dirty="0">
                <a:latin typeface="Arial Rounded MT Bold"/>
                <a:ea typeface="Times New Roman" panose="02020603050405020304" pitchFamily="18" charset="0"/>
                <a:cs typeface="Calibri"/>
              </a:rPr>
              <a:t> </a:t>
            </a:r>
            <a:r>
              <a:rPr lang="en-US" sz="1300" dirty="0" err="1">
                <a:latin typeface="Arial Rounded MT Bold"/>
                <a:ea typeface="Times New Roman" panose="02020603050405020304" pitchFamily="18" charset="0"/>
                <a:cs typeface="Calibri"/>
              </a:rPr>
              <a:t>Verður</a:t>
            </a:r>
            <a:r>
              <a:rPr lang="en-US" sz="1300" dirty="0">
                <a:latin typeface="Arial Rounded MT Bold"/>
                <a:ea typeface="Times New Roman" panose="02020603050405020304" pitchFamily="18" charset="0"/>
                <a:cs typeface="Calibri"/>
              </a:rPr>
              <a:t> </a:t>
            </a:r>
            <a:r>
              <a:rPr lang="en-US" sz="1300" dirty="0" err="1">
                <a:latin typeface="Arial Rounded MT Bold"/>
                <a:ea typeface="Times New Roman" panose="02020603050405020304" pitchFamily="18" charset="0"/>
                <a:cs typeface="Calibri"/>
              </a:rPr>
              <a:t>að</a:t>
            </a:r>
            <a:r>
              <a:rPr lang="en-US" sz="1300" dirty="0">
                <a:latin typeface="Arial Rounded MT Bold"/>
                <a:ea typeface="Times New Roman" panose="02020603050405020304" pitchFamily="18" charset="0"/>
                <a:cs typeface="Calibri"/>
              </a:rPr>
              <a:t> vera </a:t>
            </a:r>
            <a:r>
              <a:rPr lang="en-US" sz="1300" dirty="0" err="1">
                <a:effectLst/>
                <a:latin typeface="Arial Rounded MT Bold"/>
                <a:ea typeface="Times New Roman" panose="02020603050405020304" pitchFamily="18" charset="0"/>
                <a:cs typeface="Calibri"/>
              </a:rPr>
              <a:t>lýsandi</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og</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auðvelt</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að</a:t>
            </a:r>
            <a:r>
              <a:rPr lang="en-US" sz="1300" dirty="0">
                <a:effectLst/>
                <a:latin typeface="Arial Rounded MT Bold"/>
                <a:ea typeface="Times New Roman" panose="02020603050405020304" pitchFamily="18" charset="0"/>
                <a:cs typeface="Calibri"/>
              </a:rPr>
              <a:t> </a:t>
            </a:r>
            <a:r>
              <a:rPr lang="en-US" sz="1300" dirty="0" err="1">
                <a:effectLst/>
                <a:latin typeface="Arial Rounded MT Bold"/>
                <a:ea typeface="Times New Roman" panose="02020603050405020304" pitchFamily="18" charset="0"/>
                <a:cs typeface="Calibri"/>
              </a:rPr>
              <a:t>muna</a:t>
            </a:r>
            <a:r>
              <a:rPr lang="en-US" sz="1300" dirty="0">
                <a:effectLst/>
                <a:latin typeface="Arial Rounded MT Bold"/>
                <a:ea typeface="Times New Roman" panose="02020603050405020304" pitchFamily="18" charset="0"/>
                <a:cs typeface="Calibri"/>
              </a:rPr>
              <a:t>.</a:t>
            </a:r>
            <a:r>
              <a:rPr lang="sk-SK" sz="1300" dirty="0">
                <a:latin typeface="Arial Rounded MT Bold"/>
                <a:ea typeface="Times New Roman" panose="02020603050405020304" pitchFamily="18" charset="0"/>
                <a:cs typeface="Calibri"/>
              </a:rPr>
              <a:t> </a:t>
            </a:r>
            <a:endParaRPr lang="es-ES" sz="13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ES" sz="1400" b="1" dirty="0">
              <a:solidFill>
                <a:srgbClr val="BBE863"/>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spcAft>
                <a:spcPts val="1500"/>
              </a:spcAft>
              <a:buNone/>
            </a:pP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0" lvl="0" indent="0" algn="just" fontAlgn="base">
              <a:spcAft>
                <a:spcPts val="1500"/>
              </a:spcAft>
              <a:buNone/>
            </a:pP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dirty="0">
                <a:latin typeface="Raleway" pitchFamily="2" charset="0"/>
                <a:cs typeface="Calibri" panose="020F0502020204030204" pitchFamily="34" charset="0"/>
              </a:rPr>
              <a:t>Nauðsynleg þekking</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AEC9F386-81CC-4381-BE95-A7C8FE43A87D}"/>
              </a:ext>
            </a:extLst>
          </p:cNvPr>
          <p:cNvPicPr>
            <a:picLocks noChangeAspect="1"/>
          </p:cNvPicPr>
          <p:nvPr/>
        </p:nvPicPr>
        <p:blipFill>
          <a:blip r:embed="rId4"/>
          <a:stretch>
            <a:fillRect/>
          </a:stretch>
        </p:blipFill>
        <p:spPr>
          <a:xfrm>
            <a:off x="27122" y="899464"/>
            <a:ext cx="345907" cy="345907"/>
          </a:xfrm>
          <a:prstGeom prst="rect">
            <a:avLst/>
          </a:prstGeom>
        </p:spPr>
      </p:pic>
    </p:spTree>
    <p:extLst>
      <p:ext uri="{BB962C8B-B14F-4D97-AF65-F5344CB8AC3E}">
        <p14:creationId xmlns:p14="http://schemas.microsoft.com/office/powerpoint/2010/main" val="111421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224854" y="1103833"/>
            <a:ext cx="6042132" cy="2952750"/>
          </a:xfrm>
          <a:prstGeom prst="rect">
            <a:avLst/>
          </a:prstGeom>
        </p:spPr>
        <p:txBody>
          <a:bodyPr spcFirstLastPara="1" wrap="square" lIns="91425" tIns="91425" rIns="91425" bIns="91425" anchor="t" anchorCtr="0">
            <a:noAutofit/>
          </a:bodyPr>
          <a:lstStyle/>
          <a:p>
            <a:pPr marL="342900" indent="-342900" algn="just">
              <a:lnSpc>
                <a:spcPct val="115000"/>
              </a:lnSpc>
              <a:spcAft>
                <a:spcPts val="800"/>
              </a:spcAft>
              <a:buFont typeface="Symbol" panose="05050102010706020507" pitchFamily="18" charset="2"/>
              <a:buChar char=""/>
            </a:pPr>
            <a:r>
              <a:rPr lang="en-US" sz="1400" dirty="0">
                <a:effectLst/>
                <a:latin typeface="Arial Rounded MT Bold"/>
                <a:ea typeface="Times New Roman" panose="02020603050405020304" pitchFamily="18" charset="0"/>
                <a:cs typeface="Calibri"/>
              </a:rPr>
              <a:t>Ef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ert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byrja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með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lítin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rekstur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stafrænn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frumkvöðull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þarftu</a:t>
            </a:r>
            <a:r>
              <a:rPr lang="en-US" sz="1400" dirty="0">
                <a:effectLst/>
                <a:latin typeface="Arial Rounded MT Bold"/>
                <a:ea typeface="Times New Roman" panose="02020603050405020304" pitchFamily="18" charset="0"/>
                <a:cs typeface="Calibri"/>
              </a:rPr>
              <a:t> ekki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búa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til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vefsíðu</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þolir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mikla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umferð</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þarft</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vefsíða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með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nokkrar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síður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latin typeface="Arial Rounded MT Bold"/>
                <a:ea typeface="Times New Roman" panose="02020603050405020304" pitchFamily="18" charset="0"/>
                <a:cs typeface="Calibri"/>
              </a:rPr>
              <a:t> </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viðskiptavinir</a:t>
            </a:r>
            <a:r>
              <a:rPr lang="en-US" sz="1400" dirty="0">
                <a:effectLst/>
                <a:latin typeface="Arial Rounded MT Bold"/>
                <a:ea typeface="Times New Roman" panose="02020603050405020304" pitchFamily="18" charset="0"/>
                <a:cs typeface="Calibri"/>
              </a:rPr>
              <a:t> geta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séð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hvað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býður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upp</a:t>
            </a:r>
            <a:r>
              <a:rPr lang="en-US" sz="1400" dirty="0">
                <a:effectLst/>
                <a:latin typeface="Arial Rounded MT Bold"/>
                <a:ea typeface="Times New Roman" panose="02020603050405020304" pitchFamily="18" charset="0"/>
                <a:cs typeface="Calibri"/>
              </a:rPr>
              <a:t> á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geti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keypt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vörurnar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þínar</a:t>
            </a:r>
            <a:r>
              <a:rPr lang="en-US" sz="1400" dirty="0">
                <a:effectLst/>
                <a:latin typeface="Arial Rounded MT Bold"/>
                <a:ea typeface="Times New Roman" panose="02020603050405020304" pitchFamily="18" charset="0"/>
                <a:cs typeface="Calibri"/>
              </a:rPr>
              <a:t>.</a:t>
            </a:r>
            <a:endParaRPr lang="es-ES" sz="1400" dirty="0">
              <a:effectLst/>
              <a:latin typeface="Arial Rounded MT Bold"/>
              <a:ea typeface="Calibri" panose="020F0502020204030204" pitchFamily="34" charset="0"/>
              <a:cs typeface="Calibri"/>
            </a:endParaRPr>
          </a:p>
          <a:p>
            <a:pPr marL="342900" indent="-342900" algn="just">
              <a:lnSpc>
                <a:spcPct val="115000"/>
              </a:lnSpc>
              <a:spcAft>
                <a:spcPts val="800"/>
              </a:spcAft>
              <a:buFont typeface="Symbol" panose="05050102010706020507" pitchFamily="18" charset="2"/>
              <a:buChar char=""/>
            </a:pP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ákveður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hvort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vilt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búa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til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vefsíðuna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sj</a:t>
            </a:r>
            <a:r>
              <a:rPr lang="en-US" sz="1400" dirty="0" err="1">
                <a:latin typeface="Arial Rounded MT Bold"/>
                <a:ea typeface="Times New Roman" panose="02020603050405020304" pitchFamily="18" charset="0"/>
                <a:cs typeface="Calibri"/>
              </a:rPr>
              <a:t>álf</a:t>
            </a:r>
            <a:r>
              <a:rPr lang="en-US" sz="1400" dirty="0">
                <a:latin typeface="Arial Rounded MT Bold"/>
                <a:ea typeface="Times New Roman" panose="02020603050405020304" pitchFamily="18" charset="0"/>
                <a:cs typeface="Calibri"/>
              </a:rPr>
              <a:t>/</a:t>
            </a:r>
            <a:r>
              <a:rPr lang="en-US" sz="1400" dirty="0" err="1">
                <a:latin typeface="Arial Rounded MT Bold"/>
                <a:ea typeface="Times New Roman" panose="02020603050405020304" pitchFamily="18" charset="0"/>
                <a:cs typeface="Calibri"/>
              </a:rPr>
              <a:t>ur</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eða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fá</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fagmann</a:t>
            </a:r>
            <a:r>
              <a:rPr lang="en-US" sz="1400" dirty="0">
                <a:latin typeface="Arial Rounded MT Bold"/>
                <a:ea typeface="Times New Roman" panose="02020603050405020304" pitchFamily="18" charset="0"/>
                <a:cs typeface="Calibri"/>
              </a:rPr>
              <a:t> í </a:t>
            </a:r>
            <a:r>
              <a:rPr lang="en-US" sz="1400" dirty="0" err="1">
                <a:latin typeface="Arial Rounded MT Bold"/>
                <a:ea typeface="Times New Roman" panose="02020603050405020304" pitchFamily="18" charset="0"/>
                <a:cs typeface="Calibri"/>
              </a:rPr>
              <a:t>verkið</a:t>
            </a:r>
            <a:r>
              <a:rPr lang="en-US" sz="1400" dirty="0">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a:effectLst/>
                <a:latin typeface="Arial Rounded MT Bold"/>
                <a:ea typeface="Times New Roman" panose="02020603050405020304" pitchFamily="18" charset="0"/>
                <a:cs typeface="Calibri"/>
              </a:rPr>
              <a:t>Ef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vilt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gera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hana</a:t>
            </a:r>
            <a:r>
              <a:rPr lang="en-US"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sjálf</a:t>
            </a:r>
            <a:r>
              <a:rPr lang="en-US" sz="1400" dirty="0">
                <a:latin typeface="Arial Rounded MT Bold"/>
                <a:ea typeface="Times New Roman" panose="02020603050405020304" pitchFamily="18" charset="0"/>
                <a:cs typeface="Calibri"/>
              </a:rPr>
              <a:t>/</a:t>
            </a:r>
            <a:r>
              <a:rPr lang="en-US" sz="1400" dirty="0" err="1">
                <a:latin typeface="Arial Rounded MT Bold"/>
                <a:ea typeface="Times New Roman" panose="02020603050405020304" pitchFamily="18" charset="0"/>
                <a:cs typeface="Calibri"/>
              </a:rPr>
              <a:t>ur</a:t>
            </a:r>
            <a:r>
              <a:rPr lang="en-US"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getur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þú</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sótt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sniðmát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byrjað</a:t>
            </a:r>
            <a:r>
              <a:rPr lang="en-US" sz="1400" dirty="0">
                <a:effectLst/>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Þetta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getur</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þó</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tekið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tíma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og</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niðurstaðan</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sennilega</a:t>
            </a:r>
            <a:r>
              <a:rPr lang="en-US" sz="1400" dirty="0">
                <a:latin typeface="Arial Rounded MT Bold"/>
                <a:ea typeface="Times New Roman" panose="02020603050405020304" pitchFamily="18" charset="0"/>
                <a:cs typeface="Calibri"/>
              </a:rPr>
              <a:t> ekki </a:t>
            </a:r>
            <a:r>
              <a:rPr lang="en-US" sz="1400" dirty="0" err="1">
                <a:latin typeface="Arial Rounded MT Bold"/>
                <a:ea typeface="Times New Roman" panose="02020603050405020304" pitchFamily="18" charset="0"/>
                <a:cs typeface="Calibri"/>
              </a:rPr>
              <a:t>eins</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góð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og</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hjá</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fagmanni</a:t>
            </a:r>
            <a:r>
              <a:rPr lang="en-US" sz="1400" dirty="0">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Upplifun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viðskiptavina</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mikilvæg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ef</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vefsíðan</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viðvaningsleg</a:t>
            </a:r>
            <a:r>
              <a:rPr lang="en-US" sz="1400" dirty="0">
                <a:effectLst/>
                <a:latin typeface="Arial Rounded MT Bold"/>
                <a:ea typeface="Times New Roman" panose="02020603050405020304" pitchFamily="18" charset="0"/>
                <a:cs typeface="Calibri"/>
              </a:rPr>
              <a:t> í </a:t>
            </a:r>
            <a:r>
              <a:rPr lang="en-US" sz="1400" dirty="0" err="1">
                <a:effectLst/>
                <a:latin typeface="Arial Rounded MT Bold"/>
                <a:ea typeface="Times New Roman" panose="02020603050405020304" pitchFamily="18" charset="0"/>
                <a:cs typeface="Calibri"/>
              </a:rPr>
              <a:t>samanburði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samkeppnisaðila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mun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gefa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ranga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mynd</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af</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fyrirtækinu</a:t>
            </a:r>
            <a:r>
              <a:rPr lang="en-US" sz="1400" dirty="0">
                <a:latin typeface="Arial Rounded MT Bold"/>
                <a:ea typeface="Times New Roman" panose="02020603050405020304" pitchFamily="18" charset="0"/>
                <a:cs typeface="Calibri"/>
              </a:rPr>
              <a:t>.</a:t>
            </a:r>
            <a:endParaRPr lang="es-ES" sz="1400" dirty="0">
              <a:effectLst/>
              <a:latin typeface="Arial Rounded MT Bold"/>
              <a:ea typeface="Calibri" panose="020F0502020204030204" pitchFamily="34" charset="0"/>
              <a:cs typeface="Calibri"/>
            </a:endParaRPr>
          </a:p>
          <a:p>
            <a:pPr marL="0" lvl="0" indent="0" algn="l" rtl="0">
              <a:spcBef>
                <a:spcPts val="600"/>
              </a:spcBef>
              <a:spcAft>
                <a:spcPts val="0"/>
              </a:spcAft>
              <a:buNone/>
            </a:pPr>
            <a:endParaRPr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en-GB" dirty="0" err="1">
                <a:latin typeface="Raleway" pitchFamily="2" charset="0"/>
              </a:rPr>
              <a:t>Hagnýt</a:t>
            </a:r>
            <a:r>
              <a:rPr lang="en-GB" dirty="0">
                <a:latin typeface="Raleway" pitchFamily="2" charset="0"/>
              </a:rPr>
              <a:t> </a:t>
            </a:r>
            <a:r>
              <a:rPr lang="en-GB" dirty="0" err="1">
                <a:latin typeface="Raleway" pitchFamily="2" charset="0"/>
              </a:rPr>
              <a:t>ráð</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423E24F4-035F-42A4-A38A-0398DC48F322}"/>
              </a:ext>
            </a:extLst>
          </p:cNvPr>
          <p:cNvPicPr>
            <a:picLocks noChangeAspect="1"/>
          </p:cNvPicPr>
          <p:nvPr/>
        </p:nvPicPr>
        <p:blipFill>
          <a:blip r:embed="rId3"/>
          <a:stretch>
            <a:fillRect/>
          </a:stretch>
        </p:blipFill>
        <p:spPr>
          <a:xfrm>
            <a:off x="36105" y="1649066"/>
            <a:ext cx="377496" cy="377496"/>
          </a:xfrm>
          <a:prstGeom prst="rect">
            <a:avLst/>
          </a:prstGeom>
        </p:spPr>
      </p:pic>
      <p:pic>
        <p:nvPicPr>
          <p:cNvPr id="3" name="Imagen 2">
            <a:extLst>
              <a:ext uri="{FF2B5EF4-FFF2-40B4-BE49-F238E27FC236}">
                <a16:creationId xmlns:a16="http://schemas.microsoft.com/office/drawing/2014/main" id="{26F16DE5-A117-4F0C-ACCF-9C0D6F887AFC}"/>
              </a:ext>
            </a:extLst>
          </p:cNvPr>
          <p:cNvPicPr>
            <a:picLocks noChangeAspect="1"/>
          </p:cNvPicPr>
          <p:nvPr/>
        </p:nvPicPr>
        <p:blipFill>
          <a:blip r:embed="rId4"/>
          <a:stretch>
            <a:fillRect/>
          </a:stretch>
        </p:blipFill>
        <p:spPr>
          <a:xfrm>
            <a:off x="6409973" y="1842687"/>
            <a:ext cx="2509173" cy="1475041"/>
          </a:xfrm>
          <a:prstGeom prst="rect">
            <a:avLst/>
          </a:prstGeom>
        </p:spPr>
      </p:pic>
    </p:spTree>
    <p:extLst>
      <p:ext uri="{BB962C8B-B14F-4D97-AF65-F5344CB8AC3E}">
        <p14:creationId xmlns:p14="http://schemas.microsoft.com/office/powerpoint/2010/main" val="83935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BF3106A8-2B6A-4F2F-9BAE-1A14733F2EC7}"/>
              </a:ext>
            </a:extLst>
          </p:cNvPr>
          <p:cNvPicPr>
            <a:picLocks noChangeAspect="1"/>
          </p:cNvPicPr>
          <p:nvPr/>
        </p:nvPicPr>
        <p:blipFill>
          <a:blip r:embed="rId3"/>
          <a:stretch>
            <a:fillRect/>
          </a:stretch>
        </p:blipFill>
        <p:spPr>
          <a:xfrm>
            <a:off x="6635384" y="1521143"/>
            <a:ext cx="2506622" cy="2506622"/>
          </a:xfrm>
          <a:prstGeom prst="rect">
            <a:avLst/>
          </a:prstGeom>
        </p:spPr>
      </p:pic>
      <p:sp>
        <p:nvSpPr>
          <p:cNvPr id="175" name="Google Shape;175;p19"/>
          <p:cNvSpPr txBox="1">
            <a:spLocks noGrp="1"/>
          </p:cNvSpPr>
          <p:nvPr>
            <p:ph type="body" idx="4294967295"/>
          </p:nvPr>
        </p:nvSpPr>
        <p:spPr>
          <a:xfrm>
            <a:off x="495285" y="1298079"/>
            <a:ext cx="6269789" cy="2952750"/>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en-US" sz="1400" dirty="0">
                <a:latin typeface="Arial Rounded MT Bold"/>
                <a:ea typeface="Times New Roman" panose="02020603050405020304" pitchFamily="18" charset="0"/>
                <a:cs typeface="Calibri"/>
              </a:rPr>
              <a:t>Á </a:t>
            </a:r>
            <a:r>
              <a:rPr lang="en-US" sz="1400" dirty="0" err="1">
                <a:latin typeface="Arial Rounded MT Bold"/>
                <a:ea typeface="Times New Roman" panose="02020603050405020304" pitchFamily="18" charset="0"/>
                <a:cs typeface="Calibri"/>
              </a:rPr>
              <a:t>forsíðunni</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þarf</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koma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fram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með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skýrum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hætti</a:t>
            </a:r>
            <a:r>
              <a:rPr lang="en-US"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hvað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fyrirtækið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þitt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gerir</a:t>
            </a:r>
            <a:r>
              <a:rPr lang="en-US" sz="1400" dirty="0">
                <a:effectLst/>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a:effectLst/>
                <a:latin typeface="Arial Rounded MT Bold"/>
                <a:ea typeface="Times New Roman" panose="02020603050405020304" pitchFamily="18" charset="0"/>
                <a:cs typeface="Calibri"/>
              </a:rPr>
              <a:t>Vertu </a:t>
            </a:r>
            <a:r>
              <a:rPr lang="en-US" sz="1400" dirty="0" err="1">
                <a:effectLst/>
                <a:latin typeface="Arial Rounded MT Bold"/>
                <a:ea typeface="Times New Roman" panose="02020603050405020304" pitchFamily="18" charset="0"/>
                <a:cs typeface="Calibri"/>
              </a:rPr>
              <a:t>viss</a:t>
            </a:r>
            <a:r>
              <a:rPr lang="en-US" sz="1400" dirty="0">
                <a:effectLst/>
                <a:latin typeface="Arial Rounded MT Bold"/>
                <a:ea typeface="Times New Roman" panose="02020603050405020304" pitchFamily="18" charset="0"/>
                <a:cs typeface="Calibri"/>
              </a:rPr>
              <a:t> um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komist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því</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innan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fárra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sekúndna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frá</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því</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þeir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opna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vefsíðuna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hvort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fyrirtækið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bjóði</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upp</a:t>
            </a:r>
            <a:r>
              <a:rPr lang="en-US" sz="1400" dirty="0">
                <a:latin typeface="Arial Rounded MT Bold"/>
                <a:ea typeface="Times New Roman" panose="02020603050405020304" pitchFamily="18" charset="0"/>
                <a:cs typeface="Calibri"/>
              </a:rPr>
              <a:t> á </a:t>
            </a:r>
            <a:r>
              <a:rPr lang="en-US" sz="1400" dirty="0" err="1">
                <a:latin typeface="Arial Rounded MT Bold"/>
                <a:ea typeface="Times New Roman" panose="02020603050405020304" pitchFamily="18" charset="0"/>
                <a:cs typeface="Calibri"/>
              </a:rPr>
              <a:t>það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sem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þeir</a:t>
            </a:r>
            <a:r>
              <a:rPr lang="en-US"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eru</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leita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að</a:t>
            </a:r>
            <a:r>
              <a:rPr lang="en-US" sz="1400" dirty="0">
                <a:latin typeface="Arial Rounded MT Bold"/>
                <a:ea typeface="Times New Roman" panose="02020603050405020304" pitchFamily="18" charset="0"/>
                <a:cs typeface="Calibri"/>
              </a:rPr>
              <a: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Settu</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þig</a:t>
            </a:r>
            <a:r>
              <a:rPr lang="en-US" sz="1400" dirty="0">
                <a:effectLst/>
                <a:latin typeface="Arial Rounded MT Bold"/>
                <a:ea typeface="Times New Roman" panose="02020603050405020304" pitchFamily="18" charset="0"/>
                <a:cs typeface="Calibri"/>
              </a:rPr>
              <a:t> í</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spor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viðskiptavina</a:t>
            </a:r>
            <a:r>
              <a:rPr lang="en-US" sz="1400" dirty="0">
                <a:effectLst/>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Þeir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vilja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einfalda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leiðsögn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notendavæna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uppbyggingu</a:t>
            </a:r>
            <a:r>
              <a:rPr lang="en-US" sz="1400" dirty="0">
                <a:effectLst/>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285750" indent="-285750" algn="just" fontAlgn="base">
              <a:lnSpc>
                <a:spcPct val="115000"/>
              </a:lnSpc>
              <a:buFont typeface="Arial" panose="020B0604020202020204" pitchFamily="34" charset="0"/>
              <a:buChar char="•"/>
            </a:pPr>
            <a:r>
              <a:rPr lang="en-US" sz="1400" dirty="0">
                <a:latin typeface="Arial Rounded MT Bold"/>
                <a:ea typeface="Times New Roman" panose="02020603050405020304" pitchFamily="18" charset="0"/>
                <a:cs typeface="Calibri"/>
              </a:rPr>
              <a:t>Ef </a:t>
            </a:r>
            <a:r>
              <a:rPr lang="en-US" sz="1400" dirty="0" err="1">
                <a:latin typeface="Arial Rounded MT Bold"/>
                <a:ea typeface="Times New Roman" panose="02020603050405020304" pitchFamily="18" charset="0"/>
                <a:cs typeface="Calibri"/>
              </a:rPr>
              <a:t>það</a:t>
            </a:r>
            <a:r>
              <a:rPr lang="en-US" sz="1400" dirty="0">
                <a:latin typeface="Arial Rounded MT Bold"/>
                <a:ea typeface="Times New Roman" panose="02020603050405020304" pitchFamily="18" charset="0"/>
                <a:cs typeface="Calibri"/>
              </a:rPr>
              <a:t> á </a:t>
            </a:r>
            <a:r>
              <a:rPr lang="en-US" sz="1400" dirty="0" err="1">
                <a:latin typeface="Arial Rounded MT Bold"/>
                <a:ea typeface="Times New Roman" panose="02020603050405020304" pitchFamily="18" charset="0"/>
                <a:cs typeface="Calibri"/>
              </a:rPr>
              <a:t>við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skaltu</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greina</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frá</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umhverfissjónarmiðum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fyrirtækisins</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og</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hvernig</a:t>
            </a:r>
            <a:r>
              <a:rPr lang="en-US" sz="1400" dirty="0">
                <a:latin typeface="Arial Rounded MT Bold"/>
                <a:ea typeface="Times New Roman" panose="02020603050405020304" pitchFamily="18" charset="0"/>
                <a:cs typeface="Calibri"/>
              </a:rPr>
              <a:t> er </a:t>
            </a:r>
            <a:r>
              <a:rPr lang="en-US" sz="1400" dirty="0" err="1">
                <a:latin typeface="Arial Rounded MT Bold"/>
                <a:ea typeface="Times New Roman" panose="02020603050405020304" pitchFamily="18" charset="0"/>
                <a:cs typeface="Calibri"/>
              </a:rPr>
              <a:t>farið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eftir</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þeim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einkum</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ef</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þú</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ert</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matvælaframleiðandi</a:t>
            </a:r>
            <a:r>
              <a:rPr lang="en-US" sz="1400" dirty="0">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a:t>
            </a:r>
            <a:endParaRPr lang="es-ES" sz="1400" dirty="0">
              <a:latin typeface="Arial Rounded MT Bold"/>
              <a:ea typeface="Times New Roman" panose="02020603050405020304" pitchFamily="18" charset="0"/>
              <a:cs typeface="Calibri"/>
            </a:endParaRPr>
          </a:p>
          <a:p>
            <a:pPr marL="285750" indent="-285750" algn="just" fontAlgn="base">
              <a:lnSpc>
                <a:spcPct val="115000"/>
              </a:lnSpc>
              <a:buFont typeface="Arial" panose="020B0604020202020204" pitchFamily="34" charset="0"/>
              <a:buChar char="•"/>
            </a:pPr>
            <a:r>
              <a:rPr lang="en-US" sz="1400" dirty="0" err="1">
                <a:latin typeface="Arial Rounded MT Bold"/>
                <a:ea typeface="Times New Roman" panose="02020603050405020304" pitchFamily="18" charset="0"/>
                <a:cs typeface="Calibri"/>
              </a:rPr>
              <a:t>Slóð</a:t>
            </a:r>
            <a:r>
              <a:rPr lang="en-US" sz="1400" dirty="0">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vefsíðunnar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ætti</a:t>
            </a:r>
            <a:r>
              <a:rPr lang="en-US" sz="1400" dirty="0">
                <a:effectLst/>
                <a:latin typeface="Arial Rounded MT Bold"/>
                <a:ea typeface="Times New Roman" panose="02020603050405020304" pitchFamily="18" charset="0"/>
                <a:cs typeface="Calibri"/>
              </a:rPr>
              <a:t> vera </a:t>
            </a:r>
            <a:r>
              <a:rPr lang="en-US" sz="1400" dirty="0" err="1">
                <a:effectLst/>
                <a:latin typeface="Arial Rounded MT Bold"/>
                <a:ea typeface="Times New Roman" panose="02020603050405020304" pitchFamily="18" charset="0"/>
                <a:cs typeface="Calibri"/>
              </a:rPr>
              <a:t>eitthvað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einfalt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muna</a:t>
            </a:r>
            <a:r>
              <a:rPr lang="en-US" sz="1400" dirty="0">
                <a:effectLst/>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en-GB" dirty="0" err="1">
                <a:latin typeface="Raleway" pitchFamily="2" charset="0"/>
              </a:rPr>
              <a:t>Hagnýt</a:t>
            </a:r>
            <a:r>
              <a:rPr lang="en-GB" dirty="0">
                <a:latin typeface="Raleway" pitchFamily="2" charset="0"/>
              </a:rPr>
              <a:t> </a:t>
            </a:r>
            <a:r>
              <a:rPr lang="en-GB" dirty="0" err="1">
                <a:latin typeface="Raleway" pitchFamily="2" charset="0"/>
              </a:rPr>
              <a:t>ráð</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4"/>
          <a:stretch>
            <a:fillRect/>
          </a:stretch>
        </p:blipFill>
        <p:spPr>
          <a:xfrm>
            <a:off x="36105" y="1649066"/>
            <a:ext cx="377496" cy="377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3601" y="1177150"/>
            <a:ext cx="6269789" cy="2952750"/>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en-US" sz="1400" dirty="0" err="1">
                <a:effectLst/>
                <a:latin typeface="Arial Rounded MT Bold"/>
                <a:ea typeface="Times New Roman" panose="02020603050405020304" pitchFamily="18" charset="0"/>
                <a:cs typeface="Calibri"/>
              </a:rPr>
              <a:t>Settu</a:t>
            </a:r>
            <a:r>
              <a:rPr lang="en-US" sz="1400" dirty="0">
                <a:effectLst/>
                <a:latin typeface="Arial Rounded MT Bold"/>
                <a:ea typeface="Times New Roman" panose="02020603050405020304" pitchFamily="18" charset="0"/>
                <a:cs typeface="Calibri"/>
              </a:rPr>
              <a:t> inn </a:t>
            </a:r>
            <a:r>
              <a:rPr lang="en-US" sz="1400" dirty="0" err="1">
                <a:effectLst/>
                <a:latin typeface="Arial Rounded MT Bold"/>
                <a:ea typeface="Times New Roman" panose="02020603050405020304" pitchFamily="18" charset="0"/>
                <a:cs typeface="Calibri"/>
              </a:rPr>
              <a:t>tengil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viðskiptavinir</a:t>
            </a:r>
            <a:r>
              <a:rPr lang="en-US" sz="1400" dirty="0">
                <a:effectLst/>
                <a:latin typeface="Arial Rounded MT Bold"/>
                <a:ea typeface="Times New Roman" panose="02020603050405020304" pitchFamily="18" charset="0"/>
                <a:cs typeface="Calibri"/>
              </a:rPr>
              <a:t> </a:t>
            </a:r>
            <a:r>
              <a:rPr lang="en-US" sz="1400" dirty="0">
                <a:latin typeface="Arial Rounded MT Bold"/>
                <a:ea typeface="Times New Roman" panose="02020603050405020304" pitchFamily="18" charset="0"/>
                <a:cs typeface="Calibri"/>
              </a:rPr>
              <a:t>geta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skráð</a:t>
            </a:r>
            <a:r>
              <a:rPr lang="en-US" sz="1400" dirty="0">
                <a:effectLst/>
                <a:latin typeface="Arial Rounded MT Bold"/>
                <a:ea typeface="Times New Roman" panose="02020603050405020304" pitchFamily="18" charset="0"/>
                <a:cs typeface="Calibri"/>
              </a:rPr>
              <a:t> sig</a:t>
            </a:r>
            <a:r>
              <a:rPr lang="en-US" sz="1400" dirty="0">
                <a:latin typeface="Arial Rounded MT Bold"/>
                <a:ea typeface="Times New Roman" panose="02020603050405020304" pitchFamily="18" charset="0"/>
                <a:cs typeface="Calibri"/>
              </a:rPr>
              <a:t> á </a:t>
            </a:r>
            <a:r>
              <a:rPr lang="en-US" sz="1400" dirty="0" err="1">
                <a:latin typeface="Arial Rounded MT Bold"/>
                <a:ea typeface="Times New Roman" panose="02020603050405020304" pitchFamily="18" charset="0"/>
                <a:cs typeface="Calibri"/>
              </a:rPr>
              <a:t>póstlista</a:t>
            </a:r>
            <a:r>
              <a:rPr lang="en-US"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fyrir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reglulegum</a:t>
            </a:r>
            <a:r>
              <a:rPr lang="en-US"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uppfærslum</a:t>
            </a:r>
            <a:r>
              <a:rPr lang="en-US" sz="1400" dirty="0">
                <a:latin typeface="Arial Rounded MT Bold"/>
                <a:ea typeface="Times New Roman" panose="02020603050405020304" pitchFamily="18" charset="0"/>
                <a:cs typeface="Calibri"/>
              </a:rPr>
              <a:t>.</a:t>
            </a:r>
            <a:endParaRPr lang="es-ES" sz="1400" dirty="0">
              <a:latin typeface="Arial Rounded MT Bold"/>
              <a:ea typeface="Times New Roman" panose="02020603050405020304" pitchFamily="18" charset="0"/>
              <a:cs typeface="Calibri"/>
            </a:endParaRPr>
          </a:p>
          <a:p>
            <a:pPr marL="285750" indent="-285750" algn="just" fontAlgn="base">
              <a:lnSpc>
                <a:spcPct val="115000"/>
              </a:lnSpc>
              <a:buFont typeface="Arial" panose="020B0604020202020204" pitchFamily="34" charset="0"/>
              <a:buChar char="•"/>
            </a:pPr>
            <a:r>
              <a:rPr lang="en-US" sz="1400" dirty="0" err="1">
                <a:effectLst/>
                <a:latin typeface="Arial Rounded MT Bold"/>
                <a:ea typeface="Times New Roman" panose="02020603050405020304" pitchFamily="18" charset="0"/>
                <a:cs typeface="Calibri"/>
              </a:rPr>
              <a:t>Forðast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sprettiglugga</a:t>
            </a:r>
            <a:r>
              <a:rPr lang="en-US" sz="1400" dirty="0">
                <a:effectLst/>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Sprettigluggar</a:t>
            </a:r>
            <a:r>
              <a:rPr lang="en-US" sz="1400" dirty="0">
                <a:effectLst/>
                <a:latin typeface="Arial Rounded MT Bold"/>
                <a:ea typeface="Times New Roman" panose="02020603050405020304" pitchFamily="18" charset="0"/>
                <a:cs typeface="Calibri"/>
              </a:rPr>
              <a:t> </a:t>
            </a:r>
            <a:r>
              <a:rPr lang="en-US" sz="1400" dirty="0" err="1">
                <a:latin typeface="Arial Rounded MT Bold"/>
                <a:ea typeface="Times New Roman" panose="02020603050405020304" pitchFamily="18" charset="0"/>
                <a:cs typeface="Calibri"/>
              </a:rPr>
              <a:t>eru</a:t>
            </a:r>
            <a:r>
              <a:rPr lang="en-US"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truflandi</a:t>
            </a:r>
            <a:r>
              <a:rPr lang="en-US" sz="1400" dirty="0">
                <a:effectLst/>
                <a:latin typeface="Arial Rounded MT Bold"/>
                <a:ea typeface="Times New Roman" panose="02020603050405020304" pitchFamily="18" charset="0"/>
                <a:cs typeface="Calibri"/>
              </a:rPr>
              <a:t>.</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Notendur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líta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gjarnan</a:t>
            </a:r>
            <a:r>
              <a:rPr lang="en-US" sz="1400" dirty="0">
                <a:effectLst/>
                <a:latin typeface="Arial Rounded MT Bold"/>
                <a:ea typeface="Times New Roman" panose="02020603050405020304" pitchFamily="18" charset="0"/>
                <a:cs typeface="Calibri"/>
              </a:rPr>
              <a:t> á </a:t>
            </a:r>
            <a:r>
              <a:rPr lang="en-US" sz="1400" dirty="0" err="1">
                <a:effectLst/>
                <a:latin typeface="Arial Rounded MT Bold"/>
                <a:ea typeface="Times New Roman" panose="02020603050405020304" pitchFamily="18" charset="0"/>
                <a:cs typeface="Calibri"/>
              </a:rPr>
              <a:t>þá</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óþægindi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loka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þeim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yfirleitt</a:t>
            </a:r>
            <a:r>
              <a:rPr lang="en-US" sz="1400" dirty="0">
                <a:effectLst/>
                <a:latin typeface="Arial Rounded MT Bold"/>
                <a:ea typeface="Times New Roman" panose="02020603050405020304" pitchFamily="18" charset="0"/>
                <a:cs typeface="Calibri"/>
              </a:rPr>
              <a:t> um </a:t>
            </a:r>
            <a:r>
              <a:rPr lang="en-US" sz="1400" dirty="0" err="1">
                <a:effectLst/>
                <a:latin typeface="Arial Rounded MT Bold"/>
                <a:ea typeface="Times New Roman" panose="02020603050405020304" pitchFamily="18" charset="0"/>
                <a:cs typeface="Calibri"/>
              </a:rPr>
              <a:t>leið</a:t>
            </a:r>
            <a:r>
              <a:rPr lang="en-US" sz="1400" dirty="0">
                <a:effectLst/>
                <a:latin typeface="Arial Rounded MT Bold"/>
                <a:ea typeface="Times New Roman" panose="02020603050405020304" pitchFamily="18" charset="0"/>
                <a:cs typeface="Calibri"/>
              </a:rPr>
              <a:t>.</a:t>
            </a:r>
            <a:endParaRPr lang="es-ES" sz="1400" dirty="0">
              <a:effectLst/>
              <a:latin typeface="Arial Rounded MT Bold"/>
              <a:ea typeface="Times New Roman" panose="02020603050405020304" pitchFamily="18" charset="0"/>
              <a:cs typeface="Calibri"/>
            </a:endParaRPr>
          </a:p>
          <a:p>
            <a:pPr marL="285750" indent="-285750" algn="just" fontAlgn="base">
              <a:lnSpc>
                <a:spcPct val="115000"/>
              </a:lnSpc>
              <a:buFont typeface="Arial" panose="020B0604020202020204" pitchFamily="34" charset="0"/>
              <a:buChar char="•"/>
            </a:pPr>
            <a:r>
              <a:rPr lang="en-US" sz="1400" dirty="0" err="1">
                <a:effectLst/>
                <a:latin typeface="Arial Rounded MT Bold"/>
                <a:ea typeface="Times New Roman" panose="02020603050405020304" pitchFamily="18" charset="0"/>
                <a:cs typeface="Calibri"/>
              </a:rPr>
              <a:t>Þegar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neytendur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finna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vörur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eða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þjónustu</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þeir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leita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eftir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skal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tryggja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þeir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fái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allar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upplýsingar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framleiðendur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hafa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komið</a:t>
            </a:r>
            <a:r>
              <a:rPr lang="en-US" sz="1400" dirty="0">
                <a:effectLst/>
                <a:latin typeface="Arial Rounded MT Bold"/>
                <a:ea typeface="Times New Roman" panose="02020603050405020304" pitchFamily="18" charset="0"/>
                <a:cs typeface="Calibri"/>
              </a:rPr>
              <a:t> á </a:t>
            </a:r>
            <a:r>
              <a:rPr lang="en-US" sz="1400" dirty="0" err="1">
                <a:effectLst/>
                <a:latin typeface="Arial Rounded MT Bold"/>
                <a:ea typeface="Times New Roman" panose="02020603050405020304" pitchFamily="18" charset="0"/>
                <a:cs typeface="Calibri"/>
              </a:rPr>
              <a:t>framfæri</a:t>
            </a:r>
            <a:r>
              <a:rPr lang="en-US" sz="1400" dirty="0">
                <a:effectLst/>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r>
              <a:rPr lang="sk-SK" sz="1400" dirty="0" err="1">
                <a:latin typeface="Arial Rounded MT Bold"/>
                <a:ea typeface="Times New Roman" panose="02020603050405020304" pitchFamily="18" charset="0"/>
                <a:cs typeface="Calibri"/>
              </a:rPr>
              <a:t>Setja</a:t>
            </a:r>
            <a:r>
              <a:rPr lang="sk-SK" sz="1400" dirty="0">
                <a:latin typeface="Arial Rounded MT Bold"/>
                <a:ea typeface="Times New Roman" panose="02020603050405020304" pitchFamily="18" charset="0"/>
                <a:cs typeface="Calibri"/>
              </a:rPr>
              <a:t> </a:t>
            </a:r>
            <a:r>
              <a:rPr lang="sk-SK" sz="1400" dirty="0" err="1">
                <a:latin typeface="Arial Rounded MT Bold"/>
                <a:ea typeface="Times New Roman" panose="02020603050405020304" pitchFamily="18" charset="0"/>
                <a:cs typeface="Calibri"/>
              </a:rPr>
              <a:t>inn</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hágæða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myndir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til</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veita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viðskiptavinum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eins</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raunsanna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mynd</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af</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vörunni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og</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hægt</a:t>
            </a:r>
            <a:r>
              <a:rPr lang="en-US" sz="1400" dirty="0">
                <a:effectLst/>
                <a:latin typeface="Arial Rounded MT Bold"/>
                <a:ea typeface="Times New Roman" panose="02020603050405020304" pitchFamily="18" charset="0"/>
                <a:cs typeface="Calibri"/>
              </a:rPr>
              <a:t> er.</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Notkun</a:t>
            </a:r>
            <a:r>
              <a:rPr lang="en-US" sz="1400" dirty="0">
                <a:effectLst/>
                <a:latin typeface="Arial Rounded MT Bold"/>
                <a:ea typeface="Times New Roman" panose="02020603050405020304" pitchFamily="18" charset="0"/>
                <a:cs typeface="Calibri"/>
              </a:rPr>
              <a:t> á </a:t>
            </a:r>
            <a:r>
              <a:rPr lang="en-US" sz="1400" dirty="0" err="1">
                <a:effectLst/>
                <a:latin typeface="Arial Rounded MT Bold"/>
                <a:ea typeface="Times New Roman" panose="02020603050405020304" pitchFamily="18" charset="0"/>
                <a:cs typeface="Calibri"/>
              </a:rPr>
              <a:t>hvítum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bakgrunni</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virkar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jafnaði</a:t>
            </a:r>
            <a:r>
              <a:rPr lang="en-US" sz="1400" dirty="0">
                <a:effectLst/>
                <a:latin typeface="Arial Rounded MT Bold"/>
                <a:ea typeface="Times New Roman" panose="02020603050405020304" pitchFamily="18" charset="0"/>
                <a:cs typeface="Calibri"/>
              </a:rPr>
              <a:t> vel </a:t>
            </a:r>
            <a:r>
              <a:rPr lang="en-US" sz="1400" dirty="0" err="1">
                <a:effectLst/>
                <a:latin typeface="Arial Rounded MT Bold"/>
                <a:ea typeface="Times New Roman" panose="02020603050405020304" pitchFamily="18" charset="0"/>
                <a:cs typeface="Calibri"/>
              </a:rPr>
              <a:t>því</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þá</a:t>
            </a:r>
            <a:r>
              <a:rPr lang="en-US" sz="1400" dirty="0">
                <a:effectLst/>
                <a:latin typeface="Arial Rounded MT Bold"/>
                <a:ea typeface="Times New Roman" panose="02020603050405020304" pitchFamily="18" charset="0"/>
                <a:cs typeface="Calibri"/>
              </a:rPr>
              <a:t> er </a:t>
            </a:r>
            <a:r>
              <a:rPr lang="en-US" sz="1400" dirty="0" err="1">
                <a:effectLst/>
                <a:latin typeface="Arial Rounded MT Bold"/>
                <a:ea typeface="Times New Roman" panose="02020603050405020304" pitchFamily="18" charset="0"/>
                <a:cs typeface="Calibri"/>
              </a:rPr>
              <a:t>ekkert</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sem</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truflar</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aðalmálið</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vöruna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sjálfa</a:t>
            </a:r>
            <a:r>
              <a:rPr lang="en-US" sz="1400" dirty="0">
                <a:effectLst/>
                <a:latin typeface="Arial Rounded MT Bold"/>
                <a:ea typeface="Times New Roman" panose="02020603050405020304" pitchFamily="18" charset="0"/>
                <a:cs typeface="Calibri"/>
              </a:rPr>
              <a:t>.</a:t>
            </a:r>
            <a:endParaRPr lang="es-ES" sz="1400" dirty="0">
              <a:effectLst/>
              <a:latin typeface="Arial Rounded MT Bold"/>
              <a:ea typeface="Calibri" panose="020F0502020204030204" pitchFamily="34" charset="0"/>
              <a:cs typeface="Calibri"/>
            </a:endParaRPr>
          </a:p>
          <a:p>
            <a:pPr marL="285750" indent="-285750" algn="just" fontAlgn="base">
              <a:lnSpc>
                <a:spcPct val="115000"/>
              </a:lnSpc>
              <a:buFont typeface="Arial" panose="020B0604020202020204" pitchFamily="34" charset="0"/>
              <a:buChar char="•"/>
            </a:pP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en-GB" dirty="0" err="1">
                <a:latin typeface="Raleway" pitchFamily="2" charset="0"/>
              </a:rPr>
              <a:t>Hagnýt</a:t>
            </a:r>
            <a:r>
              <a:rPr lang="en-GB" dirty="0">
                <a:latin typeface="Raleway" pitchFamily="2" charset="0"/>
              </a:rPr>
              <a:t> </a:t>
            </a:r>
            <a:r>
              <a:rPr lang="en-GB" dirty="0" err="1">
                <a:latin typeface="Raleway" pitchFamily="2" charset="0"/>
              </a:rPr>
              <a:t>ráð</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3"/>
          <a:stretch>
            <a:fillRect/>
          </a:stretch>
        </p:blipFill>
        <p:spPr>
          <a:xfrm>
            <a:off x="36105" y="1649066"/>
            <a:ext cx="377496" cy="377496"/>
          </a:xfrm>
          <a:prstGeom prst="rect">
            <a:avLst/>
          </a:prstGeom>
        </p:spPr>
      </p:pic>
      <p:pic>
        <p:nvPicPr>
          <p:cNvPr id="4" name="Imagen 3">
            <a:extLst>
              <a:ext uri="{FF2B5EF4-FFF2-40B4-BE49-F238E27FC236}">
                <a16:creationId xmlns:a16="http://schemas.microsoft.com/office/drawing/2014/main" id="{33344D09-0A11-4342-8BDD-933BC51D46CA}"/>
              </a:ext>
            </a:extLst>
          </p:cNvPr>
          <p:cNvPicPr>
            <a:picLocks noChangeAspect="1"/>
          </p:cNvPicPr>
          <p:nvPr/>
        </p:nvPicPr>
        <p:blipFill>
          <a:blip r:embed="rId4"/>
          <a:stretch>
            <a:fillRect/>
          </a:stretch>
        </p:blipFill>
        <p:spPr>
          <a:xfrm>
            <a:off x="6891363" y="1442225"/>
            <a:ext cx="1983987" cy="1983987"/>
          </a:xfrm>
          <a:prstGeom prst="rect">
            <a:avLst/>
          </a:prstGeom>
        </p:spPr>
      </p:pic>
    </p:spTree>
    <p:extLst>
      <p:ext uri="{BB962C8B-B14F-4D97-AF65-F5344CB8AC3E}">
        <p14:creationId xmlns:p14="http://schemas.microsoft.com/office/powerpoint/2010/main" val="421526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368C8CDE-95CB-4AF4-B059-83ED227EB1FD}"/>
              </a:ext>
            </a:extLst>
          </p:cNvPr>
          <p:cNvPicPr>
            <a:picLocks noChangeAspect="1"/>
          </p:cNvPicPr>
          <p:nvPr/>
        </p:nvPicPr>
        <p:blipFill>
          <a:blip r:embed="rId3"/>
          <a:stretch>
            <a:fillRect/>
          </a:stretch>
        </p:blipFill>
        <p:spPr>
          <a:xfrm>
            <a:off x="6183816" y="1169715"/>
            <a:ext cx="2952750" cy="2952750"/>
          </a:xfrm>
          <a:prstGeom prst="rect">
            <a:avLst/>
          </a:prstGeom>
        </p:spPr>
      </p:pic>
      <p:sp>
        <p:nvSpPr>
          <p:cNvPr id="175" name="Google Shape;175;p19"/>
          <p:cNvSpPr txBox="1">
            <a:spLocks noGrp="1"/>
          </p:cNvSpPr>
          <p:nvPr>
            <p:ph type="body" idx="4294967295"/>
          </p:nvPr>
        </p:nvSpPr>
        <p:spPr>
          <a:xfrm>
            <a:off x="383954" y="1169715"/>
            <a:ext cx="5829509" cy="1936733"/>
          </a:xfrm>
          <a:prstGeom prst="rect">
            <a:avLst/>
          </a:prstGeom>
        </p:spPr>
        <p:txBody>
          <a:bodyPr spcFirstLastPara="1" wrap="square" lIns="91425" tIns="91425" rIns="91425" bIns="91425" anchor="t" anchorCtr="0">
            <a:noAutofit/>
          </a:bodyPr>
          <a:lstStyle/>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en-US" sz="1400" dirty="0" err="1">
                <a:effectLst/>
                <a:latin typeface="Arial Rounded MT Bold"/>
                <a:ea typeface="Calibri" panose="020F0502020204030204" pitchFamily="34" charset="0"/>
                <a:cs typeface="Calibri"/>
              </a:rPr>
              <a:t>Mælt</a:t>
            </a:r>
            <a:r>
              <a:rPr lang="en-US" sz="1400" dirty="0">
                <a:effectLst/>
                <a:latin typeface="Arial Rounded MT Bold"/>
                <a:ea typeface="Calibri" panose="020F0502020204030204" pitchFamily="34" charset="0"/>
                <a:cs typeface="Calibri"/>
              </a:rPr>
              <a:t> er </a:t>
            </a:r>
            <a:r>
              <a:rPr lang="en-US" sz="1400" dirty="0" err="1">
                <a:effectLst/>
                <a:latin typeface="Arial Rounded MT Bold"/>
                <a:ea typeface="Calibri" panose="020F0502020204030204" pitchFamily="34" charset="0"/>
                <a:cs typeface="Calibri"/>
              </a:rPr>
              <a:t>með</a:t>
            </a:r>
            <a:r>
              <a:rPr lang="en-US" sz="1400" dirty="0">
                <a:effectLst/>
                <a:latin typeface="Arial Rounded MT Bold"/>
                <a:ea typeface="Calibri" panose="020F0502020204030204" pitchFamily="34" charset="0"/>
                <a:cs typeface="Calibri"/>
              </a:rPr>
              <a:t> </a:t>
            </a:r>
            <a:r>
              <a:rPr lang="en-US" sz="1400" dirty="0" err="1">
                <a:effectLst/>
                <a:latin typeface="Arial Rounded MT Bold"/>
                <a:ea typeface="Calibri" panose="020F0502020204030204" pitchFamily="34" charset="0"/>
                <a:cs typeface="Calibri"/>
              </a:rPr>
              <a:t>að</a:t>
            </a:r>
            <a:r>
              <a:rPr lang="en-US" sz="1400" dirty="0">
                <a:effectLst/>
                <a:latin typeface="Arial Rounded MT Bold"/>
                <a:ea typeface="Calibri" panose="020F0502020204030204" pitchFamily="34" charset="0"/>
                <a:cs typeface="Calibri"/>
              </a:rPr>
              <a:t> </a:t>
            </a:r>
            <a:r>
              <a:rPr lang="en-US" sz="1400" dirty="0" err="1">
                <a:effectLst/>
                <a:latin typeface="Arial Rounded MT Bold"/>
                <a:ea typeface="Calibri" panose="020F0502020204030204" pitchFamily="34" charset="0"/>
                <a:cs typeface="Calibri"/>
              </a:rPr>
              <a:t>hafa</a:t>
            </a:r>
            <a:r>
              <a:rPr lang="en-US" sz="1400" dirty="0">
                <a:effectLst/>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heimsóknateljara</a:t>
            </a:r>
            <a:r>
              <a:rPr lang="en-US" sz="1400" dirty="0">
                <a:effectLst/>
                <a:latin typeface="Arial Rounded MT Bold"/>
                <a:ea typeface="Calibri" panose="020F0502020204030204" pitchFamily="34" charset="0"/>
                <a:cs typeface="Calibri"/>
              </a:rPr>
              <a:t>. </a:t>
            </a:r>
            <a:r>
              <a:rPr lang="en-US" sz="1400" dirty="0" err="1">
                <a:effectLst/>
                <a:latin typeface="Arial Rounded MT Bold"/>
                <a:ea typeface="Calibri" panose="020F0502020204030204" pitchFamily="34" charset="0"/>
                <a:cs typeface="Calibri"/>
              </a:rPr>
              <a:t>Þ</a:t>
            </a:r>
            <a:r>
              <a:rPr lang="en-US" sz="1400" dirty="0" err="1">
                <a:latin typeface="Arial Rounded MT Bold"/>
                <a:ea typeface="Calibri" panose="020F0502020204030204" pitchFamily="34" charset="0"/>
                <a:cs typeface="Calibri"/>
              </a:rPr>
              <a:t>á</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getur</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þú</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fylgst</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með</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hversu</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margir</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skoða</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vefsíðuna</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og</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bloggið</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þitt</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Þó</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þetta</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sé</a:t>
            </a:r>
            <a:r>
              <a:rPr lang="en-US" sz="1400" dirty="0">
                <a:latin typeface="Arial Rounded MT Bold"/>
                <a:ea typeface="Calibri" panose="020F0502020204030204" pitchFamily="34" charset="0"/>
                <a:cs typeface="Calibri"/>
              </a:rPr>
              <a:t> ekki </a:t>
            </a:r>
            <a:r>
              <a:rPr lang="en-US" sz="1400" dirty="0" err="1">
                <a:latin typeface="Arial Rounded MT Bold"/>
                <a:ea typeface="Calibri" panose="020F0502020204030204" pitchFamily="34" charset="0"/>
                <a:cs typeface="Calibri"/>
              </a:rPr>
              <a:t>fullkomin</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mælikvarði</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þá</a:t>
            </a:r>
            <a:r>
              <a:rPr lang="en-US" sz="1400" dirty="0">
                <a:latin typeface="Arial Rounded MT Bold"/>
                <a:ea typeface="Calibri" panose="020F0502020204030204" pitchFamily="34" charset="0"/>
                <a:cs typeface="Calibri"/>
              </a:rPr>
              <a:t> er </a:t>
            </a:r>
            <a:r>
              <a:rPr lang="en-US" sz="1400" dirty="0" err="1">
                <a:latin typeface="Arial Rounded MT Bold"/>
                <a:ea typeface="Calibri" panose="020F0502020204030204" pitchFamily="34" charset="0"/>
                <a:cs typeface="Calibri"/>
              </a:rPr>
              <a:t>þetta</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gagnlegt</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til</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að</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sjá</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hversu</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vinsæl</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vefsíðan</a:t>
            </a:r>
            <a:r>
              <a:rPr lang="en-US" sz="1400" dirty="0">
                <a:latin typeface="Arial Rounded MT Bold"/>
                <a:ea typeface="Calibri" panose="020F0502020204030204" pitchFamily="34" charset="0"/>
                <a:cs typeface="Calibri"/>
              </a:rPr>
              <a:t> </a:t>
            </a:r>
            <a:r>
              <a:rPr lang="en-US" sz="1400" dirty="0" err="1">
                <a:latin typeface="Arial Rounded MT Bold"/>
                <a:ea typeface="Calibri" panose="020F0502020204030204" pitchFamily="34" charset="0"/>
                <a:cs typeface="Calibri"/>
              </a:rPr>
              <a:t>þín</a:t>
            </a:r>
            <a:r>
              <a:rPr lang="en-US" sz="1400" dirty="0">
                <a:latin typeface="Arial Rounded MT Bold"/>
                <a:ea typeface="Calibri" panose="020F0502020204030204" pitchFamily="34" charset="0"/>
                <a:cs typeface="Calibri"/>
              </a:rPr>
              <a:t> er.</a:t>
            </a:r>
            <a:endParaRPr lang="es-ES" sz="1400" dirty="0">
              <a:effectLst/>
              <a:latin typeface="Arial Rounded MT Bold"/>
              <a:ea typeface="Calibri" panose="020F0502020204030204" pitchFamily="34" charset="0"/>
              <a:cs typeface="Calibri"/>
            </a:endParaRPr>
          </a:p>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Forðist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hafa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of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marga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liti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mismunandi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leturgerðir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og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mismunandi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stærð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á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letri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Passið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hafa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liti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á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bakgrunni</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og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texta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ólíka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svo</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auðvelt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sé</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lesa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texta</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nn</a:t>
            </a:r>
            <a:r>
              <a:rPr lang="en-US" sz="1400" dirty="0">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en-GB" dirty="0" err="1">
                <a:latin typeface="Raleway" pitchFamily="2" charset="0"/>
              </a:rPr>
              <a:t>Hagnýt</a:t>
            </a:r>
            <a:r>
              <a:rPr lang="en-GB" dirty="0">
                <a:latin typeface="Raleway" pitchFamily="2" charset="0"/>
              </a:rPr>
              <a:t> </a:t>
            </a:r>
            <a:r>
              <a:rPr lang="en-GB" dirty="0" err="1">
                <a:latin typeface="Raleway" pitchFamily="2" charset="0"/>
              </a:rPr>
              <a:t>ráð</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C9B20790-FD80-46B8-AD7C-CD62E9C707AA}"/>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2944374988"/>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6FBB24-C8B1-462A-8F44-E6B471A4C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DC93E-1451-4A89-92FA-9764317FCF49}">
  <ds:schemaRefs>
    <ds:schemaRef ds:uri="http://schemas.microsoft.com/sharepoint/v3/contenttype/forms"/>
  </ds:schemaRefs>
</ds:datastoreItem>
</file>

<file path=customXml/itemProps3.xml><?xml version="1.0" encoding="utf-8"?>
<ds:datastoreItem xmlns:ds="http://schemas.openxmlformats.org/officeDocument/2006/customXml" ds:itemID="{94A91BB4-B994-4E14-92C4-AAA45E958004}">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3c0ea9e4-dde0-4b4d-b657-195ec27ec70d"/>
    <ds:schemaRef ds:uri="http://schemas.microsoft.com/office/infopath/2007/PartnerControls"/>
    <ds:schemaRef ds:uri="55154662-676a-405c-a9b6-a5b814f1775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Organic</Template>
  <TotalTime>362</TotalTime>
  <Words>776</Words>
  <Application>Microsoft Office PowerPoint</Application>
  <PresentationFormat>On-screen Show (16:9)</PresentationFormat>
  <Paragraphs>37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Karla</vt:lpstr>
      <vt:lpstr>Raleway</vt:lpstr>
      <vt:lpstr>Symbol</vt:lpstr>
      <vt:lpstr>Escalus template</vt:lpstr>
      <vt:lpstr>PowerPoint Presentation</vt:lpstr>
      <vt:lpstr>1.1 Skilgreining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30</cp:revision>
  <dcterms:modified xsi:type="dcterms:W3CDTF">2022-03-11T15:26:48Z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