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28"/>
  </p:notesMasterIdLst>
  <p:handoutMasterIdLst>
    <p:handoutMasterId r:id="rId29"/>
  </p:handoutMasterIdLst>
  <p:sldIdLst>
    <p:sldId id="288" r:id="rId5"/>
    <p:sldId id="257" r:id="rId6"/>
    <p:sldId id="310" r:id="rId7"/>
    <p:sldId id="313" r:id="rId8"/>
    <p:sldId id="314" r:id="rId9"/>
    <p:sldId id="315" r:id="rId10"/>
    <p:sldId id="316" r:id="rId11"/>
    <p:sldId id="318" r:id="rId12"/>
    <p:sldId id="317" r:id="rId13"/>
    <p:sldId id="319" r:id="rId14"/>
    <p:sldId id="320" r:id="rId15"/>
    <p:sldId id="321" r:id="rId16"/>
    <p:sldId id="322" r:id="rId17"/>
    <p:sldId id="323" r:id="rId18"/>
    <p:sldId id="324" r:id="rId19"/>
    <p:sldId id="325" r:id="rId20"/>
    <p:sldId id="326" r:id="rId21"/>
    <p:sldId id="328" r:id="rId22"/>
    <p:sldId id="329" r:id="rId23"/>
    <p:sldId id="330" r:id="rId24"/>
    <p:sldId id="331" r:id="rId25"/>
    <p:sldId id="327" r:id="rId26"/>
    <p:sldId id="279" r:id="rId27"/>
  </p:sldIdLst>
  <p:sldSz cx="9144000" cy="5143500" type="screen16x9"/>
  <p:notesSz cx="6858000" cy="9144000"/>
  <p:embeddedFontLst>
    <p:embeddedFont>
      <p:font typeface="Karla" panose="020B0604020202020204" charset="0"/>
      <p:regular r:id="rId30"/>
      <p:bold r:id="rId31"/>
      <p:italic r:id="rId32"/>
      <p:boldItalic r:id="rId33"/>
    </p:embeddedFont>
    <p:embeddedFont>
      <p:font typeface="Raleway" panose="020B0003030101060003"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FFFFFF"/>
    <a:srgbClr val="BBE863"/>
    <a:srgbClr val="2A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9D5132-D064-72D2-6C1E-5D33526C4931}" v="82" dt="2022-02-25T12:34:29.891"/>
    <p1510:client id="{D3C49534-BD08-E044-A1D1-9238CF2501C3}" v="604" dt="2022-02-25T12:38:39.929"/>
  </p1510:revLst>
</p1510:revInfo>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33BBF-4606-42C1-8710-448E03655412}" type="doc">
      <dgm:prSet loTypeId="urn:microsoft.com/office/officeart/2005/8/layout/pyramid2" loCatId="pyramid" qsTypeId="urn:microsoft.com/office/officeart/2005/8/quickstyle/simple1" qsCatId="simple" csTypeId="urn:microsoft.com/office/officeart/2005/8/colors/accent1_2" csCatId="accent1" phldr="1"/>
      <dgm:spPr/>
    </dgm:pt>
    <dgm:pt modelId="{65A2BE63-2A1A-4535-BC1D-BAF505C4335F}">
      <dgm:prSet phldrT="[Testo]"/>
      <dgm:spPr/>
      <dgm:t>
        <a:bodyPr/>
        <a:lstStyle/>
        <a:p>
          <a:r>
            <a:rPr lang="it-IT" err="1"/>
            <a:t>Reglugerðir</a:t>
          </a:r>
          <a:endParaRPr lang="it-IT"/>
        </a:p>
      </dgm:t>
    </dgm:pt>
    <dgm:pt modelId="{7DA951F4-8495-4B20-B32D-293EDDC3C9BE}" type="parTrans" cxnId="{1C811702-5E83-43BA-BAEE-E4D06E5C0770}">
      <dgm:prSet/>
      <dgm:spPr/>
      <dgm:t>
        <a:bodyPr/>
        <a:lstStyle/>
        <a:p>
          <a:endParaRPr lang="it-IT"/>
        </a:p>
      </dgm:t>
    </dgm:pt>
    <dgm:pt modelId="{23FED24B-F166-4A38-BADF-81CBB9063CF4}" type="sibTrans" cxnId="{1C811702-5E83-43BA-BAEE-E4D06E5C0770}">
      <dgm:prSet/>
      <dgm:spPr/>
      <dgm:t>
        <a:bodyPr/>
        <a:lstStyle/>
        <a:p>
          <a:endParaRPr lang="it-IT"/>
        </a:p>
      </dgm:t>
    </dgm:pt>
    <dgm:pt modelId="{AD52A18B-E390-406B-A05C-BB6509037CEF}">
      <dgm:prSet phldrT="[Testo]"/>
      <dgm:spPr/>
      <dgm:t>
        <a:bodyPr/>
        <a:lstStyle/>
        <a:p>
          <a:r>
            <a:rPr lang="en-US" noProof="0" err="1"/>
            <a:t>Tilskipanir</a:t>
          </a:r>
          <a:endParaRPr lang="en-US" noProof="0"/>
        </a:p>
      </dgm:t>
    </dgm:pt>
    <dgm:pt modelId="{A2B9664B-83AD-4789-A2B6-918B0A994304}" type="parTrans" cxnId="{79342341-EF42-42A6-AB72-8A027BC2DBC7}">
      <dgm:prSet/>
      <dgm:spPr/>
      <dgm:t>
        <a:bodyPr/>
        <a:lstStyle/>
        <a:p>
          <a:endParaRPr lang="it-IT"/>
        </a:p>
      </dgm:t>
    </dgm:pt>
    <dgm:pt modelId="{F37BB2C0-A339-4CA9-8769-EFAD6D5BA97E}" type="sibTrans" cxnId="{79342341-EF42-42A6-AB72-8A027BC2DBC7}">
      <dgm:prSet/>
      <dgm:spPr/>
      <dgm:t>
        <a:bodyPr/>
        <a:lstStyle/>
        <a:p>
          <a:endParaRPr lang="it-IT"/>
        </a:p>
      </dgm:t>
    </dgm:pt>
    <dgm:pt modelId="{161CD7E1-0541-40A5-9970-94D205927EA4}">
      <dgm:prSet phldrT="[Testo]"/>
      <dgm:spPr/>
      <dgm:t>
        <a:bodyPr/>
        <a:lstStyle/>
        <a:p>
          <a:r>
            <a:rPr lang="en-US" noProof="0" err="1"/>
            <a:t>Ákvarðanir</a:t>
          </a:r>
          <a:endParaRPr lang="en-US" noProof="0"/>
        </a:p>
      </dgm:t>
    </dgm:pt>
    <dgm:pt modelId="{5E1C852C-121C-434D-99FB-73F46F79CDB7}" type="parTrans" cxnId="{EB0217FD-0756-4214-979A-A4E3E22304A2}">
      <dgm:prSet/>
      <dgm:spPr/>
      <dgm:t>
        <a:bodyPr/>
        <a:lstStyle/>
        <a:p>
          <a:endParaRPr lang="it-IT"/>
        </a:p>
      </dgm:t>
    </dgm:pt>
    <dgm:pt modelId="{6C3E5636-22E4-46EB-8E5A-718166834AD5}" type="sibTrans" cxnId="{EB0217FD-0756-4214-979A-A4E3E22304A2}">
      <dgm:prSet/>
      <dgm:spPr/>
      <dgm:t>
        <a:bodyPr/>
        <a:lstStyle/>
        <a:p>
          <a:endParaRPr lang="it-IT"/>
        </a:p>
      </dgm:t>
    </dgm:pt>
    <dgm:pt modelId="{3A972DE8-9020-4F04-BDFF-FE2541CBB659}">
      <dgm:prSet phldrT="[Testo]"/>
      <dgm:spPr/>
      <dgm:t>
        <a:bodyPr/>
        <a:lstStyle/>
        <a:p>
          <a:pPr rtl="0"/>
          <a:r>
            <a:rPr lang="it-IT"/>
            <a:t>Tilmæli</a:t>
          </a:r>
          <a:r>
            <a:rPr lang="it-IT">
              <a:latin typeface="Arial"/>
            </a:rPr>
            <a:t> </a:t>
          </a:r>
          <a:endParaRPr lang="it-IT"/>
        </a:p>
      </dgm:t>
    </dgm:pt>
    <dgm:pt modelId="{76A37B84-A43B-4F31-83CC-195E73D5BEA8}" type="parTrans" cxnId="{7F48C828-9DC7-4E37-BDCD-65D5B0D645FB}">
      <dgm:prSet/>
      <dgm:spPr/>
      <dgm:t>
        <a:bodyPr/>
        <a:lstStyle/>
        <a:p>
          <a:endParaRPr lang="it-IT"/>
        </a:p>
      </dgm:t>
    </dgm:pt>
    <dgm:pt modelId="{4641D6BA-4446-4D2C-85E1-F6DD5B0420A7}" type="sibTrans" cxnId="{7F48C828-9DC7-4E37-BDCD-65D5B0D645FB}">
      <dgm:prSet/>
      <dgm:spPr/>
      <dgm:t>
        <a:bodyPr/>
        <a:lstStyle/>
        <a:p>
          <a:endParaRPr lang="it-IT"/>
        </a:p>
      </dgm:t>
    </dgm:pt>
    <dgm:pt modelId="{53E12379-1FFA-4E54-99DE-437BFE060FE8}">
      <dgm:prSet phldrT="[Testo]"/>
      <dgm:spPr/>
      <dgm:t>
        <a:bodyPr/>
        <a:lstStyle/>
        <a:p>
          <a:r>
            <a:rPr lang="en-US" noProof="0" err="1"/>
            <a:t>Skoðanir</a:t>
          </a:r>
          <a:endParaRPr lang="en-US" noProof="0"/>
        </a:p>
      </dgm:t>
    </dgm:pt>
    <dgm:pt modelId="{6B6B47FF-3F3F-4E96-A25D-9923B5F3BA11}" type="parTrans" cxnId="{65F9DBBD-C451-4B29-B03A-B259A13AE909}">
      <dgm:prSet/>
      <dgm:spPr/>
      <dgm:t>
        <a:bodyPr/>
        <a:lstStyle/>
        <a:p>
          <a:endParaRPr lang="it-IT"/>
        </a:p>
      </dgm:t>
    </dgm:pt>
    <dgm:pt modelId="{DFE2F38A-30E7-4C1D-AC95-55EAF061CD57}" type="sibTrans" cxnId="{65F9DBBD-C451-4B29-B03A-B259A13AE909}">
      <dgm:prSet/>
      <dgm:spPr/>
      <dgm:t>
        <a:bodyPr/>
        <a:lstStyle/>
        <a:p>
          <a:endParaRPr lang="it-IT"/>
        </a:p>
      </dgm:t>
    </dgm:pt>
    <dgm:pt modelId="{8A3732F4-AF97-45D9-9BD2-563323D19A99}" type="pres">
      <dgm:prSet presAssocID="{05633BBF-4606-42C1-8710-448E03655412}" presName="compositeShape" presStyleCnt="0">
        <dgm:presLayoutVars>
          <dgm:dir/>
          <dgm:resizeHandles/>
        </dgm:presLayoutVars>
      </dgm:prSet>
      <dgm:spPr/>
    </dgm:pt>
    <dgm:pt modelId="{0CCD34CE-D66C-41DB-AE7B-212F4CDEBEDA}" type="pres">
      <dgm:prSet presAssocID="{05633BBF-4606-42C1-8710-448E03655412}" presName="pyramid" presStyleLbl="node1" presStyleIdx="0" presStyleCnt="1"/>
      <dgm:spPr/>
    </dgm:pt>
    <dgm:pt modelId="{691ECB07-D110-49D9-846C-4B818FD93CE4}" type="pres">
      <dgm:prSet presAssocID="{05633BBF-4606-42C1-8710-448E03655412}" presName="theList" presStyleCnt="0"/>
      <dgm:spPr/>
    </dgm:pt>
    <dgm:pt modelId="{45D2C6AE-1EAB-4EE6-9CD2-09326ACBB588}" type="pres">
      <dgm:prSet presAssocID="{65A2BE63-2A1A-4535-BC1D-BAF505C4335F}" presName="aNode" presStyleLbl="fgAcc1" presStyleIdx="0" presStyleCnt="5">
        <dgm:presLayoutVars>
          <dgm:bulletEnabled val="1"/>
        </dgm:presLayoutVars>
      </dgm:prSet>
      <dgm:spPr/>
      <dgm:t>
        <a:bodyPr/>
        <a:lstStyle/>
        <a:p>
          <a:endParaRPr lang="es-ES"/>
        </a:p>
      </dgm:t>
    </dgm:pt>
    <dgm:pt modelId="{928E4BAE-3A8C-4A2D-8193-D3E303534C45}" type="pres">
      <dgm:prSet presAssocID="{65A2BE63-2A1A-4535-BC1D-BAF505C4335F}" presName="aSpace" presStyleCnt="0"/>
      <dgm:spPr/>
    </dgm:pt>
    <dgm:pt modelId="{9004C968-6F1F-4B7E-8CEC-2E708F832CE4}" type="pres">
      <dgm:prSet presAssocID="{AD52A18B-E390-406B-A05C-BB6509037CEF}" presName="aNode" presStyleLbl="fgAcc1" presStyleIdx="1" presStyleCnt="5">
        <dgm:presLayoutVars>
          <dgm:bulletEnabled val="1"/>
        </dgm:presLayoutVars>
      </dgm:prSet>
      <dgm:spPr/>
      <dgm:t>
        <a:bodyPr/>
        <a:lstStyle/>
        <a:p>
          <a:endParaRPr lang="es-ES"/>
        </a:p>
      </dgm:t>
    </dgm:pt>
    <dgm:pt modelId="{549DF020-3A3B-4D32-9964-B19564C82A73}" type="pres">
      <dgm:prSet presAssocID="{AD52A18B-E390-406B-A05C-BB6509037CEF}" presName="aSpace" presStyleCnt="0"/>
      <dgm:spPr/>
    </dgm:pt>
    <dgm:pt modelId="{B491AFAD-8899-4597-A761-7BB70DD1B8F7}" type="pres">
      <dgm:prSet presAssocID="{161CD7E1-0541-40A5-9970-94D205927EA4}" presName="aNode" presStyleLbl="fgAcc1" presStyleIdx="2" presStyleCnt="5">
        <dgm:presLayoutVars>
          <dgm:bulletEnabled val="1"/>
        </dgm:presLayoutVars>
      </dgm:prSet>
      <dgm:spPr/>
      <dgm:t>
        <a:bodyPr/>
        <a:lstStyle/>
        <a:p>
          <a:endParaRPr lang="es-ES"/>
        </a:p>
      </dgm:t>
    </dgm:pt>
    <dgm:pt modelId="{31C46235-CCED-42AC-A1D8-364EE8EE171E}" type="pres">
      <dgm:prSet presAssocID="{161CD7E1-0541-40A5-9970-94D205927EA4}" presName="aSpace" presStyleCnt="0"/>
      <dgm:spPr/>
    </dgm:pt>
    <dgm:pt modelId="{B440D452-2B2C-4B96-A056-19F1B5AC0A2E}" type="pres">
      <dgm:prSet presAssocID="{3A972DE8-9020-4F04-BDFF-FE2541CBB659}" presName="aNode" presStyleLbl="fgAcc1" presStyleIdx="3" presStyleCnt="5">
        <dgm:presLayoutVars>
          <dgm:bulletEnabled val="1"/>
        </dgm:presLayoutVars>
      </dgm:prSet>
      <dgm:spPr/>
      <dgm:t>
        <a:bodyPr/>
        <a:lstStyle/>
        <a:p>
          <a:endParaRPr lang="es-ES"/>
        </a:p>
      </dgm:t>
    </dgm:pt>
    <dgm:pt modelId="{2C4542CE-B56D-476C-AD4F-B0F277DE08B9}" type="pres">
      <dgm:prSet presAssocID="{3A972DE8-9020-4F04-BDFF-FE2541CBB659}" presName="aSpace" presStyleCnt="0"/>
      <dgm:spPr/>
    </dgm:pt>
    <dgm:pt modelId="{C674E3E6-93F9-48B3-A8D7-3C30FEA5468B}" type="pres">
      <dgm:prSet presAssocID="{53E12379-1FFA-4E54-99DE-437BFE060FE8}" presName="aNode" presStyleLbl="fgAcc1" presStyleIdx="4" presStyleCnt="5">
        <dgm:presLayoutVars>
          <dgm:bulletEnabled val="1"/>
        </dgm:presLayoutVars>
      </dgm:prSet>
      <dgm:spPr/>
      <dgm:t>
        <a:bodyPr/>
        <a:lstStyle/>
        <a:p>
          <a:endParaRPr lang="es-ES"/>
        </a:p>
      </dgm:t>
    </dgm:pt>
    <dgm:pt modelId="{58BCC905-FF77-41A0-9518-1440F2CC4F34}" type="pres">
      <dgm:prSet presAssocID="{53E12379-1FFA-4E54-99DE-437BFE060FE8}" presName="aSpace" presStyleCnt="0"/>
      <dgm:spPr/>
    </dgm:pt>
  </dgm:ptLst>
  <dgm:cxnLst>
    <dgm:cxn modelId="{79342341-EF42-42A6-AB72-8A027BC2DBC7}" srcId="{05633BBF-4606-42C1-8710-448E03655412}" destId="{AD52A18B-E390-406B-A05C-BB6509037CEF}" srcOrd="1" destOrd="0" parTransId="{A2B9664B-83AD-4789-A2B6-918B0A994304}" sibTransId="{F37BB2C0-A339-4CA9-8769-EFAD6D5BA97E}"/>
    <dgm:cxn modelId="{EB0217FD-0756-4214-979A-A4E3E22304A2}" srcId="{05633BBF-4606-42C1-8710-448E03655412}" destId="{161CD7E1-0541-40A5-9970-94D205927EA4}" srcOrd="2" destOrd="0" parTransId="{5E1C852C-121C-434D-99FB-73F46F79CDB7}" sibTransId="{6C3E5636-22E4-46EB-8E5A-718166834AD5}"/>
    <dgm:cxn modelId="{32D65217-7ECA-43CA-8673-769FC9E7AAF6}" type="presOf" srcId="{AD52A18B-E390-406B-A05C-BB6509037CEF}" destId="{9004C968-6F1F-4B7E-8CEC-2E708F832CE4}" srcOrd="0" destOrd="0" presId="urn:microsoft.com/office/officeart/2005/8/layout/pyramid2"/>
    <dgm:cxn modelId="{B5BD8D83-2CD3-437B-A143-E17914FC6EE3}" type="presOf" srcId="{161CD7E1-0541-40A5-9970-94D205927EA4}" destId="{B491AFAD-8899-4597-A761-7BB70DD1B8F7}" srcOrd="0" destOrd="0" presId="urn:microsoft.com/office/officeart/2005/8/layout/pyramid2"/>
    <dgm:cxn modelId="{65F9DBBD-C451-4B29-B03A-B259A13AE909}" srcId="{05633BBF-4606-42C1-8710-448E03655412}" destId="{53E12379-1FFA-4E54-99DE-437BFE060FE8}" srcOrd="4" destOrd="0" parTransId="{6B6B47FF-3F3F-4E96-A25D-9923B5F3BA11}" sibTransId="{DFE2F38A-30E7-4C1D-AC95-55EAF061CD57}"/>
    <dgm:cxn modelId="{72FF733D-3E9B-4635-87DA-266461A6D1DE}" type="presOf" srcId="{3A972DE8-9020-4F04-BDFF-FE2541CBB659}" destId="{B440D452-2B2C-4B96-A056-19F1B5AC0A2E}" srcOrd="0" destOrd="0" presId="urn:microsoft.com/office/officeart/2005/8/layout/pyramid2"/>
    <dgm:cxn modelId="{9F74D63C-7B3F-4DA4-A401-5D1CC906B425}" type="presOf" srcId="{65A2BE63-2A1A-4535-BC1D-BAF505C4335F}" destId="{45D2C6AE-1EAB-4EE6-9CD2-09326ACBB588}" srcOrd="0" destOrd="0" presId="urn:microsoft.com/office/officeart/2005/8/layout/pyramid2"/>
    <dgm:cxn modelId="{1CF394B3-0C45-45DA-8829-CE3147CC6AB6}" type="presOf" srcId="{53E12379-1FFA-4E54-99DE-437BFE060FE8}" destId="{C674E3E6-93F9-48B3-A8D7-3C30FEA5468B}" srcOrd="0" destOrd="0" presId="urn:microsoft.com/office/officeart/2005/8/layout/pyramid2"/>
    <dgm:cxn modelId="{7F48C828-9DC7-4E37-BDCD-65D5B0D645FB}" srcId="{05633BBF-4606-42C1-8710-448E03655412}" destId="{3A972DE8-9020-4F04-BDFF-FE2541CBB659}" srcOrd="3" destOrd="0" parTransId="{76A37B84-A43B-4F31-83CC-195E73D5BEA8}" sibTransId="{4641D6BA-4446-4D2C-85E1-F6DD5B0420A7}"/>
    <dgm:cxn modelId="{1C811702-5E83-43BA-BAEE-E4D06E5C0770}" srcId="{05633BBF-4606-42C1-8710-448E03655412}" destId="{65A2BE63-2A1A-4535-BC1D-BAF505C4335F}" srcOrd="0" destOrd="0" parTransId="{7DA951F4-8495-4B20-B32D-293EDDC3C9BE}" sibTransId="{23FED24B-F166-4A38-BADF-81CBB9063CF4}"/>
    <dgm:cxn modelId="{7056CF92-9FD2-42BF-9DD9-343E5978165A}" type="presOf" srcId="{05633BBF-4606-42C1-8710-448E03655412}" destId="{8A3732F4-AF97-45D9-9BD2-563323D19A99}" srcOrd="0" destOrd="0" presId="urn:microsoft.com/office/officeart/2005/8/layout/pyramid2"/>
    <dgm:cxn modelId="{947D373B-C85A-4570-BB1C-B420E330D5DA}" type="presParOf" srcId="{8A3732F4-AF97-45D9-9BD2-563323D19A99}" destId="{0CCD34CE-D66C-41DB-AE7B-212F4CDEBEDA}" srcOrd="0" destOrd="0" presId="urn:microsoft.com/office/officeart/2005/8/layout/pyramid2"/>
    <dgm:cxn modelId="{77DAC554-14B1-4188-B2FB-15464E3750E7}" type="presParOf" srcId="{8A3732F4-AF97-45D9-9BD2-563323D19A99}" destId="{691ECB07-D110-49D9-846C-4B818FD93CE4}" srcOrd="1" destOrd="0" presId="urn:microsoft.com/office/officeart/2005/8/layout/pyramid2"/>
    <dgm:cxn modelId="{E01CE6E8-79EF-484E-9552-E3F201D251C5}" type="presParOf" srcId="{691ECB07-D110-49D9-846C-4B818FD93CE4}" destId="{45D2C6AE-1EAB-4EE6-9CD2-09326ACBB588}" srcOrd="0" destOrd="0" presId="urn:microsoft.com/office/officeart/2005/8/layout/pyramid2"/>
    <dgm:cxn modelId="{21D9E520-E928-4153-8299-65382FBC75C1}" type="presParOf" srcId="{691ECB07-D110-49D9-846C-4B818FD93CE4}" destId="{928E4BAE-3A8C-4A2D-8193-D3E303534C45}" srcOrd="1" destOrd="0" presId="urn:microsoft.com/office/officeart/2005/8/layout/pyramid2"/>
    <dgm:cxn modelId="{4F6DBB01-A15D-4AA7-8F0A-EFBF1C626580}" type="presParOf" srcId="{691ECB07-D110-49D9-846C-4B818FD93CE4}" destId="{9004C968-6F1F-4B7E-8CEC-2E708F832CE4}" srcOrd="2" destOrd="0" presId="urn:microsoft.com/office/officeart/2005/8/layout/pyramid2"/>
    <dgm:cxn modelId="{EB76D48D-7AF6-4BE4-88E6-4BDC56CC8434}" type="presParOf" srcId="{691ECB07-D110-49D9-846C-4B818FD93CE4}" destId="{549DF020-3A3B-4D32-9964-B19564C82A73}" srcOrd="3" destOrd="0" presId="urn:microsoft.com/office/officeart/2005/8/layout/pyramid2"/>
    <dgm:cxn modelId="{1D00863F-28FC-49DF-9FEE-0F532E7198E5}" type="presParOf" srcId="{691ECB07-D110-49D9-846C-4B818FD93CE4}" destId="{B491AFAD-8899-4597-A761-7BB70DD1B8F7}" srcOrd="4" destOrd="0" presId="urn:microsoft.com/office/officeart/2005/8/layout/pyramid2"/>
    <dgm:cxn modelId="{9176C1E3-2EFE-41EB-B98B-0D24E8B610D3}" type="presParOf" srcId="{691ECB07-D110-49D9-846C-4B818FD93CE4}" destId="{31C46235-CCED-42AC-A1D8-364EE8EE171E}" srcOrd="5" destOrd="0" presId="urn:microsoft.com/office/officeart/2005/8/layout/pyramid2"/>
    <dgm:cxn modelId="{A49209C3-F764-4B3E-93E7-469C00C076AD}" type="presParOf" srcId="{691ECB07-D110-49D9-846C-4B818FD93CE4}" destId="{B440D452-2B2C-4B96-A056-19F1B5AC0A2E}" srcOrd="6" destOrd="0" presId="urn:microsoft.com/office/officeart/2005/8/layout/pyramid2"/>
    <dgm:cxn modelId="{17FF86B7-D145-4153-9316-C40B9FEEF1BA}" type="presParOf" srcId="{691ECB07-D110-49D9-846C-4B818FD93CE4}" destId="{2C4542CE-B56D-476C-AD4F-B0F277DE08B9}" srcOrd="7" destOrd="0" presId="urn:microsoft.com/office/officeart/2005/8/layout/pyramid2"/>
    <dgm:cxn modelId="{4A3BD5CB-6D89-45B9-AC7A-88C1976B0D7E}" type="presParOf" srcId="{691ECB07-D110-49D9-846C-4B818FD93CE4}" destId="{C674E3E6-93F9-48B3-A8D7-3C30FEA5468B}" srcOrd="8" destOrd="0" presId="urn:microsoft.com/office/officeart/2005/8/layout/pyramid2"/>
    <dgm:cxn modelId="{1895BF42-9553-4A5B-8424-92B9828CDB84}" type="presParOf" srcId="{691ECB07-D110-49D9-846C-4B818FD93CE4}" destId="{58BCC905-FF77-41A0-9518-1440F2CC4F34}"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D34CE-D66C-41DB-AE7B-212F4CDEBEDA}">
      <dsp:nvSpPr>
        <dsp:cNvPr id="0" name=""/>
        <dsp:cNvSpPr/>
      </dsp:nvSpPr>
      <dsp:spPr>
        <a:xfrm>
          <a:off x="544285" y="0"/>
          <a:ext cx="1890587" cy="189058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D2C6AE-1EAB-4EE6-9CD2-09326ACBB588}">
      <dsp:nvSpPr>
        <dsp:cNvPr id="0" name=""/>
        <dsp:cNvSpPr/>
      </dsp:nvSpPr>
      <dsp:spPr>
        <a:xfrm>
          <a:off x="1489578" y="18924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err="1"/>
            <a:t>Reglugerðir</a:t>
          </a:r>
          <a:endParaRPr lang="it-IT" sz="1100" kern="1200"/>
        </a:p>
      </dsp:txBody>
      <dsp:txXfrm>
        <a:off x="1502701" y="202366"/>
        <a:ext cx="1202635" cy="242571"/>
      </dsp:txXfrm>
    </dsp:sp>
    <dsp:sp modelId="{9004C968-6F1F-4B7E-8CEC-2E708F832CE4}">
      <dsp:nvSpPr>
        <dsp:cNvPr id="0" name=""/>
        <dsp:cNvSpPr/>
      </dsp:nvSpPr>
      <dsp:spPr>
        <a:xfrm>
          <a:off x="1489578" y="49166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noProof="0" err="1"/>
            <a:t>Tilskipanir</a:t>
          </a:r>
          <a:endParaRPr lang="en-US" sz="1100" kern="1200" noProof="0"/>
        </a:p>
      </dsp:txBody>
      <dsp:txXfrm>
        <a:off x="1502701" y="504786"/>
        <a:ext cx="1202635" cy="242571"/>
      </dsp:txXfrm>
    </dsp:sp>
    <dsp:sp modelId="{B491AFAD-8899-4597-A761-7BB70DD1B8F7}">
      <dsp:nvSpPr>
        <dsp:cNvPr id="0" name=""/>
        <dsp:cNvSpPr/>
      </dsp:nvSpPr>
      <dsp:spPr>
        <a:xfrm>
          <a:off x="1489578" y="79408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noProof="0" err="1"/>
            <a:t>Ákvarðanir</a:t>
          </a:r>
          <a:endParaRPr lang="en-US" sz="1100" kern="1200" noProof="0"/>
        </a:p>
      </dsp:txBody>
      <dsp:txXfrm>
        <a:off x="1502701" y="807206"/>
        <a:ext cx="1202635" cy="242571"/>
      </dsp:txXfrm>
    </dsp:sp>
    <dsp:sp modelId="{B440D452-2B2C-4B96-A056-19F1B5AC0A2E}">
      <dsp:nvSpPr>
        <dsp:cNvPr id="0" name=""/>
        <dsp:cNvSpPr/>
      </dsp:nvSpPr>
      <dsp:spPr>
        <a:xfrm>
          <a:off x="1489578" y="109650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kern="1200"/>
            <a:t>Tilmæli</a:t>
          </a:r>
          <a:r>
            <a:rPr lang="it-IT" sz="1100" kern="1200">
              <a:latin typeface="Arial"/>
            </a:rPr>
            <a:t> </a:t>
          </a:r>
          <a:endParaRPr lang="it-IT" sz="1100" kern="1200"/>
        </a:p>
      </dsp:txBody>
      <dsp:txXfrm>
        <a:off x="1502701" y="1109626"/>
        <a:ext cx="1202635" cy="242571"/>
      </dsp:txXfrm>
    </dsp:sp>
    <dsp:sp modelId="{C674E3E6-93F9-48B3-A8D7-3C30FEA5468B}">
      <dsp:nvSpPr>
        <dsp:cNvPr id="0" name=""/>
        <dsp:cNvSpPr/>
      </dsp:nvSpPr>
      <dsp:spPr>
        <a:xfrm>
          <a:off x="1489578" y="139892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noProof="0" err="1"/>
            <a:t>Skoðanir</a:t>
          </a:r>
          <a:endParaRPr lang="en-US" sz="1100" kern="1200" noProof="0"/>
        </a:p>
      </dsp:txBody>
      <dsp:txXfrm>
        <a:off x="1502701" y="1412046"/>
        <a:ext cx="1202635" cy="2425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02/03/2022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487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170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85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574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339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307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717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134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88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58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79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561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8508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71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41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66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00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359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940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762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eur-lex.europa.eu/legal-content/EN/TXT/?uri=CELEX:02016R0679-20160504"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2972791"/>
            <a:ext cx="8472715" cy="775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a:solidFill>
                  <a:schemeClr val="tx1"/>
                </a:solidFill>
                <a:highlight>
                  <a:srgbClr val="FFFF00"/>
                </a:highlight>
                <a:latin typeface="Calibri" panose="020F0502020204030204" pitchFamily="34" charset="0"/>
                <a:cs typeface="Calibri" panose="020F0502020204030204" pitchFamily="34" charset="0"/>
              </a:rPr>
              <a:t>Digital </a:t>
            </a:r>
            <a:r>
              <a:rPr lang="es-ES" sz="3200" b="0" err="1">
                <a:solidFill>
                  <a:schemeClr val="tx1"/>
                </a:solidFill>
                <a:highlight>
                  <a:srgbClr val="FFFF00"/>
                </a:highlight>
                <a:latin typeface="Calibri" panose="020F0502020204030204" pitchFamily="34" charset="0"/>
                <a:cs typeface="Calibri" panose="020F0502020204030204" pitchFamily="34" charset="0"/>
              </a:rPr>
              <a:t>Entrepreneurship</a:t>
            </a:r>
            <a:r>
              <a:rPr lang="es-ES" sz="3200" b="0">
                <a:solidFill>
                  <a:schemeClr val="tx1"/>
                </a:solidFill>
                <a:highlight>
                  <a:srgbClr val="FFFF00"/>
                </a:highlight>
                <a:latin typeface="Calibri" panose="020F0502020204030204" pitchFamily="34" charset="0"/>
                <a:cs typeface="Calibri" panose="020F0502020204030204" pitchFamily="34" charset="0"/>
              </a:rPr>
              <a:t> </a:t>
            </a:r>
            <a:r>
              <a:rPr lang="es-ES" sz="3200" b="0" err="1">
                <a:solidFill>
                  <a:schemeClr val="tx1"/>
                </a:solidFill>
                <a:highlight>
                  <a:srgbClr val="FFFF00"/>
                </a:highlight>
                <a:latin typeface="Calibri" panose="020F0502020204030204" pitchFamily="34" charset="0"/>
                <a:cs typeface="Calibri" panose="020F0502020204030204" pitchFamily="34" charset="0"/>
              </a:rPr>
              <a:t>for</a:t>
            </a:r>
            <a:r>
              <a:rPr lang="es-ES" sz="3200" b="0">
                <a:solidFill>
                  <a:schemeClr val="tx1"/>
                </a:solidFill>
                <a:highlight>
                  <a:srgbClr val="FFFF00"/>
                </a:highlight>
                <a:latin typeface="Calibri" panose="020F0502020204030204" pitchFamily="34" charset="0"/>
                <a:cs typeface="Calibri" panose="020F0502020204030204" pitchFamily="34" charset="0"/>
              </a:rPr>
              <a:t> </a:t>
            </a:r>
            <a:r>
              <a:rPr lang="es-ES" sz="3200" b="0" err="1">
                <a:solidFill>
                  <a:schemeClr val="tx1"/>
                </a:solidFill>
                <a:highlight>
                  <a:srgbClr val="FFFF00"/>
                </a:highlight>
                <a:latin typeface="Calibri" panose="020F0502020204030204" pitchFamily="34" charset="0"/>
                <a:cs typeface="Calibri" panose="020F0502020204030204" pitchFamily="34" charset="0"/>
              </a:rPr>
              <a:t>Adult</a:t>
            </a:r>
            <a:r>
              <a:rPr lang="es-ES" sz="3200" b="0">
                <a:solidFill>
                  <a:schemeClr val="tx1"/>
                </a:solidFill>
                <a:highlight>
                  <a:srgbClr val="FFFF00"/>
                </a:highlight>
                <a:latin typeface="Calibri" panose="020F0502020204030204" pitchFamily="34" charset="0"/>
                <a:cs typeface="Calibri" panose="020F0502020204030204" pitchFamily="34" charset="0"/>
              </a:rPr>
              <a:t> </a:t>
            </a:r>
            <a:r>
              <a:rPr lang="es-ES" sz="3200" b="0" err="1">
                <a:solidFill>
                  <a:schemeClr val="tx1"/>
                </a:solidFill>
                <a:highlight>
                  <a:srgbClr val="FFFF00"/>
                </a:highlight>
                <a:latin typeface="Calibri" panose="020F0502020204030204" pitchFamily="34" charset="0"/>
                <a:cs typeface="Calibri" panose="020F0502020204030204" pitchFamily="34" charset="0"/>
              </a:rPr>
              <a:t>Learners</a:t>
            </a:r>
            <a:endParaRPr lang="en-GB" sz="3200" b="0">
              <a:solidFill>
                <a:schemeClr val="tx1"/>
              </a:solidFill>
              <a:highlight>
                <a:srgbClr val="FFFF00"/>
              </a:highlight>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2470"/>
            <a:ext cx="2685293" cy="1336551"/>
          </a:xfrm>
          <a:prstGeom prst="rect">
            <a:avLst/>
          </a:prstGeom>
        </p:spPr>
      </p:pic>
      <p:sp>
        <p:nvSpPr>
          <p:cNvPr id="4" name="Rectángulo 3"/>
          <p:cNvSpPr/>
          <p:nvPr/>
        </p:nvSpPr>
        <p:spPr>
          <a:xfrm>
            <a:off x="119268" y="3556919"/>
            <a:ext cx="8380569" cy="738664"/>
          </a:xfrm>
          <a:prstGeom prst="rect">
            <a:avLst/>
          </a:prstGeom>
        </p:spPr>
        <p:txBody>
          <a:bodyPr wrap="square" lIns="91440" tIns="45720" rIns="91440" bIns="45720" anchor="t">
            <a:spAutoFit/>
          </a:bodyPr>
          <a:lstStyle/>
          <a:p>
            <a:pPr algn="just"/>
            <a:r>
              <a:rPr lang="en-GB" err="1"/>
              <a:t>Inngangur</a:t>
            </a:r>
            <a:r>
              <a:rPr lang="en-GB"/>
              <a:t> </a:t>
            </a:r>
            <a:r>
              <a:rPr lang="en-GB" err="1"/>
              <a:t>að</a:t>
            </a:r>
            <a:r>
              <a:rPr lang="en-GB"/>
              <a:t> </a:t>
            </a:r>
            <a:r>
              <a:rPr lang="en-GB" err="1"/>
              <a:t>almennri</a:t>
            </a:r>
            <a:r>
              <a:rPr lang="en-GB"/>
              <a:t> </a:t>
            </a:r>
            <a:r>
              <a:rPr lang="en-GB" err="1"/>
              <a:t>persónuverndarreglugerð</a:t>
            </a:r>
            <a:r>
              <a:rPr lang="en-GB"/>
              <a:t> </a:t>
            </a:r>
            <a:r>
              <a:rPr lang="en-GB" err="1"/>
              <a:t>Evrópusambandsins</a:t>
            </a:r>
            <a:r>
              <a:rPr lang="en-GB"/>
              <a:t> </a:t>
            </a:r>
            <a:r>
              <a:rPr lang="en-GB">
                <a:latin typeface="Calibri"/>
                <a:cs typeface="Calibri"/>
              </a:rPr>
              <a:t>(GDPR)</a:t>
            </a:r>
          </a:p>
          <a:p>
            <a:pPr algn="just"/>
            <a:endParaRPr lang="en-GB">
              <a:latin typeface="Calibri" panose="020F0502020204030204" pitchFamily="34" charset="0"/>
              <a:cs typeface="Calibri" panose="020F0502020204030204" pitchFamily="34" charset="0"/>
            </a:endParaRPr>
          </a:p>
          <a:p>
            <a:pPr algn="just"/>
            <a:r>
              <a:rPr lang="es-ES">
                <a:latin typeface="Calibri" panose="020F0502020204030204" pitchFamily="34" charset="0"/>
                <a:cs typeface="Calibri" panose="020F0502020204030204" pitchFamily="34" charset="0"/>
              </a:rPr>
              <a:t>IHF asbl</a:t>
            </a:r>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a:latin typeface="Raleway" panose="020B0003030101060003" pitchFamily="34" charset="0"/>
              </a:rPr>
              <a:t>1. </a:t>
            </a:r>
            <a:r>
              <a:rPr lang="en-US" sz="2200" err="1">
                <a:latin typeface="Raleway" panose="020B0003030101060003" pitchFamily="34" charset="0"/>
              </a:rPr>
              <a:t>hluti</a:t>
            </a:r>
            <a:r>
              <a:rPr lang="en-US" sz="2200">
                <a:latin typeface="Raleway" panose="020B0003030101060003" pitchFamily="34" charset="0"/>
              </a:rPr>
              <a:t> – </a:t>
            </a:r>
            <a:r>
              <a:rPr lang="en-US" sz="2200" err="1">
                <a:latin typeface="Raleway" panose="020B0003030101060003" pitchFamily="34" charset="0"/>
              </a:rPr>
              <a:t>Orðskýringar</a:t>
            </a:r>
            <a:r>
              <a:rPr lang="en-US" sz="2200">
                <a:latin typeface="Raleway" panose="020B0003030101060003" pitchFamily="34" charset="0"/>
              </a:rPr>
              <a:t/>
            </a:r>
            <a:br>
              <a:rPr lang="en-US" sz="2200">
                <a:latin typeface="Raleway" panose="020B0003030101060003" pitchFamily="34" charset="0"/>
              </a:rPr>
            </a:br>
            <a:endParaRPr lang="en-US" sz="2200">
              <a:latin typeface="Raleway" panose="020B0003030101060003" pitchFamily="34" charset="0"/>
            </a:endParaRPr>
          </a:p>
        </p:txBody>
      </p:sp>
      <p:sp>
        <p:nvSpPr>
          <p:cNvPr id="4" name="Rectángulo 3"/>
          <p:cNvSpPr/>
          <p:nvPr/>
        </p:nvSpPr>
        <p:spPr>
          <a:xfrm>
            <a:off x="127191" y="1641213"/>
            <a:ext cx="8455700" cy="3139321"/>
          </a:xfrm>
          <a:prstGeom prst="rect">
            <a:avLst/>
          </a:prstGeom>
        </p:spPr>
        <p:txBody>
          <a:bodyPr wrap="square">
            <a:spAutoFit/>
          </a:bodyPr>
          <a:lstStyle/>
          <a:p>
            <a:pPr>
              <a:defRPr/>
            </a:pPr>
            <a:r>
              <a:rPr lang="en-GB" sz="1800" err="1">
                <a:latin typeface="Calibri" panose="020F0502020204030204" pitchFamily="34" charset="0"/>
                <a:cs typeface="Calibri" panose="020F0502020204030204" pitchFamily="34" charset="0"/>
              </a:rPr>
              <a:t>Aðgerð</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röð</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aðgerða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þar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sem</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persónuupplýsingar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eru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unnar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hvort</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sem</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vinnslan</a:t>
            </a:r>
            <a:r>
              <a:rPr lang="en-GB" sz="1800">
                <a:latin typeface="Calibri" panose="020F0502020204030204" pitchFamily="34" charset="0"/>
                <a:cs typeface="Calibri" panose="020F0502020204030204" pitchFamily="34" charset="0"/>
              </a:rPr>
              <a:t> er </a:t>
            </a:r>
            <a:r>
              <a:rPr lang="en-GB" sz="1800" err="1">
                <a:latin typeface="Calibri" panose="020F0502020204030204" pitchFamily="34" charset="0"/>
                <a:cs typeface="Calibri" panose="020F0502020204030204" pitchFamily="34" charset="0"/>
              </a:rPr>
              <a:t>sjálfvirk</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eða</a:t>
            </a:r>
            <a:r>
              <a:rPr lang="en-GB" sz="1800">
                <a:latin typeface="Calibri" panose="020F0502020204030204" pitchFamily="34" charset="0"/>
                <a:cs typeface="Calibri" panose="020F0502020204030204" pitchFamily="34" charset="0"/>
              </a:rPr>
              <a:t> ekki, </a:t>
            </a:r>
            <a:r>
              <a:rPr lang="en-GB" sz="1800" err="1">
                <a:latin typeface="Calibri" panose="020F0502020204030204" pitchFamily="34" charset="0"/>
                <a:cs typeface="Calibri" panose="020F0502020204030204" pitchFamily="34" charset="0"/>
              </a:rPr>
              <a:t>svo</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sem</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söfnun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skráning</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flokkun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kerfisbinding</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varðveisla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aðlögun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breyting</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heimt</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skoðun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notkun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miðlun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með</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framsendingu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dreifing</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aðrar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aðferðir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til</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að</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gera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upplýsingarnar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tiltækar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samtenging</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samkeyrsla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aðgangstakmörkun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eyðing</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eyðilegging</a:t>
            </a:r>
            <a:r>
              <a:rPr lang="en-GB" sz="1800">
                <a:latin typeface="Calibri" panose="020F0502020204030204" pitchFamily="34" charset="0"/>
                <a:cs typeface="Calibri" panose="020F0502020204030204" pitchFamily="34" charset="0"/>
              </a:rPr>
              <a:t>. </a:t>
            </a:r>
            <a:br>
              <a:rPr lang="en-GB" sz="1800">
                <a:latin typeface="Calibri" panose="020F0502020204030204" pitchFamily="34" charset="0"/>
                <a:cs typeface="Calibri" panose="020F0502020204030204" pitchFamily="34" charset="0"/>
              </a:rPr>
            </a:br>
            <a:endParaRPr lang="en-GB" sz="1800">
              <a:latin typeface="Calibri" panose="020F0502020204030204" pitchFamily="34" charset="0"/>
              <a:cs typeface="Calibri" panose="020F0502020204030204" pitchFamily="34" charset="0"/>
            </a:endParaRPr>
          </a:p>
          <a:p>
            <a:pPr algn="just">
              <a:defRPr/>
            </a:pPr>
            <a:endParaRPr lang="en-GB" sz="1800">
              <a:latin typeface="Calibri" panose="020F0502020204030204" pitchFamily="34" charset="0"/>
              <a:cs typeface="Calibri" panose="020F0502020204030204" pitchFamily="34" charset="0"/>
            </a:endParaRPr>
          </a:p>
          <a:p>
            <a:pPr algn="just">
              <a:defRPr/>
            </a:pPr>
            <a:endParaRPr lang="en-GB" sz="1800">
              <a:latin typeface="Calibri" panose="020F0502020204030204" pitchFamily="34" charset="0"/>
              <a:cs typeface="Calibri" panose="020F0502020204030204" pitchFamily="34" charset="0"/>
            </a:endParaRPr>
          </a:p>
          <a:p>
            <a:pPr algn="just">
              <a:defRPr/>
            </a:pPr>
            <a:endParaRPr lang="en-GB" sz="1800">
              <a:latin typeface="Calibri" panose="020F0502020204030204" pitchFamily="34" charset="0"/>
              <a:cs typeface="Calibri" panose="020F0502020204030204" pitchFamily="34" charset="0"/>
            </a:endParaRPr>
          </a:p>
          <a:p>
            <a:pPr algn="just">
              <a:defRPr/>
            </a:pPr>
            <a:r>
              <a:rPr lang="en-GB" i="1" err="1">
                <a:latin typeface="Calibri" panose="020F0502020204030204" pitchFamily="34" charset="0"/>
                <a:cs typeface="Calibri" panose="020F0502020204030204" pitchFamily="34" charset="0"/>
              </a:rPr>
              <a:t>Tilvitnun</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í</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Lög</a:t>
            </a:r>
            <a:r>
              <a:rPr lang="en-GB" i="1">
                <a:latin typeface="Calibri" panose="020F0502020204030204" pitchFamily="34" charset="0"/>
                <a:cs typeface="Calibri" panose="020F0502020204030204" pitchFamily="34" charset="0"/>
              </a:rPr>
              <a:t> um </a:t>
            </a:r>
            <a:r>
              <a:rPr lang="en-GB" i="1" err="1">
                <a:latin typeface="Calibri" panose="020F0502020204030204" pitchFamily="34" charset="0"/>
                <a:cs typeface="Calibri" panose="020F0502020204030204" pitchFamily="34" charset="0"/>
              </a:rPr>
              <a:t>persónuvernd</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og</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vinnslu</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persónuupplýsinga</a:t>
            </a:r>
            <a:r>
              <a:rPr lang="en-GB" i="1">
                <a:latin typeface="Calibri" panose="020F0502020204030204" pitchFamily="34" charset="0"/>
                <a:cs typeface="Calibri" panose="020F0502020204030204" pitchFamily="34" charset="0"/>
              </a:rPr>
              <a:t> 2018 nr. 90</a:t>
            </a:r>
          </a:p>
          <a:p>
            <a:pPr algn="just">
              <a:defRPr/>
            </a:pPr>
            <a:endParaRPr lang="en-GB" sz="1800">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err="1">
                <a:latin typeface="Calibri" panose="020F0502020204030204" pitchFamily="34" charset="0"/>
                <a:cs typeface="Calibri" panose="020F0502020204030204" pitchFamily="34" charset="0"/>
              </a:rPr>
              <a:t>Vinnsla</a:t>
            </a:r>
            <a:endParaRPr lang="en-US" sz="2000">
              <a:latin typeface="Calibri" panose="020F0502020204030204" pitchFamily="34" charset="0"/>
              <a:cs typeface="Calibri" panose="020F0502020204030204" pitchFamily="34" charset="0"/>
            </a:endParaRPr>
          </a:p>
        </p:txBody>
      </p:sp>
      <p:sp>
        <p:nvSpPr>
          <p:cNvPr id="2" name="Rettangolo 1"/>
          <p:cNvSpPr/>
          <p:nvPr/>
        </p:nvSpPr>
        <p:spPr>
          <a:xfrm>
            <a:off x="205046" y="2820044"/>
            <a:ext cx="1806633" cy="2355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Connettore 4 5"/>
          <p:cNvCxnSpPr/>
          <p:nvPr/>
        </p:nvCxnSpPr>
        <p:spPr>
          <a:xfrm>
            <a:off x="1886642" y="3180600"/>
            <a:ext cx="723900" cy="574964"/>
          </a:xfrm>
          <a:prstGeom prst="bentConnector3">
            <a:avLst>
              <a:gd name="adj1" fmla="val -718"/>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2652106" y="3301626"/>
            <a:ext cx="3068782" cy="738664"/>
          </a:xfrm>
          <a:prstGeom prst="rect">
            <a:avLst/>
          </a:prstGeom>
          <a:noFill/>
          <a:ln>
            <a:solidFill>
              <a:srgbClr val="FF0000"/>
            </a:solidFill>
          </a:ln>
        </p:spPr>
        <p:txBody>
          <a:bodyPr wrap="square" rtlCol="0">
            <a:spAutoFit/>
          </a:bodyPr>
          <a:lstStyle/>
          <a:p>
            <a:pPr algn="just"/>
            <a:r>
              <a:rPr lang="en-GB" err="1">
                <a:latin typeface="Calibri" panose="020F0502020204030204" pitchFamily="34" charset="0"/>
                <a:cs typeface="Calibri" panose="020F0502020204030204" pitchFamily="34" charset="0"/>
              </a:rPr>
              <a:t>Merking</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geymdra</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persónuupplýsinga</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með</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það</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að</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markmiði</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að</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takmarka</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vinnslu</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þeirra</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í</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framtíðinni</a:t>
            </a:r>
            <a:r>
              <a:rPr lang="en-GB">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7806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a:latin typeface="Raleway" panose="020B0003030101060003" pitchFamily="34" charset="0"/>
              </a:rPr>
              <a:t>1. </a:t>
            </a:r>
            <a:r>
              <a:rPr lang="en-US" sz="2200" err="1">
                <a:latin typeface="Raleway" panose="020B0003030101060003" pitchFamily="34" charset="0"/>
              </a:rPr>
              <a:t>hluti</a:t>
            </a:r>
            <a:r>
              <a:rPr lang="en-US" sz="2200">
                <a:latin typeface="Raleway" panose="020B0003030101060003" pitchFamily="34" charset="0"/>
              </a:rPr>
              <a:t> – </a:t>
            </a:r>
            <a:r>
              <a:rPr lang="en-US" sz="2200" err="1">
                <a:latin typeface="Raleway" panose="020B0003030101060003" pitchFamily="34" charset="0"/>
              </a:rPr>
              <a:t>Orðskýringar</a:t>
            </a:r>
            <a:r>
              <a:rPr lang="en-US" sz="2200">
                <a:latin typeface="Raleway" panose="020B0003030101060003" pitchFamily="34" charset="0"/>
              </a:rPr>
              <a:t/>
            </a:r>
            <a:br>
              <a:rPr lang="en-US" sz="2200">
                <a:latin typeface="Raleway" panose="020B0003030101060003" pitchFamily="34" charset="0"/>
              </a:rPr>
            </a:br>
            <a:endParaRPr lang="en-US" sz="2200">
              <a:latin typeface="Raleway" panose="020B0003030101060003" pitchFamily="34" charset="0"/>
            </a:endParaRPr>
          </a:p>
        </p:txBody>
      </p:sp>
      <p:sp>
        <p:nvSpPr>
          <p:cNvPr id="4" name="Rectángulo 3"/>
          <p:cNvSpPr/>
          <p:nvPr/>
        </p:nvSpPr>
        <p:spPr>
          <a:xfrm>
            <a:off x="127191" y="1641213"/>
            <a:ext cx="8455700" cy="2185214"/>
          </a:xfrm>
          <a:prstGeom prst="rect">
            <a:avLst/>
          </a:prstGeom>
        </p:spPr>
        <p:txBody>
          <a:bodyPr wrap="square">
            <a:spAutoFit/>
          </a:bodyPr>
          <a:lstStyle/>
          <a:p>
            <a:pPr algn="just">
              <a:defRPr/>
            </a:pPr>
            <a:r>
              <a:rPr lang="en-GB" sz="1800" err="1">
                <a:latin typeface="Calibri" panose="020F0502020204030204" pitchFamily="34" charset="0"/>
                <a:cs typeface="Calibri" panose="020F0502020204030204" pitchFamily="34" charset="0"/>
              </a:rPr>
              <a:t>Sjálfvirk</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vinnsla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persónuupplýsinga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sem</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felst</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í</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því</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að</a:t>
            </a:r>
            <a:r>
              <a:rPr lang="en-GB" sz="1800">
                <a:latin typeface="Calibri" panose="020F0502020204030204" pitchFamily="34" charset="0"/>
                <a:cs typeface="Calibri" panose="020F0502020204030204" pitchFamily="34" charset="0"/>
              </a:rPr>
              <a:t> nota </a:t>
            </a:r>
            <a:r>
              <a:rPr lang="en-GB" sz="1800" err="1">
                <a:latin typeface="Calibri" panose="020F0502020204030204" pitchFamily="34" charset="0"/>
                <a:cs typeface="Calibri" panose="020F0502020204030204" pitchFamily="34" charset="0"/>
              </a:rPr>
              <a:t>persónuupplýsingar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til</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að</a:t>
            </a:r>
            <a:r>
              <a:rPr lang="en-GB" sz="1800">
                <a:latin typeface="Calibri" panose="020F0502020204030204" pitchFamily="34" charset="0"/>
                <a:cs typeface="Calibri" panose="020F0502020204030204" pitchFamily="34" charset="0"/>
              </a:rPr>
              <a:t> meta </a:t>
            </a:r>
            <a:r>
              <a:rPr lang="en-GB" sz="1800" err="1">
                <a:latin typeface="Calibri" panose="020F0502020204030204" pitchFamily="34" charset="0"/>
                <a:cs typeface="Calibri" panose="020F0502020204030204" pitchFamily="34" charset="0"/>
              </a:rPr>
              <a:t>ákveðna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þætti</a:t>
            </a:r>
            <a:r>
              <a:rPr lang="en-GB" sz="1800">
                <a:latin typeface="Calibri" panose="020F0502020204030204" pitchFamily="34" charset="0"/>
                <a:cs typeface="Calibri" panose="020F0502020204030204" pitchFamily="34" charset="0"/>
              </a:rPr>
              <a:t> er </a:t>
            </a:r>
            <a:r>
              <a:rPr lang="en-GB" sz="1800" err="1">
                <a:latin typeface="Calibri" panose="020F0502020204030204" pitchFamily="34" charset="0"/>
                <a:cs typeface="Calibri" panose="020F0502020204030204" pitchFamily="34" charset="0"/>
              </a:rPr>
              <a:t>varða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hagi</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einstaklings</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einkum</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að</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greina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spá</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fyrir</a:t>
            </a:r>
            <a:r>
              <a:rPr lang="en-GB" sz="1800">
                <a:latin typeface="Calibri" panose="020F0502020204030204" pitchFamily="34" charset="0"/>
                <a:cs typeface="Calibri" panose="020F0502020204030204" pitchFamily="34" charset="0"/>
              </a:rPr>
              <a:t> um </a:t>
            </a:r>
            <a:r>
              <a:rPr lang="en-GB" sz="1800" err="1">
                <a:latin typeface="Calibri" panose="020F0502020204030204" pitchFamily="34" charset="0"/>
                <a:cs typeface="Calibri" panose="020F0502020204030204" pitchFamily="34" charset="0"/>
              </a:rPr>
              <a:t>þætti</a:t>
            </a:r>
            <a:r>
              <a:rPr lang="en-GB" sz="1800">
                <a:latin typeface="Calibri" panose="020F0502020204030204" pitchFamily="34" charset="0"/>
                <a:cs typeface="Calibri" panose="020F0502020204030204" pitchFamily="34" charset="0"/>
              </a:rPr>
              <a:t> er </a:t>
            </a:r>
            <a:r>
              <a:rPr lang="en-GB" sz="1800" err="1">
                <a:latin typeface="Calibri" panose="020F0502020204030204" pitchFamily="34" charset="0"/>
                <a:cs typeface="Calibri" panose="020F0502020204030204" pitchFamily="34" charset="0"/>
              </a:rPr>
              <a:t>varða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frammistöðu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hans</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í</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starfi</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fjárhagsstöðu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heilsu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smekk</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áhugamál</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áreiðanleika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hegðun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staðsetningu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hreyfanleika</a:t>
            </a:r>
            <a:r>
              <a:rPr lang="en-GB" sz="1800">
                <a:latin typeface="Calibri" panose="020F0502020204030204" pitchFamily="34" charset="0"/>
                <a:cs typeface="Calibri" panose="020F0502020204030204" pitchFamily="34" charset="0"/>
              </a:rPr>
              <a:t>.</a:t>
            </a:r>
          </a:p>
          <a:p>
            <a:pPr algn="just">
              <a:defRPr/>
            </a:pPr>
            <a:endParaRPr lang="en-GB" sz="1800">
              <a:latin typeface="Calibri" panose="020F0502020204030204" pitchFamily="34" charset="0"/>
              <a:cs typeface="Calibri" panose="020F0502020204030204" pitchFamily="34" charset="0"/>
            </a:endParaRPr>
          </a:p>
          <a:p>
            <a:pPr algn="just">
              <a:defRPr/>
            </a:pPr>
            <a:endParaRPr lang="en-GB" sz="1800">
              <a:latin typeface="Calibri" panose="020F0502020204030204" pitchFamily="34" charset="0"/>
              <a:cs typeface="Calibri" panose="020F0502020204030204" pitchFamily="34" charset="0"/>
            </a:endParaRPr>
          </a:p>
          <a:p>
            <a:pPr algn="just">
              <a:defRPr/>
            </a:pPr>
            <a:r>
              <a:rPr lang="en-GB" i="1" err="1">
                <a:latin typeface="Calibri" panose="020F0502020204030204" pitchFamily="34" charset="0"/>
                <a:cs typeface="Calibri" panose="020F0502020204030204" pitchFamily="34" charset="0"/>
              </a:rPr>
              <a:t>Tilvitnun</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í</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Lög</a:t>
            </a:r>
            <a:r>
              <a:rPr lang="en-GB" i="1">
                <a:latin typeface="Calibri" panose="020F0502020204030204" pitchFamily="34" charset="0"/>
                <a:cs typeface="Calibri" panose="020F0502020204030204" pitchFamily="34" charset="0"/>
              </a:rPr>
              <a:t> um </a:t>
            </a:r>
            <a:r>
              <a:rPr lang="en-GB" i="1" err="1">
                <a:latin typeface="Calibri" panose="020F0502020204030204" pitchFamily="34" charset="0"/>
                <a:cs typeface="Calibri" panose="020F0502020204030204" pitchFamily="34" charset="0"/>
              </a:rPr>
              <a:t>persónuvernd</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og</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vinnslu</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persónuupplýsinga</a:t>
            </a:r>
            <a:r>
              <a:rPr lang="en-GB" i="1">
                <a:latin typeface="Calibri" panose="020F0502020204030204" pitchFamily="34" charset="0"/>
                <a:cs typeface="Calibri" panose="020F0502020204030204" pitchFamily="34" charset="0"/>
              </a:rPr>
              <a:t> 2018 nr. 90</a:t>
            </a:r>
          </a:p>
          <a:p>
            <a:pPr algn="just">
              <a:defRPr/>
            </a:pPr>
            <a:endParaRPr lang="en-GB" i="1">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GB" sz="2000">
                <a:latin typeface="Calibri" panose="020F0502020204030204" pitchFamily="34" charset="0"/>
                <a:cs typeface="Calibri" panose="020F0502020204030204" pitchFamily="34" charset="0"/>
              </a:rPr>
              <a:t> </a:t>
            </a:r>
            <a:r>
              <a:rPr lang="en-GB" sz="2000" err="1">
                <a:latin typeface="Calibri" panose="020F0502020204030204" pitchFamily="34" charset="0"/>
                <a:cs typeface="Calibri" panose="020F0502020204030204" pitchFamily="34" charset="0"/>
              </a:rPr>
              <a:t>Gerð</a:t>
            </a:r>
            <a:r>
              <a:rPr lang="en-GB" sz="2000">
                <a:latin typeface="Calibri" panose="020F0502020204030204" pitchFamily="34" charset="0"/>
                <a:cs typeface="Calibri" panose="020F0502020204030204" pitchFamily="34" charset="0"/>
              </a:rPr>
              <a:t> </a:t>
            </a:r>
            <a:r>
              <a:rPr lang="en-GB" sz="2000" err="1">
                <a:latin typeface="Calibri" panose="020F0502020204030204" pitchFamily="34" charset="0"/>
                <a:cs typeface="Calibri" panose="020F0502020204030204" pitchFamily="34" charset="0"/>
              </a:rPr>
              <a:t>persónusniðs</a:t>
            </a:r>
            <a:r>
              <a:rPr lang="en-US" sz="20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1222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a:latin typeface="Raleway" panose="020B0003030101060003" pitchFamily="34" charset="0"/>
              </a:rPr>
              <a:t>1. </a:t>
            </a:r>
            <a:r>
              <a:rPr lang="en-US" sz="2200" err="1">
                <a:latin typeface="Raleway" panose="020B0003030101060003" pitchFamily="34" charset="0"/>
              </a:rPr>
              <a:t>hluti</a:t>
            </a:r>
            <a:r>
              <a:rPr lang="en-US" sz="2200">
                <a:latin typeface="Raleway" panose="020B0003030101060003" pitchFamily="34" charset="0"/>
              </a:rPr>
              <a:t> – </a:t>
            </a:r>
            <a:r>
              <a:rPr lang="en-US" sz="2200" err="1">
                <a:latin typeface="Raleway" panose="020B0003030101060003" pitchFamily="34" charset="0"/>
              </a:rPr>
              <a:t>Orðskýringar</a:t>
            </a:r>
            <a:r>
              <a:rPr lang="en-US" sz="2200">
                <a:latin typeface="Raleway" panose="020B0003030101060003" pitchFamily="34" charset="0"/>
              </a:rPr>
              <a:t/>
            </a:r>
            <a:br>
              <a:rPr lang="en-US" sz="2200">
                <a:latin typeface="Raleway" panose="020B0003030101060003" pitchFamily="34" charset="0"/>
              </a:rPr>
            </a:br>
            <a:endParaRPr lang="en-US" sz="2200">
              <a:latin typeface="Raleway" panose="020B0003030101060003" pitchFamily="34" charset="0"/>
            </a:endParaRPr>
          </a:p>
        </p:txBody>
      </p:sp>
      <p:sp>
        <p:nvSpPr>
          <p:cNvPr id="4" name="Rectángulo 3"/>
          <p:cNvSpPr/>
          <p:nvPr/>
        </p:nvSpPr>
        <p:spPr>
          <a:xfrm>
            <a:off x="127191" y="1641213"/>
            <a:ext cx="8455700" cy="2185214"/>
          </a:xfrm>
          <a:prstGeom prst="rect">
            <a:avLst/>
          </a:prstGeom>
        </p:spPr>
        <p:txBody>
          <a:bodyPr wrap="square">
            <a:spAutoFit/>
          </a:bodyPr>
          <a:lstStyle/>
          <a:p>
            <a:pPr algn="just">
              <a:defRPr/>
            </a:pPr>
            <a:r>
              <a:rPr lang="en-GB" sz="1800" spc="-85" err="1">
                <a:latin typeface="Calibri" panose="020F0502020204030204" pitchFamily="34" charset="0"/>
                <a:cs typeface="Calibri" panose="020F0502020204030204" pitchFamily="34" charset="0"/>
              </a:rPr>
              <a:t>Einstaklingur</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lögaðili</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stjórnvald</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eða</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annar</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aðili</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sem</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ákveður</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einn</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eða</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í</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samvinnu</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við</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aðra</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tilgang</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og</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aðferðir</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við</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vinnslu</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persónuupplýsinga</a:t>
            </a:r>
            <a:r>
              <a:rPr lang="en-GB" sz="1800" spc="-85">
                <a:latin typeface="Calibri" panose="020F0502020204030204" pitchFamily="34" charset="0"/>
                <a:cs typeface="Calibri" panose="020F0502020204030204" pitchFamily="34" charset="0"/>
              </a:rPr>
              <a:t>. </a:t>
            </a:r>
          </a:p>
          <a:p>
            <a:pPr algn="just">
              <a:defRPr/>
            </a:pPr>
            <a:endParaRPr lang="en-GB" sz="1800" spc="-85">
              <a:latin typeface="Calibri" panose="020F0502020204030204" pitchFamily="34" charset="0"/>
              <a:cs typeface="Calibri" panose="020F0502020204030204" pitchFamily="34" charset="0"/>
            </a:endParaRPr>
          </a:p>
          <a:p>
            <a:pPr algn="just">
              <a:defRPr/>
            </a:pPr>
            <a:r>
              <a:rPr lang="en-GB" sz="1800" spc="-85" err="1">
                <a:solidFill>
                  <a:srgbClr val="004C52"/>
                </a:solidFill>
                <a:latin typeface="Calibri" panose="020F0502020204030204" pitchFamily="34" charset="0"/>
                <a:cs typeface="Calibri" panose="020F0502020204030204" pitchFamily="34" charset="0"/>
              </a:rPr>
              <a:t>Vinnsluaðili</a:t>
            </a:r>
            <a:r>
              <a:rPr lang="en-GB" sz="1800" spc="-85">
                <a:solidFill>
                  <a:srgbClr val="004C52"/>
                </a:solidFill>
                <a:latin typeface="Calibri" panose="020F0502020204030204" pitchFamily="34" charset="0"/>
                <a:cs typeface="Calibri" panose="020F0502020204030204" pitchFamily="34" charset="0"/>
              </a:rPr>
              <a:t> </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Einstaklingur</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eða</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lögaðili</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stjórnvald</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eða</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annar</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aðili</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sem</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vinnur</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með</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persónuupplýsingar</a:t>
            </a:r>
            <a:r>
              <a:rPr lang="en-GB" sz="1800" spc="-85">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á</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vegum</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ábyrgðaraðila</a:t>
            </a:r>
            <a:r>
              <a:rPr lang="en-GB" sz="1800" spc="-85">
                <a:solidFill>
                  <a:srgbClr val="00B050"/>
                </a:solidFill>
                <a:latin typeface="Calibri" panose="020F0502020204030204" pitchFamily="34" charset="0"/>
                <a:cs typeface="Calibri" panose="020F0502020204030204" pitchFamily="34" charset="0"/>
              </a:rPr>
              <a:t>. </a:t>
            </a:r>
          </a:p>
          <a:p>
            <a:pPr algn="just">
              <a:defRPr/>
            </a:pPr>
            <a:endParaRPr lang="en-GB" sz="1800" i="1" spc="-85">
              <a:solidFill>
                <a:srgbClr val="00B050"/>
              </a:solidFill>
              <a:latin typeface="Calibri" panose="020F0502020204030204" pitchFamily="34" charset="0"/>
              <a:cs typeface="Calibri" panose="020F0502020204030204" pitchFamily="34" charset="0"/>
            </a:endParaRPr>
          </a:p>
          <a:p>
            <a:pPr algn="just">
              <a:defRPr/>
            </a:pPr>
            <a:r>
              <a:rPr lang="en-GB" i="1" err="1">
                <a:latin typeface="Calibri" panose="020F0502020204030204" pitchFamily="34" charset="0"/>
                <a:cs typeface="Calibri" panose="020F0502020204030204" pitchFamily="34" charset="0"/>
              </a:rPr>
              <a:t>Tilvitnun</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í</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Lög</a:t>
            </a:r>
            <a:r>
              <a:rPr lang="en-GB" i="1">
                <a:latin typeface="Calibri" panose="020F0502020204030204" pitchFamily="34" charset="0"/>
                <a:cs typeface="Calibri" panose="020F0502020204030204" pitchFamily="34" charset="0"/>
              </a:rPr>
              <a:t> um </a:t>
            </a:r>
            <a:r>
              <a:rPr lang="en-GB" i="1" err="1">
                <a:latin typeface="Calibri" panose="020F0502020204030204" pitchFamily="34" charset="0"/>
                <a:cs typeface="Calibri" panose="020F0502020204030204" pitchFamily="34" charset="0"/>
              </a:rPr>
              <a:t>persónuvernd</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og</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vinnslu</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persónuupplýsinga</a:t>
            </a:r>
            <a:r>
              <a:rPr lang="en-GB" i="1">
                <a:latin typeface="Calibri" panose="020F0502020204030204" pitchFamily="34" charset="0"/>
                <a:cs typeface="Calibri" panose="020F0502020204030204" pitchFamily="34" charset="0"/>
              </a:rPr>
              <a:t> 2018 nr. 90</a:t>
            </a:r>
          </a:p>
          <a:p>
            <a:pPr algn="just">
              <a:defRPr/>
            </a:pPr>
            <a:endParaRPr lang="en-GB" i="1">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GB" sz="2000" spc="-85" err="1">
                <a:latin typeface="Calibri" panose="020F0502020204030204" pitchFamily="34" charset="0"/>
                <a:cs typeface="Calibri" panose="020F0502020204030204" pitchFamily="34" charset="0"/>
              </a:rPr>
              <a:t>Ábyrgðaraðili</a:t>
            </a:r>
            <a:r>
              <a:rPr lang="en-GB" sz="2000" spc="-85">
                <a:latin typeface="Calibri" panose="020F0502020204030204" pitchFamily="34" charset="0"/>
                <a:cs typeface="Calibri" panose="020F0502020204030204" pitchFamily="34" charset="0"/>
              </a:rPr>
              <a:t>: </a:t>
            </a:r>
            <a:r>
              <a:rPr lang="en-US" sz="20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40561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a:latin typeface="Raleway" panose="020B0003030101060003" pitchFamily="34" charset="0"/>
              </a:rPr>
              <a:t>1. </a:t>
            </a:r>
            <a:r>
              <a:rPr lang="en-US" sz="2200" err="1">
                <a:latin typeface="Raleway" panose="020B0003030101060003" pitchFamily="34" charset="0"/>
              </a:rPr>
              <a:t>hluti</a:t>
            </a:r>
            <a:r>
              <a:rPr lang="en-US" sz="2200">
                <a:latin typeface="Raleway" panose="020B0003030101060003" pitchFamily="34" charset="0"/>
              </a:rPr>
              <a:t> – </a:t>
            </a:r>
            <a:r>
              <a:rPr lang="en-US" sz="2200" err="1">
                <a:latin typeface="Raleway" panose="020B0003030101060003" pitchFamily="34" charset="0"/>
              </a:rPr>
              <a:t>Orðskýringar</a:t>
            </a:r>
            <a:r>
              <a:rPr lang="en-US" sz="2200">
                <a:latin typeface="Raleway" panose="020B0003030101060003" pitchFamily="34" charset="0"/>
              </a:rPr>
              <a:t/>
            </a:r>
            <a:br>
              <a:rPr lang="en-US" sz="2200">
                <a:latin typeface="Raleway" panose="020B0003030101060003" pitchFamily="34" charset="0"/>
              </a:rPr>
            </a:br>
            <a:endParaRPr lang="en-US" sz="2200">
              <a:latin typeface="Raleway" panose="020B0003030101060003" pitchFamily="34" charset="0"/>
            </a:endParaRPr>
          </a:p>
        </p:txBody>
      </p:sp>
      <p:sp>
        <p:nvSpPr>
          <p:cNvPr id="4" name="Rectángulo 3"/>
          <p:cNvSpPr/>
          <p:nvPr/>
        </p:nvSpPr>
        <p:spPr>
          <a:xfrm>
            <a:off x="127191" y="1641213"/>
            <a:ext cx="8455700" cy="1354217"/>
          </a:xfrm>
          <a:prstGeom prst="rect">
            <a:avLst/>
          </a:prstGeom>
        </p:spPr>
        <p:txBody>
          <a:bodyPr wrap="square">
            <a:spAutoFit/>
          </a:bodyPr>
          <a:lstStyle/>
          <a:p>
            <a:pPr algn="just">
              <a:defRPr/>
            </a:pPr>
            <a:r>
              <a:rPr lang="en-GB" sz="1800" spc="-85" err="1">
                <a:solidFill>
                  <a:srgbClr val="00B050"/>
                </a:solidFill>
                <a:latin typeface="Calibri" panose="020F0502020204030204" pitchFamily="34" charset="0"/>
                <a:cs typeface="Calibri" panose="020F0502020204030204" pitchFamily="34" charset="0"/>
              </a:rPr>
              <a:t>Óþvinguð</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sértæk</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upplýst</a:t>
            </a:r>
            <a:r>
              <a:rPr lang="en-GB" sz="1800" spc="-85">
                <a:solidFill>
                  <a:srgbClr val="00B050"/>
                </a:solidFill>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og</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ótvíræð</a:t>
            </a:r>
            <a:r>
              <a:rPr lang="en-GB" sz="1800" spc="-85">
                <a:solidFill>
                  <a:srgbClr val="00B050"/>
                </a:solidFill>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viljayfirlýsing</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hins</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skráða</a:t>
            </a:r>
            <a:r>
              <a:rPr lang="en-GB" sz="1800" spc="-85">
                <a:latin typeface="Calibri" panose="020F0502020204030204" pitchFamily="34" charset="0"/>
                <a:cs typeface="Calibri" panose="020F0502020204030204" pitchFamily="34" charset="0"/>
              </a:rPr>
              <a:t> um </a:t>
            </a:r>
            <a:r>
              <a:rPr lang="en-GB" sz="1800" spc="-85" err="1">
                <a:latin typeface="Calibri" panose="020F0502020204030204" pitchFamily="34" charset="0"/>
                <a:cs typeface="Calibri" panose="020F0502020204030204" pitchFamily="34" charset="0"/>
              </a:rPr>
              <a:t>að</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hann</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samþykki</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með</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yfirlýsingu</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eða</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ótvíræðri</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staðfestingu</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vinnslu</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persónuupplýsinga</a:t>
            </a:r>
            <a:r>
              <a:rPr lang="en-GB" sz="1800" spc="-85">
                <a:latin typeface="Calibri" panose="020F0502020204030204" pitchFamily="34" charset="0"/>
                <a:cs typeface="Calibri" panose="020F0502020204030204" pitchFamily="34" charset="0"/>
              </a:rPr>
              <a:t> um sig. </a:t>
            </a:r>
          </a:p>
          <a:p>
            <a:pPr algn="just">
              <a:defRPr/>
            </a:pPr>
            <a:endParaRPr lang="en-GB" sz="1800">
              <a:latin typeface="Calibri" panose="020F0502020204030204" pitchFamily="34" charset="0"/>
              <a:cs typeface="Calibri" panose="020F0502020204030204" pitchFamily="34" charset="0"/>
            </a:endParaRPr>
          </a:p>
          <a:p>
            <a:pPr algn="just">
              <a:defRPr/>
            </a:pPr>
            <a:r>
              <a:rPr lang="en-GB" i="1" err="1">
                <a:latin typeface="Calibri" panose="020F0502020204030204" pitchFamily="34" charset="0"/>
                <a:cs typeface="Calibri" panose="020F0502020204030204" pitchFamily="34" charset="0"/>
              </a:rPr>
              <a:t>Tilvitnun</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í</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Lög</a:t>
            </a:r>
            <a:r>
              <a:rPr lang="en-GB" i="1">
                <a:latin typeface="Calibri" panose="020F0502020204030204" pitchFamily="34" charset="0"/>
                <a:cs typeface="Calibri" panose="020F0502020204030204" pitchFamily="34" charset="0"/>
              </a:rPr>
              <a:t> um </a:t>
            </a:r>
            <a:r>
              <a:rPr lang="en-GB" i="1" err="1">
                <a:latin typeface="Calibri" panose="020F0502020204030204" pitchFamily="34" charset="0"/>
                <a:cs typeface="Calibri" panose="020F0502020204030204" pitchFamily="34" charset="0"/>
              </a:rPr>
              <a:t>persónuvernd</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og</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vinnslu</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persónuupplýsinga</a:t>
            </a:r>
            <a:r>
              <a:rPr lang="en-GB" i="1">
                <a:latin typeface="Calibri" panose="020F0502020204030204" pitchFamily="34" charset="0"/>
                <a:cs typeface="Calibri" panose="020F0502020204030204" pitchFamily="34" charset="0"/>
              </a:rPr>
              <a:t> 2018 nr. 90</a:t>
            </a:r>
          </a:p>
          <a:p>
            <a:pPr algn="just">
              <a:defRPr/>
            </a:pPr>
            <a:endParaRPr lang="en-GB" i="1">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GB" sz="2000" spc="-85" err="1">
                <a:latin typeface="Calibri" panose="020F0502020204030204" pitchFamily="34" charset="0"/>
                <a:cs typeface="Calibri" panose="020F0502020204030204" pitchFamily="34" charset="0"/>
              </a:rPr>
              <a:t>Samþykki</a:t>
            </a:r>
            <a:r>
              <a:rPr lang="en-US" sz="20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3089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a:latin typeface="Raleway" panose="020B0003030101060003" pitchFamily="34" charset="0"/>
              </a:rPr>
              <a:t>1. </a:t>
            </a:r>
            <a:r>
              <a:rPr lang="en-US" sz="2200" err="1">
                <a:latin typeface="Raleway" panose="020B0003030101060003" pitchFamily="34" charset="0"/>
              </a:rPr>
              <a:t>hluti</a:t>
            </a:r>
            <a:r>
              <a:rPr lang="en-US" sz="2200">
                <a:latin typeface="Raleway" panose="020B0003030101060003" pitchFamily="34" charset="0"/>
              </a:rPr>
              <a:t> – </a:t>
            </a:r>
            <a:r>
              <a:rPr lang="en-US" sz="2200" err="1">
                <a:latin typeface="Raleway" panose="020B0003030101060003" pitchFamily="34" charset="0"/>
              </a:rPr>
              <a:t>Orðskýringar</a:t>
            </a:r>
            <a:r>
              <a:rPr lang="en-US" sz="2200">
                <a:latin typeface="Raleway" panose="020B0003030101060003" pitchFamily="34" charset="0"/>
              </a:rPr>
              <a:t/>
            </a:r>
            <a:br>
              <a:rPr lang="en-US" sz="2200">
                <a:latin typeface="Raleway" panose="020B0003030101060003" pitchFamily="34" charset="0"/>
              </a:rPr>
            </a:br>
            <a:endParaRPr lang="en-US" sz="2200">
              <a:latin typeface="Raleway" panose="020B0003030101060003" pitchFamily="34" charset="0"/>
            </a:endParaRPr>
          </a:p>
        </p:txBody>
      </p:sp>
      <p:sp>
        <p:nvSpPr>
          <p:cNvPr id="4" name="Rectángulo 3"/>
          <p:cNvSpPr/>
          <p:nvPr/>
        </p:nvSpPr>
        <p:spPr>
          <a:xfrm>
            <a:off x="127191" y="1641213"/>
            <a:ext cx="8455700" cy="1631216"/>
          </a:xfrm>
          <a:prstGeom prst="rect">
            <a:avLst/>
          </a:prstGeom>
        </p:spPr>
        <p:txBody>
          <a:bodyPr wrap="square">
            <a:spAutoFit/>
          </a:bodyPr>
          <a:lstStyle/>
          <a:p>
            <a:pPr algn="just">
              <a:defRPr/>
            </a:pPr>
            <a:r>
              <a:rPr lang="en-GB" sz="1800" spc="-85" err="1">
                <a:latin typeface="Calibri" panose="020F0502020204030204" pitchFamily="34" charset="0"/>
                <a:cs typeface="Calibri" panose="020F0502020204030204" pitchFamily="34" charset="0"/>
              </a:rPr>
              <a:t>Brestur</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á</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öryggi</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sem</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leiðir</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til</a:t>
            </a:r>
            <a:r>
              <a:rPr lang="en-GB" sz="1800" spc="-85">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óviljandi</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eða</a:t>
            </a:r>
            <a:r>
              <a:rPr lang="en-GB" sz="1800" spc="-85">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ólögmætrar</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eyðingar</a:t>
            </a:r>
            <a:r>
              <a:rPr lang="en-GB" sz="1800" spc="-85">
                <a:solidFill>
                  <a:srgbClr val="00B050"/>
                </a:solidFill>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persónuupplýsinga</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eða</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þess</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að</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þær</a:t>
            </a:r>
            <a:r>
              <a:rPr lang="en-GB" sz="1800" spc="-85">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glatist</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breytist</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verði</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birtar</a:t>
            </a:r>
            <a:r>
              <a:rPr lang="en-GB" sz="1800" spc="-85">
                <a:solidFill>
                  <a:srgbClr val="00B050"/>
                </a:solidFill>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eða</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aðgangur</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verði</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veittur</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að</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þeim</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í</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leyfisleysi</a:t>
            </a:r>
            <a:r>
              <a:rPr lang="en-GB" sz="1800" spc="-85">
                <a:latin typeface="Calibri" panose="020F0502020204030204" pitchFamily="34" charset="0"/>
                <a:cs typeface="Calibri" panose="020F0502020204030204" pitchFamily="34" charset="0"/>
              </a:rPr>
              <a:t>. </a:t>
            </a:r>
          </a:p>
          <a:p>
            <a:pPr algn="just">
              <a:defRPr/>
            </a:pPr>
            <a:endParaRPr lang="en-GB" sz="1800" spc="-85">
              <a:latin typeface="Calibri" panose="020F0502020204030204" pitchFamily="34" charset="0"/>
              <a:cs typeface="Calibri" panose="020F0502020204030204" pitchFamily="34" charset="0"/>
            </a:endParaRPr>
          </a:p>
          <a:p>
            <a:pPr algn="just">
              <a:defRPr/>
            </a:pPr>
            <a:endParaRPr lang="en-GB" i="1" spc="-85">
              <a:latin typeface="Calibri" panose="020F0502020204030204" pitchFamily="34" charset="0"/>
              <a:cs typeface="Calibri" panose="020F0502020204030204" pitchFamily="34" charset="0"/>
            </a:endParaRPr>
          </a:p>
          <a:p>
            <a:pPr algn="just">
              <a:defRPr/>
            </a:pPr>
            <a:r>
              <a:rPr lang="en-GB" i="1" err="1">
                <a:latin typeface="Calibri" panose="020F0502020204030204" pitchFamily="34" charset="0"/>
                <a:cs typeface="Calibri" panose="020F0502020204030204" pitchFamily="34" charset="0"/>
              </a:rPr>
              <a:t>Tilvitnun</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í</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Lög</a:t>
            </a:r>
            <a:r>
              <a:rPr lang="en-GB" i="1">
                <a:latin typeface="Calibri" panose="020F0502020204030204" pitchFamily="34" charset="0"/>
                <a:cs typeface="Calibri" panose="020F0502020204030204" pitchFamily="34" charset="0"/>
              </a:rPr>
              <a:t> um </a:t>
            </a:r>
            <a:r>
              <a:rPr lang="en-GB" i="1" err="1">
                <a:latin typeface="Calibri" panose="020F0502020204030204" pitchFamily="34" charset="0"/>
                <a:cs typeface="Calibri" panose="020F0502020204030204" pitchFamily="34" charset="0"/>
              </a:rPr>
              <a:t>persónuvernd</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og</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vinnslu</a:t>
            </a:r>
            <a:r>
              <a:rPr lang="en-GB" i="1">
                <a:latin typeface="Calibri" panose="020F0502020204030204" pitchFamily="34" charset="0"/>
                <a:cs typeface="Calibri" panose="020F0502020204030204" pitchFamily="34" charset="0"/>
              </a:rPr>
              <a:t> </a:t>
            </a:r>
            <a:r>
              <a:rPr lang="en-GB" i="1" err="1">
                <a:latin typeface="Calibri" panose="020F0502020204030204" pitchFamily="34" charset="0"/>
                <a:cs typeface="Calibri" panose="020F0502020204030204" pitchFamily="34" charset="0"/>
              </a:rPr>
              <a:t>persónuupplýsinga</a:t>
            </a:r>
            <a:r>
              <a:rPr lang="en-GB" i="1">
                <a:latin typeface="Calibri" panose="020F0502020204030204" pitchFamily="34" charset="0"/>
                <a:cs typeface="Calibri" panose="020F0502020204030204" pitchFamily="34" charset="0"/>
              </a:rPr>
              <a:t> 2018 nr. 90</a:t>
            </a:r>
          </a:p>
          <a:p>
            <a:pPr algn="just">
              <a:defRPr/>
            </a:pPr>
            <a:endParaRPr lang="en-GB" sz="1800">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err="1">
                <a:latin typeface="Calibri" panose="020F0502020204030204" pitchFamily="34" charset="0"/>
                <a:cs typeface="Calibri" panose="020F0502020204030204" pitchFamily="34" charset="0"/>
              </a:rPr>
              <a:t>Öryggisbrestur</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við</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vinnslu</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persónuupplýsinga</a:t>
            </a:r>
            <a:r>
              <a:rPr lang="en-US" sz="20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18055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a:latin typeface="Raleway" panose="020B0003030101060003" pitchFamily="34" charset="0"/>
              </a:rPr>
              <a:t>2. </a:t>
            </a:r>
            <a:r>
              <a:rPr lang="en-US" sz="2200" err="1">
                <a:latin typeface="Raleway" panose="020B0003030101060003" pitchFamily="34" charset="0"/>
              </a:rPr>
              <a:t>hluti</a:t>
            </a:r>
            <a:r>
              <a:rPr lang="en-US" sz="2200">
                <a:latin typeface="Raleway" panose="020B0003030101060003" pitchFamily="34" charset="0"/>
              </a:rPr>
              <a:t> – 7 </a:t>
            </a:r>
            <a:r>
              <a:rPr lang="en-US" sz="2200" err="1">
                <a:latin typeface="Raleway" panose="020B0003030101060003" pitchFamily="34" charset="0"/>
              </a:rPr>
              <a:t>meginreglur</a:t>
            </a:r>
            <a:r>
              <a:rPr lang="en-US" sz="2200">
                <a:latin typeface="Raleway" panose="020B0003030101060003" pitchFamily="34" charset="0"/>
              </a:rPr>
              <a:t> um </a:t>
            </a:r>
            <a:r>
              <a:rPr lang="en-US" sz="2200" err="1">
                <a:latin typeface="Raleway" panose="020B0003030101060003" pitchFamily="34" charset="0"/>
              </a:rPr>
              <a:t>gagnavernd</a:t>
            </a:r>
            <a:r>
              <a:rPr lang="en-US" sz="2200">
                <a:latin typeface="Raleway" panose="020B0003030101060003" pitchFamily="34" charset="0"/>
              </a:rPr>
              <a:t/>
            </a:r>
            <a:br>
              <a:rPr lang="en-US" sz="2200">
                <a:latin typeface="Raleway" panose="020B0003030101060003" pitchFamily="34" charset="0"/>
              </a:rPr>
            </a:br>
            <a:r>
              <a:rPr lang="en-US" sz="2200">
                <a:latin typeface="Raleway" panose="020B0003030101060003" pitchFamily="34" charset="0"/>
              </a:rPr>
              <a:t>GDPR </a:t>
            </a:r>
            <a:r>
              <a:rPr lang="en-US" sz="2200" err="1">
                <a:latin typeface="Raleway" panose="020B0003030101060003" pitchFamily="34" charset="0"/>
              </a:rPr>
              <a:t>Grein</a:t>
            </a:r>
            <a:r>
              <a:rPr lang="en-US" sz="2200">
                <a:latin typeface="Raleway" panose="020B0003030101060003" pitchFamily="34" charset="0"/>
              </a:rPr>
              <a:t> nr. 5, </a:t>
            </a:r>
            <a:r>
              <a:rPr lang="en-US" sz="2200" err="1">
                <a:latin typeface="Raleway" panose="020B0003030101060003" pitchFamily="34" charset="0"/>
              </a:rPr>
              <a:t>kafli</a:t>
            </a:r>
            <a:r>
              <a:rPr lang="en-US" sz="2200">
                <a:latin typeface="Raleway" panose="020B0003030101060003" pitchFamily="34" charset="0"/>
              </a:rPr>
              <a:t> 2 </a:t>
            </a:r>
          </a:p>
        </p:txBody>
      </p:sp>
      <p:sp>
        <p:nvSpPr>
          <p:cNvPr id="4" name="Rectángulo 3"/>
          <p:cNvSpPr/>
          <p:nvPr/>
        </p:nvSpPr>
        <p:spPr>
          <a:xfrm>
            <a:off x="127191" y="1641213"/>
            <a:ext cx="8455700" cy="2308324"/>
          </a:xfrm>
          <a:prstGeom prst="rect">
            <a:avLst/>
          </a:prstGeom>
        </p:spPr>
        <p:txBody>
          <a:bodyPr wrap="square" lIns="91440" tIns="45720" rIns="91440" bIns="45720" anchor="t">
            <a:spAutoFit/>
          </a:bodyPr>
          <a:lstStyle/>
          <a:p>
            <a:pPr algn="just">
              <a:defRPr/>
            </a:pPr>
            <a:r>
              <a:rPr lang="en-GB" sz="1800" spc="-85" err="1">
                <a:solidFill>
                  <a:srgbClr val="00B050"/>
                </a:solidFill>
                <a:latin typeface="Calibri" panose="020F0502020204030204" pitchFamily="34" charset="0"/>
                <a:cs typeface="Calibri" panose="020F0502020204030204" pitchFamily="34" charset="0"/>
              </a:rPr>
              <a:t>Lögmæti</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sanngirni</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og</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gagnsæi</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við</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gagnavinnsluna</a:t>
            </a:r>
            <a:r>
              <a:rPr lang="en-GB" sz="1800" spc="-85">
                <a:solidFill>
                  <a:srgbClr val="00B050"/>
                </a:solidFill>
                <a:latin typeface="Calibri" panose="020F0502020204030204" pitchFamily="34" charset="0"/>
                <a:cs typeface="Calibri" panose="020F0502020204030204" pitchFamily="34" charset="0"/>
              </a:rPr>
              <a:t> </a:t>
            </a:r>
            <a:r>
              <a:rPr lang="en-GB" sz="1800">
                <a:latin typeface="Calibri" panose="020F0502020204030204" pitchFamily="34" charset="0"/>
                <a:cs typeface="Calibri" panose="020F0502020204030204" pitchFamily="34" charset="0"/>
              </a:rPr>
              <a:t>– ekki vera </a:t>
            </a:r>
            <a:r>
              <a:rPr lang="en-GB" sz="1800" err="1">
                <a:latin typeface="Calibri" panose="020F0502020204030204" pitchFamily="34" charset="0"/>
                <a:cs typeface="Calibri" panose="020F0502020204030204" pitchFamily="34" charset="0"/>
              </a:rPr>
              <a:t>á</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gráu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svæði</a:t>
            </a:r>
            <a:endParaRPr lang="en-GB" sz="1800">
              <a:latin typeface="Calibri" panose="020F0502020204030204" pitchFamily="34" charset="0"/>
              <a:cs typeface="Calibri" panose="020F0502020204030204" pitchFamily="34" charset="0"/>
            </a:endParaRPr>
          </a:p>
          <a:p>
            <a:pPr algn="just">
              <a:defRPr/>
            </a:pPr>
            <a:r>
              <a:rPr lang="en-GB" sz="1800" spc="-85" err="1">
                <a:solidFill>
                  <a:srgbClr val="00B050"/>
                </a:solidFill>
                <a:latin typeface="Calibri" panose="020F0502020204030204" pitchFamily="34" charset="0"/>
                <a:cs typeface="Calibri" panose="020F0502020204030204" pitchFamily="34" charset="0"/>
              </a:rPr>
              <a:t>Vinnsla</a:t>
            </a:r>
            <a:r>
              <a:rPr lang="en-GB" sz="1800" spc="-85">
                <a:solidFill>
                  <a:srgbClr val="00B050"/>
                </a:solidFill>
                <a:latin typeface="Calibri" panose="020F0502020204030204" pitchFamily="34" charset="0"/>
                <a:cs typeface="Calibri" panose="020F0502020204030204" pitchFamily="34" charset="0"/>
              </a:rPr>
              <a:t> er </a:t>
            </a:r>
            <a:r>
              <a:rPr lang="en-GB" sz="1800" spc="-85" err="1">
                <a:solidFill>
                  <a:srgbClr val="00B050"/>
                </a:solidFill>
                <a:latin typeface="Calibri" panose="020F0502020204030204" pitchFamily="34" charset="0"/>
                <a:cs typeface="Calibri" panose="020F0502020204030204" pitchFamily="34" charset="0"/>
              </a:rPr>
              <a:t>takmörkuð</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af</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tilgangi</a:t>
            </a:r>
            <a:r>
              <a:rPr lang="en-GB" sz="1800" spc="-85">
                <a:solidFill>
                  <a:srgbClr val="00B050"/>
                </a:solidFill>
                <a:latin typeface="Calibri" panose="020F0502020204030204" pitchFamily="34" charset="0"/>
                <a:cs typeface="Calibri" panose="020F0502020204030204" pitchFamily="34" charset="0"/>
              </a:rPr>
              <a:t> </a:t>
            </a:r>
            <a:endParaRPr lang="en-GB" sz="200" i="1" spc="-85">
              <a:solidFill>
                <a:srgbClr val="00B050"/>
              </a:solidFill>
              <a:latin typeface="Calibri" panose="020F0502020204030204" pitchFamily="34" charset="0"/>
              <a:cs typeface="Calibri" panose="020F0502020204030204" pitchFamily="34" charset="0"/>
            </a:endParaRPr>
          </a:p>
          <a:p>
            <a:pPr algn="just">
              <a:defRPr/>
            </a:pPr>
            <a:r>
              <a:rPr lang="en-GB" sz="1800" spc="-85" err="1">
                <a:solidFill>
                  <a:srgbClr val="00B050"/>
                </a:solidFill>
                <a:latin typeface="Calibri" panose="020F0502020204030204" pitchFamily="34" charset="0"/>
                <a:cs typeface="Calibri" panose="020F0502020204030204" pitchFamily="34" charset="0"/>
              </a:rPr>
              <a:t>Vinnsla</a:t>
            </a:r>
            <a:r>
              <a:rPr lang="en-GB" sz="1800" spc="-85">
                <a:solidFill>
                  <a:srgbClr val="00B050"/>
                </a:solidFill>
                <a:latin typeface="Calibri" panose="020F0502020204030204" pitchFamily="34" charset="0"/>
                <a:cs typeface="Calibri" panose="020F0502020204030204" pitchFamily="34" charset="0"/>
              </a:rPr>
              <a:t> er </a:t>
            </a:r>
            <a:r>
              <a:rPr lang="en-GB" sz="1800" spc="-85" err="1">
                <a:solidFill>
                  <a:srgbClr val="00B050"/>
                </a:solidFill>
                <a:latin typeface="Calibri" panose="020F0502020204030204" pitchFamily="34" charset="0"/>
                <a:cs typeface="Calibri" panose="020F0502020204030204" pitchFamily="34" charset="0"/>
              </a:rPr>
              <a:t>takmörkuð</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af</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nauðsyn</a:t>
            </a:r>
            <a:endParaRPr lang="en-GB" sz="1800" i="1" spc="-85">
              <a:solidFill>
                <a:srgbClr val="00B050"/>
              </a:solidFill>
              <a:latin typeface="Calibri" panose="020F0502020204030204" pitchFamily="34" charset="0"/>
              <a:cs typeface="Calibri" panose="020F0502020204030204" pitchFamily="34" charset="0"/>
            </a:endParaRPr>
          </a:p>
          <a:p>
            <a:pPr algn="just">
              <a:defRPr/>
            </a:pPr>
            <a:r>
              <a:rPr lang="en-GB" sz="1800" spc="-85" err="1">
                <a:solidFill>
                  <a:srgbClr val="00B050"/>
                </a:solidFill>
                <a:latin typeface="Calibri" panose="020F0502020204030204" pitchFamily="34" charset="0"/>
                <a:cs typeface="Calibri" panose="020F0502020204030204" pitchFamily="34" charset="0"/>
              </a:rPr>
              <a:t>Áreiðanleiki</a:t>
            </a:r>
            <a:r>
              <a:rPr lang="en-GB" sz="1800" spc="-85">
                <a:latin typeface="Calibri" panose="020F0502020204030204" pitchFamily="34" charset="0"/>
                <a:cs typeface="Calibri" panose="020F0502020204030204" pitchFamily="34" charset="0"/>
              </a:rPr>
              <a:t> – ekki </a:t>
            </a:r>
            <a:r>
              <a:rPr lang="en-GB" sz="1800" spc="-85" err="1">
                <a:latin typeface="Calibri" panose="020F0502020204030204" pitchFamily="34" charset="0"/>
                <a:cs typeface="Calibri" panose="020F0502020204030204" pitchFamily="34" charset="0"/>
              </a:rPr>
              <a:t>gleyma</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að</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uppfæra</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þau</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gögn</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sem</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þú</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geymir</a:t>
            </a:r>
            <a:endParaRPr lang="en-GB" sz="200" i="1" spc="-85">
              <a:latin typeface="Calibri" panose="020F0502020204030204" pitchFamily="34" charset="0"/>
              <a:cs typeface="Calibri" panose="020F0502020204030204" pitchFamily="34" charset="0"/>
            </a:endParaRPr>
          </a:p>
          <a:p>
            <a:pPr algn="just">
              <a:defRPr/>
            </a:pPr>
            <a:r>
              <a:rPr lang="en-GB" sz="1800" spc="-85" err="1">
                <a:solidFill>
                  <a:srgbClr val="00B050"/>
                </a:solidFill>
                <a:latin typeface="Calibri" panose="020F0502020204030204" pitchFamily="34" charset="0"/>
                <a:cs typeface="Calibri" panose="020F0502020204030204" pitchFamily="34" charset="0"/>
              </a:rPr>
              <a:t>Takmörkun</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á</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geymslu</a:t>
            </a:r>
            <a:r>
              <a:rPr lang="en-GB" sz="1800" spc="-85">
                <a:solidFill>
                  <a:srgbClr val="00B050"/>
                </a:solidFill>
                <a:latin typeface="Calibri" panose="020F0502020204030204" pitchFamily="34" charset="0"/>
                <a:cs typeface="Calibri" panose="020F0502020204030204" pitchFamily="34" charset="0"/>
              </a:rPr>
              <a:t> </a:t>
            </a:r>
            <a:r>
              <a:rPr lang="en-GB" sz="1800" spc="-85">
                <a:latin typeface="Calibri" panose="020F0502020204030204" pitchFamily="34" charset="0"/>
                <a:cs typeface="Calibri" panose="020F0502020204030204" pitchFamily="34" charset="0"/>
              </a:rPr>
              <a:t>– ekki </a:t>
            </a:r>
            <a:r>
              <a:rPr lang="en-GB" sz="1800" spc="-85" err="1">
                <a:latin typeface="Calibri" panose="020F0502020204030204" pitchFamily="34" charset="0"/>
                <a:cs typeface="Calibri" panose="020F0502020204030204" pitchFamily="34" charset="0"/>
              </a:rPr>
              <a:t>geyma</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gögn</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lengur</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en</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þarf</a:t>
            </a:r>
            <a:r>
              <a:rPr lang="en-GB" sz="1800" spc="-85">
                <a:latin typeface="Calibri" panose="020F0502020204030204" pitchFamily="34" charset="0"/>
                <a:cs typeface="Calibri" panose="020F0502020204030204" pitchFamily="34" charset="0"/>
              </a:rPr>
              <a:t> </a:t>
            </a:r>
          </a:p>
          <a:p>
            <a:pPr algn="just">
              <a:defRPr/>
            </a:pPr>
            <a:r>
              <a:rPr lang="en-GB" sz="1800" spc="-85" err="1">
                <a:solidFill>
                  <a:srgbClr val="00B050"/>
                </a:solidFill>
                <a:latin typeface="Calibri"/>
                <a:cs typeface="Calibri"/>
              </a:rPr>
              <a:t>Heilindi</a:t>
            </a:r>
            <a:r>
              <a:rPr lang="en-GB" sz="1800" spc="-85">
                <a:solidFill>
                  <a:srgbClr val="00B050"/>
                </a:solidFill>
                <a:latin typeface="Calibri"/>
                <a:cs typeface="Calibri"/>
              </a:rPr>
              <a:t> </a:t>
            </a:r>
            <a:r>
              <a:rPr lang="en-GB" sz="1800" spc="-85" err="1">
                <a:solidFill>
                  <a:srgbClr val="00B050"/>
                </a:solidFill>
                <a:latin typeface="Calibri"/>
                <a:cs typeface="Calibri"/>
              </a:rPr>
              <a:t>og</a:t>
            </a:r>
            <a:r>
              <a:rPr lang="en-GB" sz="1800" spc="-85">
                <a:solidFill>
                  <a:srgbClr val="00B050"/>
                </a:solidFill>
                <a:latin typeface="Calibri"/>
                <a:cs typeface="Calibri"/>
              </a:rPr>
              <a:t> </a:t>
            </a:r>
            <a:r>
              <a:rPr lang="en-GB" sz="1800" spc="-85" err="1">
                <a:solidFill>
                  <a:srgbClr val="00B050"/>
                </a:solidFill>
                <a:latin typeface="Calibri"/>
                <a:cs typeface="Calibri"/>
              </a:rPr>
              <a:t>trúnaður</a:t>
            </a:r>
            <a:r>
              <a:rPr lang="en-GB" sz="1800" spc="-85">
                <a:solidFill>
                  <a:srgbClr val="00B050"/>
                </a:solidFill>
                <a:latin typeface="Calibri"/>
                <a:cs typeface="Calibri"/>
              </a:rPr>
              <a:t> </a:t>
            </a:r>
            <a:r>
              <a:rPr lang="en-GB" sz="1800" spc="-85">
                <a:latin typeface="Calibri"/>
                <a:cs typeface="Calibri"/>
              </a:rPr>
              <a:t>– </a:t>
            </a:r>
            <a:r>
              <a:rPr lang="en-GB" sz="1800" spc="-85" err="1">
                <a:latin typeface="Calibri"/>
                <a:cs typeface="Calibri"/>
              </a:rPr>
              <a:t>tryggið</a:t>
            </a:r>
            <a:r>
              <a:rPr lang="en-GB" sz="1800" spc="-85">
                <a:latin typeface="Calibri"/>
                <a:cs typeface="Calibri"/>
              </a:rPr>
              <a:t> </a:t>
            </a:r>
            <a:r>
              <a:rPr lang="en-GB" sz="1800" spc="-85" err="1">
                <a:latin typeface="Calibri"/>
                <a:cs typeface="Calibri"/>
              </a:rPr>
              <a:t>að</a:t>
            </a:r>
            <a:r>
              <a:rPr lang="en-GB" sz="1800" spc="-85">
                <a:latin typeface="Calibri"/>
                <a:cs typeface="Calibri"/>
              </a:rPr>
              <a:t> </a:t>
            </a:r>
            <a:r>
              <a:rPr lang="en-GB" sz="1800" spc="-85" err="1">
                <a:latin typeface="Calibri"/>
                <a:cs typeface="Calibri"/>
              </a:rPr>
              <a:t>gögnin</a:t>
            </a:r>
            <a:r>
              <a:rPr lang="en-GB" sz="1800" spc="-85">
                <a:latin typeface="Calibri"/>
                <a:cs typeface="Calibri"/>
              </a:rPr>
              <a:t> </a:t>
            </a:r>
            <a:r>
              <a:rPr lang="en-GB" sz="1800" spc="-85" err="1">
                <a:latin typeface="Calibri"/>
                <a:cs typeface="Calibri"/>
              </a:rPr>
              <a:t>sem</a:t>
            </a:r>
            <a:r>
              <a:rPr lang="en-GB" sz="1800" spc="-85">
                <a:latin typeface="Calibri"/>
                <a:cs typeface="Calibri"/>
              </a:rPr>
              <a:t> </a:t>
            </a:r>
            <a:r>
              <a:rPr lang="en-GB" sz="1800" spc="-85" err="1">
                <a:latin typeface="Calibri"/>
                <a:cs typeface="Calibri"/>
              </a:rPr>
              <a:t>þið</a:t>
            </a:r>
            <a:r>
              <a:rPr lang="en-GB" sz="1800" spc="-85">
                <a:latin typeface="Calibri"/>
                <a:cs typeface="Calibri"/>
              </a:rPr>
              <a:t> </a:t>
            </a:r>
            <a:r>
              <a:rPr lang="en-GB" sz="1800" spc="-85" err="1">
                <a:latin typeface="Calibri"/>
                <a:cs typeface="Calibri"/>
              </a:rPr>
              <a:t>geymið</a:t>
            </a:r>
            <a:r>
              <a:rPr lang="en-GB" sz="1800" spc="-85">
                <a:latin typeface="Calibri"/>
                <a:cs typeface="Calibri"/>
              </a:rPr>
              <a:t> </a:t>
            </a:r>
            <a:r>
              <a:rPr lang="en-GB" sz="1800" spc="-85" err="1">
                <a:latin typeface="Calibri"/>
                <a:cs typeface="Calibri"/>
              </a:rPr>
              <a:t>séu</a:t>
            </a:r>
            <a:r>
              <a:rPr lang="en-GB" sz="1800" spc="-85">
                <a:latin typeface="Calibri"/>
                <a:cs typeface="Calibri"/>
              </a:rPr>
              <a:t> </a:t>
            </a:r>
            <a:r>
              <a:rPr lang="en-GB" sz="1800" spc="-85" err="1">
                <a:latin typeface="Calibri"/>
                <a:cs typeface="Calibri"/>
              </a:rPr>
              <a:t>geymd</a:t>
            </a:r>
            <a:r>
              <a:rPr lang="en-GB" sz="1800" spc="-85">
                <a:latin typeface="Calibri"/>
                <a:cs typeface="Calibri"/>
              </a:rPr>
              <a:t> </a:t>
            </a:r>
            <a:r>
              <a:rPr lang="en-GB" sz="1800" spc="-85" err="1">
                <a:latin typeface="Calibri"/>
                <a:cs typeface="Calibri"/>
              </a:rPr>
              <a:t>á</a:t>
            </a:r>
            <a:r>
              <a:rPr lang="en-GB" sz="1800" spc="-85">
                <a:latin typeface="Calibri"/>
                <a:cs typeface="Calibri"/>
              </a:rPr>
              <a:t> </a:t>
            </a:r>
            <a:r>
              <a:rPr lang="en-GB" sz="1800" spc="-85" err="1">
                <a:latin typeface="Calibri"/>
                <a:cs typeface="Calibri"/>
              </a:rPr>
              <a:t>öruggan</a:t>
            </a:r>
            <a:r>
              <a:rPr lang="en-GB" sz="1800" spc="-85">
                <a:latin typeface="Calibri"/>
                <a:cs typeface="Calibri"/>
              </a:rPr>
              <a:t> </a:t>
            </a:r>
            <a:r>
              <a:rPr lang="en-GB" sz="1800" spc="-85" err="1">
                <a:latin typeface="Calibri"/>
                <a:cs typeface="Calibri"/>
              </a:rPr>
              <a:t>hátt</a:t>
            </a:r>
            <a:endParaRPr lang="en-GB" sz="1800" spc="-85">
              <a:latin typeface="Calibri"/>
              <a:cs typeface="Calibri"/>
            </a:endParaRPr>
          </a:p>
          <a:p>
            <a:pPr algn="just">
              <a:defRPr/>
            </a:pPr>
            <a:r>
              <a:rPr lang="en-GB" sz="1800" spc="-85" err="1">
                <a:solidFill>
                  <a:srgbClr val="00B050"/>
                </a:solidFill>
                <a:latin typeface="Calibri" panose="020F0502020204030204" pitchFamily="34" charset="0"/>
                <a:cs typeface="Calibri" panose="020F0502020204030204" pitchFamily="34" charset="0"/>
              </a:rPr>
              <a:t>Ábyrgð</a:t>
            </a:r>
            <a:r>
              <a:rPr lang="en-GB" sz="1800" spc="-85">
                <a:latin typeface="Calibri" panose="020F0502020204030204" pitchFamily="34" charset="0"/>
                <a:cs typeface="Calibri" panose="020F0502020204030204" pitchFamily="34" charset="0"/>
              </a:rPr>
              <a:t> – </a:t>
            </a:r>
            <a:r>
              <a:rPr lang="en-GB" sz="1800" spc="-85" err="1">
                <a:latin typeface="Calibri" panose="020F0502020204030204" pitchFamily="34" charset="0"/>
                <a:cs typeface="Calibri" panose="020F0502020204030204" pitchFamily="34" charset="0"/>
              </a:rPr>
              <a:t>sýnið</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fram</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á</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að</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farið</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sé</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að</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öllu</a:t>
            </a:r>
            <a:r>
              <a:rPr lang="en-GB" sz="1800" spc="-85">
                <a:latin typeface="Calibri" panose="020F0502020204030204" pitchFamily="34" charset="0"/>
                <a:cs typeface="Calibri" panose="020F0502020204030204" pitchFamily="34" charset="0"/>
              </a:rPr>
              <a:t> </a:t>
            </a:r>
            <a:r>
              <a:rPr lang="en-GB" sz="1800" spc="-85" err="1">
                <a:latin typeface="Calibri" panose="020F0502020204030204" pitchFamily="34" charset="0"/>
                <a:cs typeface="Calibri" panose="020F0502020204030204" pitchFamily="34" charset="0"/>
              </a:rPr>
              <a:t>framangreindu</a:t>
            </a:r>
            <a:endParaRPr lang="en-GB" sz="1800" spc="-85">
              <a:latin typeface="Calibri" panose="020F0502020204030204" pitchFamily="34" charset="0"/>
              <a:cs typeface="Calibri" panose="020F0502020204030204" pitchFamily="34" charset="0"/>
            </a:endParaRPr>
          </a:p>
          <a:p>
            <a:pPr algn="just">
              <a:defRPr/>
            </a:pPr>
            <a:endParaRPr lang="en-GB" sz="1800">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a:latin typeface="Calibri" panose="020F0502020204030204" pitchFamily="34" charset="0"/>
                <a:cs typeface="Calibri" panose="020F0502020204030204" pitchFamily="34" charset="0"/>
              </a:rPr>
              <a:t>7 </a:t>
            </a:r>
            <a:r>
              <a:rPr lang="en-US" sz="2000" err="1">
                <a:latin typeface="Calibri" panose="020F0502020204030204" pitchFamily="34" charset="0"/>
                <a:cs typeface="Calibri" panose="020F0502020204030204" pitchFamily="34" charset="0"/>
              </a:rPr>
              <a:t>meginreglur</a:t>
            </a:r>
            <a:r>
              <a:rPr lang="en-US" sz="2000">
                <a:latin typeface="Calibri" panose="020F0502020204030204" pitchFamily="34" charset="0"/>
                <a:cs typeface="Calibri" panose="020F0502020204030204" pitchFamily="34" charset="0"/>
              </a:rPr>
              <a:t> um </a:t>
            </a:r>
            <a:r>
              <a:rPr lang="en-US" sz="2000" err="1">
                <a:latin typeface="Calibri" panose="020F0502020204030204" pitchFamily="34" charset="0"/>
                <a:cs typeface="Calibri" panose="020F0502020204030204" pitchFamily="34" charset="0"/>
              </a:rPr>
              <a:t>gagnavernd</a:t>
            </a:r>
            <a:endParaRPr lang="en-US" sz="2000">
              <a:latin typeface="Calibri" panose="020F0502020204030204" pitchFamily="34" charset="0"/>
              <a:cs typeface="Calibri" panose="020F0502020204030204" pitchFamily="34" charset="0"/>
            </a:endParaRPr>
          </a:p>
        </p:txBody>
      </p:sp>
      <p:sp>
        <p:nvSpPr>
          <p:cNvPr id="2" name="Parentesi graffa chiusa 1"/>
          <p:cNvSpPr/>
          <p:nvPr/>
        </p:nvSpPr>
        <p:spPr>
          <a:xfrm>
            <a:off x="3099226" y="2053724"/>
            <a:ext cx="394855" cy="3810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CasellaDiTesto 2"/>
          <p:cNvSpPr txBox="1"/>
          <p:nvPr/>
        </p:nvSpPr>
        <p:spPr>
          <a:xfrm>
            <a:off x="3494081" y="2059558"/>
            <a:ext cx="4454233" cy="369332"/>
          </a:xfrm>
          <a:prstGeom prst="rect">
            <a:avLst/>
          </a:prstGeom>
          <a:noFill/>
        </p:spPr>
        <p:txBody>
          <a:bodyPr wrap="square" rtlCol="0">
            <a:spAutoFit/>
          </a:bodyPr>
          <a:lstStyle/>
          <a:p>
            <a:r>
              <a:rPr lang="en-GB" sz="1800">
                <a:latin typeface="Calibri" panose="020F0502020204030204" pitchFamily="34" charset="0"/>
                <a:cs typeface="Calibri" panose="020F0502020204030204" pitchFamily="34" charset="0"/>
              </a:rPr>
              <a:t>ekki </a:t>
            </a:r>
            <a:r>
              <a:rPr lang="en-GB" sz="1800" err="1">
                <a:latin typeface="Calibri" panose="020F0502020204030204" pitchFamily="34" charset="0"/>
                <a:cs typeface="Calibri" panose="020F0502020204030204" pitchFamily="34" charset="0"/>
              </a:rPr>
              <a:t>safna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meiri</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gögnum</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nauðsynlegt</a:t>
            </a:r>
            <a:r>
              <a:rPr lang="en-GB" sz="1800">
                <a:latin typeface="Calibri" panose="020F0502020204030204" pitchFamily="34" charset="0"/>
                <a:cs typeface="Calibri" panose="020F0502020204030204" pitchFamily="34" charset="0"/>
              </a:rPr>
              <a:t> er </a:t>
            </a:r>
          </a:p>
        </p:txBody>
      </p:sp>
    </p:spTree>
    <p:extLst>
      <p:ext uri="{BB962C8B-B14F-4D97-AF65-F5344CB8AC3E}">
        <p14:creationId xmlns:p14="http://schemas.microsoft.com/office/powerpoint/2010/main" val="21280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r>
              <a:rPr lang="en-US" sz="2200">
                <a:latin typeface="Raleway" panose="020B0003030101060003" pitchFamily="34" charset="0"/>
              </a:rPr>
              <a:t>3. </a:t>
            </a:r>
            <a:r>
              <a:rPr lang="en-US" sz="2200" err="1">
                <a:latin typeface="Raleway" panose="020B0003030101060003" pitchFamily="34" charset="0"/>
              </a:rPr>
              <a:t>hluti</a:t>
            </a:r>
            <a:r>
              <a:rPr lang="en-US" sz="2200">
                <a:latin typeface="Raleway" panose="020B0003030101060003" pitchFamily="34" charset="0"/>
              </a:rPr>
              <a:t> – 8 </a:t>
            </a:r>
            <a:r>
              <a:rPr lang="en-US" sz="2200" err="1">
                <a:latin typeface="Raleway" panose="020B0003030101060003" pitchFamily="34" charset="0"/>
              </a:rPr>
              <a:t>Réttur</a:t>
            </a:r>
            <a:r>
              <a:rPr lang="en-US" sz="2200">
                <a:latin typeface="Raleway" panose="020B0003030101060003" pitchFamily="34" charset="0"/>
              </a:rPr>
              <a:t> </a:t>
            </a:r>
            <a:r>
              <a:rPr lang="en-US" sz="2200" err="1">
                <a:latin typeface="Raleway" panose="020B0003030101060003" pitchFamily="34" charset="0"/>
              </a:rPr>
              <a:t>til</a:t>
            </a:r>
            <a:r>
              <a:rPr lang="en-US" sz="2200">
                <a:latin typeface="Raleway" panose="020B0003030101060003" pitchFamily="34" charset="0"/>
              </a:rPr>
              <a:t> </a:t>
            </a:r>
            <a:r>
              <a:rPr lang="en-US" sz="2200" err="1">
                <a:latin typeface="Raleway" panose="020B0003030101060003" pitchFamily="34" charset="0"/>
              </a:rPr>
              <a:t>friðhelgi</a:t>
            </a:r>
            <a:r>
              <a:rPr lang="en-US" sz="2200">
                <a:latin typeface="Raleway" panose="020B0003030101060003" pitchFamily="34" charset="0"/>
              </a:rPr>
              <a:t> </a:t>
            </a:r>
            <a:r>
              <a:rPr lang="en-US" sz="2200" err="1">
                <a:latin typeface="Raleway" panose="020B0003030101060003" pitchFamily="34" charset="0"/>
              </a:rPr>
              <a:t>einkalífs</a:t>
            </a:r>
            <a:r>
              <a:rPr lang="en-US" sz="2200">
                <a:latin typeface="Raleway" panose="020B0003030101060003" pitchFamily="34" charset="0"/>
              </a:rPr>
              <a:t/>
            </a:r>
            <a:br>
              <a:rPr lang="en-US" sz="2200">
                <a:latin typeface="Raleway" panose="020B0003030101060003" pitchFamily="34" charset="0"/>
              </a:rPr>
            </a:br>
            <a:r>
              <a:rPr lang="en-US" sz="2200">
                <a:latin typeface="Raleway" panose="020B0003030101060003" pitchFamily="34" charset="0"/>
              </a:rPr>
              <a:t>GDPR </a:t>
            </a:r>
            <a:r>
              <a:rPr lang="en-US" sz="2200" err="1">
                <a:latin typeface="Raleway" panose="020B0003030101060003" pitchFamily="34" charset="0"/>
              </a:rPr>
              <a:t>kafli</a:t>
            </a:r>
            <a:r>
              <a:rPr lang="en-US" sz="2200">
                <a:latin typeface="Raleway" panose="020B0003030101060003" pitchFamily="34" charset="0"/>
              </a:rPr>
              <a:t> 3 </a:t>
            </a:r>
          </a:p>
        </p:txBody>
      </p:sp>
      <p:sp>
        <p:nvSpPr>
          <p:cNvPr id="4" name="Rectángulo 3"/>
          <p:cNvSpPr/>
          <p:nvPr/>
        </p:nvSpPr>
        <p:spPr>
          <a:xfrm>
            <a:off x="127191" y="1641213"/>
            <a:ext cx="8455700" cy="2800767"/>
          </a:xfrm>
          <a:prstGeom prst="rect">
            <a:avLst/>
          </a:prstGeom>
        </p:spPr>
        <p:txBody>
          <a:bodyPr wrap="square">
            <a:spAutoFit/>
          </a:bodyPr>
          <a:lstStyle/>
          <a:p>
            <a:pPr marL="342900" lvl="1" indent="-342900" algn="just">
              <a:buFont typeface="+mj-lt"/>
              <a:buAutoNum type="arabicPeriod"/>
              <a:defRPr/>
            </a:pPr>
            <a:r>
              <a:rPr lang="en-GB" sz="1800" spc="-85" err="1">
                <a:solidFill>
                  <a:schemeClr val="tx1"/>
                </a:solidFill>
                <a:latin typeface="Calibri" panose="020F0502020204030204" pitchFamily="34" charset="0"/>
                <a:cs typeface="Calibri" panose="020F0502020204030204" pitchFamily="34" charset="0"/>
              </a:rPr>
              <a:t>Borgarar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eiga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rétt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á</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fá</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upplýsingar</a:t>
            </a:r>
            <a:r>
              <a:rPr lang="en-GB" sz="1800" spc="-85">
                <a:solidFill>
                  <a:srgbClr val="00B050"/>
                </a:solidFill>
                <a:latin typeface="Calibri" panose="020F0502020204030204" pitchFamily="34" charset="0"/>
                <a:cs typeface="Calibri" panose="020F0502020204030204" pitchFamily="34" charset="0"/>
              </a:rPr>
              <a:t> um </a:t>
            </a:r>
            <a:r>
              <a:rPr lang="en-GB" sz="1800" spc="-85" err="1">
                <a:solidFill>
                  <a:srgbClr val="00B050"/>
                </a:solidFill>
                <a:latin typeface="Calibri" panose="020F0502020204030204" pitchFamily="34" charset="0"/>
                <a:cs typeface="Calibri" panose="020F0502020204030204" pitchFamily="34" charset="0"/>
              </a:rPr>
              <a:t>vinnslu</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upplýsinga</a:t>
            </a:r>
            <a:r>
              <a:rPr lang="en-GB" sz="1800" spc="-85">
                <a:solidFill>
                  <a:srgbClr val="00B050"/>
                </a:solidFill>
                <a:latin typeface="Calibri" panose="020F0502020204030204" pitchFamily="34" charset="0"/>
                <a:cs typeface="Calibri" panose="020F0502020204030204" pitchFamily="34" charset="0"/>
              </a:rPr>
              <a:t> um </a:t>
            </a:r>
            <a:r>
              <a:rPr lang="en-GB" sz="1800" spc="-85" err="1">
                <a:solidFill>
                  <a:srgbClr val="00B050"/>
                </a:solidFill>
                <a:latin typeface="Calibri" panose="020F0502020204030204" pitchFamily="34" charset="0"/>
                <a:cs typeface="Calibri" panose="020F0502020204030204" pitchFamily="34" charset="0"/>
              </a:rPr>
              <a:t>þá</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af</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þriðju</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aðilum</a:t>
            </a:r>
            <a:r>
              <a:rPr lang="en-GB" sz="1800" spc="-85">
                <a:solidFill>
                  <a:srgbClr val="00B050"/>
                </a:solidFill>
                <a:latin typeface="Calibri" panose="020F0502020204030204" pitchFamily="34" charset="0"/>
                <a:cs typeface="Calibri" panose="020F0502020204030204" pitchFamily="34" charset="0"/>
              </a:rPr>
              <a:t>  </a:t>
            </a:r>
            <a:endParaRPr lang="en-GB" sz="1800" spc="-85" smtClean="0">
              <a:solidFill>
                <a:srgbClr val="00B050"/>
              </a:solidFill>
              <a:latin typeface="Calibri" panose="020F0502020204030204" pitchFamily="34" charset="0"/>
              <a:cs typeface="Calibri" panose="020F0502020204030204" pitchFamily="34" charset="0"/>
            </a:endParaRPr>
          </a:p>
          <a:p>
            <a:pPr marL="342900" lvl="1" indent="-342900" algn="just">
              <a:buFont typeface="+mj-lt"/>
              <a:buAutoNum type="arabicPeriod"/>
              <a:defRPr/>
            </a:pPr>
            <a:r>
              <a:rPr lang="en-GB" sz="1800" spc="-85" smtClean="0">
                <a:solidFill>
                  <a:schemeClr val="tx1"/>
                </a:solidFill>
                <a:latin typeface="Calibri" panose="020F0502020204030204" pitchFamily="34" charset="0"/>
                <a:cs typeface="Calibri" panose="020F0502020204030204" pitchFamily="34" charset="0"/>
              </a:rPr>
              <a:t>Borgarar </a:t>
            </a:r>
            <a:r>
              <a:rPr lang="en-GB" sz="1800" spc="-85" err="1">
                <a:solidFill>
                  <a:schemeClr val="tx1"/>
                </a:solidFill>
                <a:latin typeface="Calibri" panose="020F0502020204030204" pitchFamily="34" charset="0"/>
                <a:cs typeface="Calibri" panose="020F0502020204030204" pitchFamily="34" charset="0"/>
              </a:rPr>
              <a:t>hafa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rétt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til</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aðgangs</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að</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gögnum</a:t>
            </a:r>
            <a:r>
              <a:rPr lang="en-GB" sz="1800" spc="-85">
                <a:solidFill>
                  <a:srgbClr val="00B050"/>
                </a:solidFill>
                <a:latin typeface="Calibri" panose="020F0502020204030204" pitchFamily="34" charset="0"/>
                <a:cs typeface="Calibri" panose="020F0502020204030204" pitchFamily="34" charset="0"/>
              </a:rPr>
              <a:t> um </a:t>
            </a:r>
            <a:r>
              <a:rPr lang="en-GB" sz="1800" spc="-85" smtClean="0">
                <a:solidFill>
                  <a:srgbClr val="00B050"/>
                </a:solidFill>
                <a:latin typeface="Calibri" panose="020F0502020204030204" pitchFamily="34" charset="0"/>
                <a:cs typeface="Calibri" panose="020F0502020204030204" pitchFamily="34" charset="0"/>
              </a:rPr>
              <a:t>sig</a:t>
            </a:r>
          </a:p>
          <a:p>
            <a:pPr marL="342900" lvl="1" indent="-342900" algn="just">
              <a:buFont typeface="+mj-lt"/>
              <a:buAutoNum type="arabicPeriod"/>
              <a:defRPr/>
            </a:pPr>
            <a:r>
              <a:rPr lang="en-GB" sz="1800" spc="-85" smtClean="0">
                <a:solidFill>
                  <a:schemeClr val="tx1"/>
                </a:solidFill>
                <a:latin typeface="Calibri" panose="020F0502020204030204" pitchFamily="34" charset="0"/>
                <a:cs typeface="Calibri" panose="020F0502020204030204" pitchFamily="34" charset="0"/>
              </a:rPr>
              <a:t>Borgarar </a:t>
            </a:r>
            <a:r>
              <a:rPr lang="en-GB" sz="1800" spc="-85" err="1">
                <a:solidFill>
                  <a:schemeClr val="tx1"/>
                </a:solidFill>
                <a:latin typeface="Calibri" panose="020F0502020204030204" pitchFamily="34" charset="0"/>
                <a:cs typeface="Calibri" panose="020F0502020204030204" pitchFamily="34" charset="0"/>
              </a:rPr>
              <a:t>hafa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rétt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til</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leiðrétta</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gögn</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sín</a:t>
            </a:r>
            <a:r>
              <a:rPr lang="en-GB" sz="1800" spc="-85">
                <a:solidFill>
                  <a:srgbClr val="00B050"/>
                </a:solidFill>
                <a:latin typeface="Calibri" panose="020F0502020204030204" pitchFamily="34" charset="0"/>
                <a:cs typeface="Calibri" panose="020F0502020204030204" pitchFamily="34" charset="0"/>
              </a:rPr>
              <a:t> </a:t>
            </a:r>
            <a:endParaRPr lang="en-GB" sz="1800" spc="-85" smtClean="0">
              <a:solidFill>
                <a:srgbClr val="00B050"/>
              </a:solidFill>
              <a:latin typeface="Calibri" panose="020F0502020204030204" pitchFamily="34" charset="0"/>
              <a:cs typeface="Calibri" panose="020F0502020204030204" pitchFamily="34" charset="0"/>
            </a:endParaRPr>
          </a:p>
          <a:p>
            <a:pPr marL="342900" lvl="1" indent="-342900" algn="just">
              <a:buFont typeface="+mj-lt"/>
              <a:buAutoNum type="arabicPeriod"/>
              <a:defRPr/>
            </a:pPr>
            <a:r>
              <a:rPr lang="en-GB" sz="1800" spc="-85" smtClean="0">
                <a:solidFill>
                  <a:schemeClr val="tx1"/>
                </a:solidFill>
                <a:latin typeface="Calibri" panose="020F0502020204030204" pitchFamily="34" charset="0"/>
                <a:cs typeface="Calibri" panose="020F0502020204030204" pitchFamily="34" charset="0"/>
              </a:rPr>
              <a:t>Borgarar </a:t>
            </a:r>
            <a:r>
              <a:rPr lang="en-GB" sz="1800" spc="-85" err="1">
                <a:solidFill>
                  <a:schemeClr val="tx1"/>
                </a:solidFill>
                <a:latin typeface="Calibri" panose="020F0502020204030204" pitchFamily="34" charset="0"/>
                <a:cs typeface="Calibri" panose="020F0502020204030204" pitchFamily="34" charset="0"/>
              </a:rPr>
              <a:t>eiga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rétt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á</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smtClean="0">
                <a:solidFill>
                  <a:srgbClr val="00B050"/>
                </a:solidFill>
                <a:latin typeface="Calibri" panose="020F0502020204030204" pitchFamily="34" charset="0"/>
                <a:cs typeface="Calibri" panose="020F0502020204030204" pitchFamily="34" charset="0"/>
              </a:rPr>
              <a:t>gleymast</a:t>
            </a:r>
            <a:endParaRPr lang="en-GB" sz="1800" spc="-85">
              <a:solidFill>
                <a:srgbClr val="00B050"/>
              </a:solidFill>
              <a:latin typeface="Calibri" panose="020F0502020204030204" pitchFamily="34" charset="0"/>
              <a:cs typeface="Calibri" panose="020F0502020204030204" pitchFamily="34" charset="0"/>
            </a:endParaRPr>
          </a:p>
          <a:p>
            <a:pPr marL="342900" lvl="1" indent="-342900" algn="just">
              <a:buFont typeface="+mj-lt"/>
              <a:buAutoNum type="arabicPeriod"/>
              <a:defRPr/>
            </a:pPr>
            <a:r>
              <a:rPr lang="en-GB" sz="1800" spc="-85" smtClean="0">
                <a:solidFill>
                  <a:schemeClr val="tx1"/>
                </a:solidFill>
                <a:latin typeface="Calibri" panose="020F0502020204030204" pitchFamily="34" charset="0"/>
                <a:cs typeface="Calibri" panose="020F0502020204030204" pitchFamily="34" charset="0"/>
              </a:rPr>
              <a:t>Borgarar </a:t>
            </a:r>
            <a:r>
              <a:rPr lang="en-GB" sz="1800" spc="-85" err="1">
                <a:solidFill>
                  <a:schemeClr val="tx1"/>
                </a:solidFill>
                <a:latin typeface="Calibri" panose="020F0502020204030204" pitchFamily="34" charset="0"/>
                <a:cs typeface="Calibri" panose="020F0502020204030204" pitchFamily="34" charset="0"/>
              </a:rPr>
              <a:t>hafa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rétt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til</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takmarka</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vinnslu</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gagna</a:t>
            </a:r>
            <a:r>
              <a:rPr lang="en-GB" sz="1800" spc="-85">
                <a:solidFill>
                  <a:srgbClr val="00B050"/>
                </a:solidFill>
                <a:latin typeface="Calibri" panose="020F0502020204030204" pitchFamily="34" charset="0"/>
                <a:cs typeface="Calibri" panose="020F0502020204030204" pitchFamily="34" charset="0"/>
              </a:rPr>
              <a:t> um </a:t>
            </a:r>
            <a:r>
              <a:rPr lang="en-GB" sz="1800" spc="-85" smtClean="0">
                <a:solidFill>
                  <a:srgbClr val="00B050"/>
                </a:solidFill>
                <a:latin typeface="Calibri" panose="020F0502020204030204" pitchFamily="34" charset="0"/>
                <a:cs typeface="Calibri" panose="020F0502020204030204" pitchFamily="34" charset="0"/>
              </a:rPr>
              <a:t>sig</a:t>
            </a:r>
          </a:p>
          <a:p>
            <a:pPr marL="342900" lvl="1" indent="-342900" algn="just">
              <a:buFont typeface="+mj-lt"/>
              <a:buAutoNum type="arabicPeriod"/>
              <a:defRPr/>
            </a:pPr>
            <a:r>
              <a:rPr lang="en-GB" sz="1800" spc="-85" smtClean="0">
                <a:solidFill>
                  <a:schemeClr val="tx1"/>
                </a:solidFill>
                <a:latin typeface="Calibri" panose="020F0502020204030204" pitchFamily="34" charset="0"/>
                <a:cs typeface="Calibri" panose="020F0502020204030204" pitchFamily="34" charset="0"/>
              </a:rPr>
              <a:t>Borgarar </a:t>
            </a:r>
            <a:r>
              <a:rPr lang="en-GB" sz="1800" spc="-85" err="1">
                <a:solidFill>
                  <a:schemeClr val="tx1"/>
                </a:solidFill>
                <a:latin typeface="Calibri" panose="020F0502020204030204" pitchFamily="34" charset="0"/>
                <a:cs typeface="Calibri" panose="020F0502020204030204" pitchFamily="34" charset="0"/>
              </a:rPr>
              <a:t>eiga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rétt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á</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flytja</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gögn</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sín</a:t>
            </a:r>
            <a:r>
              <a:rPr lang="en-GB" sz="1800" spc="-85">
                <a:solidFill>
                  <a:srgbClr val="00B050"/>
                </a:solidFill>
                <a:latin typeface="Calibri" panose="020F0502020204030204" pitchFamily="34" charset="0"/>
                <a:cs typeface="Calibri" panose="020F0502020204030204" pitchFamily="34" charset="0"/>
              </a:rPr>
              <a:t> </a:t>
            </a:r>
            <a:endParaRPr lang="en-GB" sz="1800" spc="-85" smtClean="0">
              <a:solidFill>
                <a:srgbClr val="00B050"/>
              </a:solidFill>
              <a:latin typeface="Calibri" panose="020F0502020204030204" pitchFamily="34" charset="0"/>
              <a:cs typeface="Calibri" panose="020F0502020204030204" pitchFamily="34" charset="0"/>
            </a:endParaRPr>
          </a:p>
          <a:p>
            <a:pPr marL="342900" lvl="1" indent="-342900" algn="just">
              <a:buFont typeface="+mj-lt"/>
              <a:buAutoNum type="arabicPeriod"/>
              <a:defRPr/>
            </a:pPr>
            <a:r>
              <a:rPr lang="en-GB" sz="1800" spc="-85" smtClean="0">
                <a:solidFill>
                  <a:schemeClr val="tx1"/>
                </a:solidFill>
                <a:latin typeface="Calibri" panose="020F0502020204030204" pitchFamily="34" charset="0"/>
                <a:cs typeface="Calibri" panose="020F0502020204030204" pitchFamily="34" charset="0"/>
              </a:rPr>
              <a:t>Borgarar </a:t>
            </a:r>
            <a:r>
              <a:rPr lang="en-GB" sz="1800" spc="-85" err="1">
                <a:solidFill>
                  <a:schemeClr val="tx1"/>
                </a:solidFill>
                <a:latin typeface="Calibri" panose="020F0502020204030204" pitchFamily="34" charset="0"/>
                <a:cs typeface="Calibri" panose="020F0502020204030204" pitchFamily="34" charset="0"/>
              </a:rPr>
              <a:t>hafa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rétt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til</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andmæla</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gögnum</a:t>
            </a:r>
            <a:r>
              <a:rPr lang="en-GB" sz="1800" spc="-85">
                <a:solidFill>
                  <a:srgbClr val="00B050"/>
                </a:solidFill>
                <a:latin typeface="Calibri" panose="020F0502020204030204" pitchFamily="34" charset="0"/>
                <a:cs typeface="Calibri" panose="020F0502020204030204" pitchFamily="34" charset="0"/>
              </a:rPr>
              <a:t> </a:t>
            </a:r>
            <a:r>
              <a:rPr lang="en-GB" sz="1800" spc="-85" smtClean="0">
                <a:solidFill>
                  <a:srgbClr val="00B050"/>
                </a:solidFill>
                <a:latin typeface="Calibri" panose="020F0502020204030204" pitchFamily="34" charset="0"/>
                <a:cs typeface="Calibri" panose="020F0502020204030204" pitchFamily="34" charset="0"/>
              </a:rPr>
              <a:t>sínum</a:t>
            </a:r>
            <a:endParaRPr lang="en-GB" sz="1800" spc="-85">
              <a:solidFill>
                <a:srgbClr val="00B050"/>
              </a:solidFill>
              <a:latin typeface="Calibri" panose="020F0502020204030204" pitchFamily="34" charset="0"/>
              <a:cs typeface="Calibri" panose="020F0502020204030204" pitchFamily="34" charset="0"/>
            </a:endParaRPr>
          </a:p>
          <a:p>
            <a:pPr marL="342900" lvl="1" indent="-342900" algn="just">
              <a:buFont typeface="+mj-lt"/>
              <a:buAutoNum type="arabicPeriod"/>
              <a:defRPr/>
            </a:pPr>
            <a:r>
              <a:rPr lang="en-GB" sz="1800" spc="-85" smtClean="0">
                <a:solidFill>
                  <a:schemeClr val="tx1"/>
                </a:solidFill>
                <a:latin typeface="Calibri" panose="020F0502020204030204" pitchFamily="34" charset="0"/>
                <a:cs typeface="Calibri" panose="020F0502020204030204" pitchFamily="34" charset="0"/>
              </a:rPr>
              <a:t>Borgarar </a:t>
            </a:r>
            <a:r>
              <a:rPr lang="en-GB" sz="1800" spc="-85" err="1">
                <a:solidFill>
                  <a:schemeClr val="tx1"/>
                </a:solidFill>
                <a:latin typeface="Calibri" panose="020F0502020204030204" pitchFamily="34" charset="0"/>
                <a:cs typeface="Calibri" panose="020F0502020204030204" pitchFamily="34" charset="0"/>
              </a:rPr>
              <a:t>hafa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réttindi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í</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tengslum</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við</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sjálfvirka</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ákvarðanatöku</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og</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gerð</a:t>
            </a:r>
            <a:r>
              <a:rPr lang="en-GB" sz="1800" spc="-85">
                <a:solidFill>
                  <a:srgbClr val="00B050"/>
                </a:solidFill>
                <a:latin typeface="Calibri" panose="020F0502020204030204" pitchFamily="34" charset="0"/>
                <a:cs typeface="Calibri" panose="020F0502020204030204" pitchFamily="34" charset="0"/>
              </a:rPr>
              <a:t> </a:t>
            </a:r>
            <a:r>
              <a:rPr lang="en-GB" sz="1800" spc="-85" err="1">
                <a:solidFill>
                  <a:srgbClr val="00B050"/>
                </a:solidFill>
                <a:latin typeface="Calibri" panose="020F0502020204030204" pitchFamily="34" charset="0"/>
                <a:cs typeface="Calibri" panose="020F0502020204030204" pitchFamily="34" charset="0"/>
              </a:rPr>
              <a:t>persónusniðs</a:t>
            </a:r>
            <a:endParaRPr lang="en-GB" sz="1800" spc="-85">
              <a:solidFill>
                <a:srgbClr val="00B050"/>
              </a:solidFill>
              <a:latin typeface="Calibri" panose="020F0502020204030204" pitchFamily="34" charset="0"/>
              <a:cs typeface="Calibri" panose="020F0502020204030204" pitchFamily="34" charset="0"/>
            </a:endParaRPr>
          </a:p>
          <a:p>
            <a:pPr marL="342900" indent="-342900" algn="just">
              <a:buFont typeface="+mj-lt"/>
              <a:buAutoNum type="arabicPeriod"/>
              <a:defRPr/>
            </a:pPr>
            <a:endParaRPr lang="en-GB" sz="1800" spc="-85">
              <a:solidFill>
                <a:srgbClr val="00B050"/>
              </a:solidFill>
              <a:latin typeface="Calibri" panose="020F0502020204030204" pitchFamily="34" charset="0"/>
              <a:cs typeface="Calibri" panose="020F0502020204030204" pitchFamily="34" charset="0"/>
            </a:endParaRPr>
          </a:p>
          <a:p>
            <a:pPr algn="just">
              <a:defRPr/>
            </a:pPr>
            <a:r>
              <a:rPr lang="en-GB" i="1" spc="-85" err="1">
                <a:solidFill>
                  <a:schemeClr val="tx1"/>
                </a:solidFill>
                <a:latin typeface="Calibri" panose="020F0502020204030204" pitchFamily="34" charset="0"/>
                <a:cs typeface="Calibri" panose="020F0502020204030204" pitchFamily="34" charset="0"/>
              </a:rPr>
              <a:t>Þýðing</a:t>
            </a:r>
            <a:r>
              <a:rPr lang="en-GB" i="1" spc="-85">
                <a:solidFill>
                  <a:schemeClr val="tx1"/>
                </a:solidFill>
                <a:latin typeface="Calibri" panose="020F0502020204030204" pitchFamily="34" charset="0"/>
                <a:cs typeface="Calibri" panose="020F0502020204030204" pitchFamily="34" charset="0"/>
              </a:rPr>
              <a:t> </a:t>
            </a:r>
            <a:r>
              <a:rPr lang="en-GB" i="1" spc="-85" err="1">
                <a:solidFill>
                  <a:schemeClr val="tx1"/>
                </a:solidFill>
                <a:latin typeface="Calibri" panose="020F0502020204030204" pitchFamily="34" charset="0"/>
                <a:cs typeface="Calibri" panose="020F0502020204030204" pitchFamily="34" charset="0"/>
              </a:rPr>
              <a:t>á</a:t>
            </a:r>
            <a:r>
              <a:rPr lang="en-GB" i="1" spc="-85">
                <a:solidFill>
                  <a:schemeClr val="tx1"/>
                </a:solidFill>
                <a:latin typeface="Calibri" panose="020F0502020204030204" pitchFamily="34" charset="0"/>
                <a:cs typeface="Calibri" panose="020F0502020204030204" pitchFamily="34" charset="0"/>
              </a:rPr>
              <a:t> </a:t>
            </a:r>
            <a:r>
              <a:rPr lang="en-GB" i="1" spc="-85" err="1">
                <a:solidFill>
                  <a:schemeClr val="tx1"/>
                </a:solidFill>
                <a:latin typeface="Calibri" panose="020F0502020204030204" pitchFamily="34" charset="0"/>
                <a:cs typeface="Calibri" panose="020F0502020204030204" pitchFamily="34" charset="0"/>
              </a:rPr>
              <a:t>grein</a:t>
            </a:r>
            <a:r>
              <a:rPr lang="en-GB" i="1" spc="-85">
                <a:solidFill>
                  <a:schemeClr val="tx1"/>
                </a:solidFill>
                <a:latin typeface="Calibri" panose="020F0502020204030204" pitchFamily="34" charset="0"/>
                <a:cs typeface="Calibri" panose="020F0502020204030204" pitchFamily="34" charset="0"/>
              </a:rPr>
              <a:t> 12-23 GDPR </a:t>
            </a:r>
            <a:endParaRPr lang="en-GB" i="1">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err="1">
                <a:latin typeface="Calibri" panose="020F0502020204030204" pitchFamily="34" charset="0"/>
                <a:cs typeface="Calibri" panose="020F0502020204030204" pitchFamily="34" charset="0"/>
              </a:rPr>
              <a:t>Borgaraleg</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réttindi</a:t>
            </a:r>
            <a:r>
              <a:rPr lang="en-US" sz="20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5096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a:latin typeface="Raleway" panose="020B0003030101060003" pitchFamily="34" charset="0"/>
              </a:rPr>
              <a:t>3. </a:t>
            </a:r>
            <a:r>
              <a:rPr lang="en-US" sz="2200" err="1">
                <a:latin typeface="Raleway" panose="020B0003030101060003" pitchFamily="34" charset="0"/>
              </a:rPr>
              <a:t>hluti</a:t>
            </a:r>
            <a:r>
              <a:rPr lang="en-US" sz="2200">
                <a:latin typeface="Raleway" panose="020B0003030101060003" pitchFamily="34" charset="0"/>
              </a:rPr>
              <a:t> – 8 </a:t>
            </a:r>
            <a:r>
              <a:rPr lang="en-US" sz="2200" err="1">
                <a:latin typeface="Raleway" panose="020B0003030101060003" pitchFamily="34" charset="0"/>
              </a:rPr>
              <a:t>Réttur</a:t>
            </a:r>
            <a:r>
              <a:rPr lang="en-US" sz="2200">
                <a:latin typeface="Raleway" panose="020B0003030101060003" pitchFamily="34" charset="0"/>
              </a:rPr>
              <a:t> </a:t>
            </a:r>
            <a:r>
              <a:rPr lang="en-US" sz="2200" err="1">
                <a:latin typeface="Raleway" panose="020B0003030101060003" pitchFamily="34" charset="0"/>
              </a:rPr>
              <a:t>til</a:t>
            </a:r>
            <a:r>
              <a:rPr lang="en-US" sz="2200">
                <a:latin typeface="Raleway" panose="020B0003030101060003" pitchFamily="34" charset="0"/>
              </a:rPr>
              <a:t> </a:t>
            </a:r>
            <a:r>
              <a:rPr lang="en-US" sz="2200" err="1">
                <a:latin typeface="Raleway" panose="020B0003030101060003" pitchFamily="34" charset="0"/>
              </a:rPr>
              <a:t>friðhelgi</a:t>
            </a:r>
            <a:r>
              <a:rPr lang="en-US" sz="2200">
                <a:latin typeface="Raleway" panose="020B0003030101060003" pitchFamily="34" charset="0"/>
              </a:rPr>
              <a:t> </a:t>
            </a:r>
            <a:r>
              <a:rPr lang="en-US" sz="2200" err="1">
                <a:latin typeface="Raleway" panose="020B0003030101060003" pitchFamily="34" charset="0"/>
              </a:rPr>
              <a:t>einkalífs</a:t>
            </a:r>
            <a:r>
              <a:rPr lang="en-US" sz="2200">
                <a:latin typeface="Raleway" panose="020B0003030101060003" pitchFamily="34" charset="0"/>
              </a:rPr>
              <a:t/>
            </a:r>
            <a:br>
              <a:rPr lang="en-US" sz="2200">
                <a:latin typeface="Raleway" panose="020B0003030101060003" pitchFamily="34" charset="0"/>
              </a:rPr>
            </a:br>
            <a:r>
              <a:rPr lang="en-US" sz="2200">
                <a:latin typeface="Raleway" panose="020B0003030101060003" pitchFamily="34" charset="0"/>
              </a:rPr>
              <a:t>GDPR </a:t>
            </a:r>
            <a:r>
              <a:rPr lang="en-US" sz="2200" err="1">
                <a:latin typeface="Raleway" panose="020B0003030101060003" pitchFamily="34" charset="0"/>
              </a:rPr>
              <a:t>kafli</a:t>
            </a:r>
            <a:r>
              <a:rPr lang="en-US" sz="2200">
                <a:latin typeface="Raleway" panose="020B0003030101060003" pitchFamily="34" charset="0"/>
              </a:rPr>
              <a:t> 3 </a:t>
            </a:r>
          </a:p>
        </p:txBody>
      </p:sp>
      <p:sp>
        <p:nvSpPr>
          <p:cNvPr id="4" name="Rectángulo 3"/>
          <p:cNvSpPr/>
          <p:nvPr/>
        </p:nvSpPr>
        <p:spPr>
          <a:xfrm>
            <a:off x="127191" y="1383518"/>
            <a:ext cx="8455700" cy="3308598"/>
          </a:xfrm>
          <a:prstGeom prst="rect">
            <a:avLst/>
          </a:prstGeom>
        </p:spPr>
        <p:txBody>
          <a:bodyPr wrap="square">
            <a:spAutoFit/>
          </a:bodyPr>
          <a:lstStyle/>
          <a:p>
            <a:pPr algn="just">
              <a:defRPr/>
            </a:pPr>
            <a:r>
              <a:rPr lang="en-GB" sz="1800" spc="-85" err="1">
                <a:solidFill>
                  <a:schemeClr val="tx1"/>
                </a:solidFill>
                <a:latin typeface="Calibri" panose="020F0502020204030204" pitchFamily="34" charset="0"/>
                <a:cs typeface="Calibri" panose="020F0502020204030204" pitchFamily="34" charset="0"/>
              </a:rPr>
              <a:t>Í</a:t>
            </a:r>
            <a:r>
              <a:rPr lang="en-GB" sz="1800" spc="-85">
                <a:solidFill>
                  <a:schemeClr val="tx1"/>
                </a:solidFill>
                <a:latin typeface="Calibri" panose="020F0502020204030204" pitchFamily="34" charset="0"/>
                <a:cs typeface="Calibri" panose="020F0502020204030204" pitchFamily="34" charset="0"/>
              </a:rPr>
              <a:t> sex </a:t>
            </a:r>
            <a:r>
              <a:rPr lang="en-GB" sz="1800" spc="-85" err="1">
                <a:solidFill>
                  <a:schemeClr val="tx1"/>
                </a:solidFill>
                <a:latin typeface="Calibri" panose="020F0502020204030204" pitchFamily="34" charset="0"/>
                <a:cs typeface="Calibri" panose="020F0502020204030204" pitchFamily="34" charset="0"/>
              </a:rPr>
              <a:t>tilvikum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þ.e</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sviðsmyndum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hafa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fyrirtæki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og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stofnanir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leyfi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til</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vinna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úr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gögnum</a:t>
            </a:r>
            <a:r>
              <a:rPr lang="en-GB" sz="1800" spc="-85">
                <a:solidFill>
                  <a:schemeClr val="tx1"/>
                </a:solidFill>
                <a:latin typeface="Calibri" panose="020F0502020204030204" pitchFamily="34" charset="0"/>
                <a:cs typeface="Calibri" panose="020F0502020204030204" pitchFamily="34" charset="0"/>
              </a:rPr>
              <a:t> um </a:t>
            </a:r>
            <a:r>
              <a:rPr lang="en-GB" sz="1800" spc="-85" err="1">
                <a:solidFill>
                  <a:schemeClr val="tx1"/>
                </a:solidFill>
                <a:latin typeface="Calibri" panose="020F0502020204030204" pitchFamily="34" charset="0"/>
                <a:cs typeface="Calibri" panose="020F0502020204030204" pitchFamily="34" charset="0"/>
              </a:rPr>
              <a:t>borgara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uppfylltum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skilyrðum</a:t>
            </a:r>
            <a:r>
              <a:rPr lang="en-GB" sz="1800" spc="-85">
                <a:solidFill>
                  <a:schemeClr val="tx1"/>
                </a:solidFill>
                <a:latin typeface="Calibri" panose="020F0502020204030204" pitchFamily="34" charset="0"/>
                <a:cs typeface="Calibri" panose="020F0502020204030204" pitchFamily="34" charset="0"/>
              </a:rPr>
              <a:t> GDPR*:</a:t>
            </a:r>
          </a:p>
          <a:p>
            <a:pPr algn="just">
              <a:defRPr/>
            </a:pPr>
            <a:endParaRPr lang="en-GB" sz="500" spc="-85">
              <a:solidFill>
                <a:schemeClr val="tx1"/>
              </a:solidFill>
              <a:latin typeface="Calibri" panose="020F0502020204030204" pitchFamily="34" charset="0"/>
              <a:cs typeface="Calibri" panose="020F0502020204030204" pitchFamily="34" charset="0"/>
            </a:endParaRPr>
          </a:p>
          <a:p>
            <a:pPr algn="just">
              <a:defRPr/>
            </a:pPr>
            <a:r>
              <a:rPr lang="en-GB" i="1" spc="-85">
                <a:solidFill>
                  <a:schemeClr val="tx1"/>
                </a:solidFill>
                <a:latin typeface="Calibri" panose="020F0502020204030204" pitchFamily="34" charset="0"/>
                <a:cs typeface="Calibri" panose="020F0502020204030204" pitchFamily="34" charset="0"/>
              </a:rPr>
              <a:t>*</a:t>
            </a:r>
            <a:r>
              <a:rPr lang="en-GB" i="1" spc="-85" err="1">
                <a:solidFill>
                  <a:schemeClr val="tx1"/>
                </a:solidFill>
                <a:latin typeface="Calibri" panose="020F0502020204030204" pitchFamily="34" charset="0"/>
                <a:cs typeface="Calibri" panose="020F0502020204030204" pitchFamily="34" charset="0"/>
              </a:rPr>
              <a:t>Grein</a:t>
            </a:r>
            <a:r>
              <a:rPr lang="en-GB" i="1" spc="-85">
                <a:solidFill>
                  <a:schemeClr val="tx1"/>
                </a:solidFill>
                <a:latin typeface="Calibri" panose="020F0502020204030204" pitchFamily="34" charset="0"/>
                <a:cs typeface="Calibri" panose="020F0502020204030204" pitchFamily="34" charset="0"/>
              </a:rPr>
              <a:t> nr.6 GDRP </a:t>
            </a:r>
          </a:p>
          <a:p>
            <a:pPr algn="just">
              <a:defRPr/>
            </a:pPr>
            <a:endParaRPr lang="en-GB" sz="1000" spc="-85">
              <a:solidFill>
                <a:schemeClr val="tx1"/>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err="1">
                <a:solidFill>
                  <a:schemeClr val="tx1"/>
                </a:solidFill>
                <a:latin typeface="Calibri" panose="020F0502020204030204" pitchFamily="34" charset="0"/>
                <a:cs typeface="Calibri" panose="020F0502020204030204" pitchFamily="34" charset="0"/>
              </a:rPr>
              <a:t>Ótvírætt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samþykki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hins</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skráða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aðila</a:t>
            </a:r>
            <a:endParaRPr lang="en-GB" sz="1800" spc="-85">
              <a:solidFill>
                <a:schemeClr val="tx1"/>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err="1">
                <a:solidFill>
                  <a:schemeClr val="tx1"/>
                </a:solidFill>
                <a:latin typeface="Calibri" panose="020F0502020204030204" pitchFamily="34" charset="0"/>
                <a:cs typeface="Calibri" panose="020F0502020204030204" pitchFamily="34" charset="0"/>
              </a:rPr>
              <a:t>Niðurstaða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samnings</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réttur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stofnunar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til</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gera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stutta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tvíhliða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athugun</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á</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bakgrunni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skráðs</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einstaklings</a:t>
            </a:r>
            <a:endParaRPr lang="en-GB" sz="1800" spc="-85">
              <a:solidFill>
                <a:schemeClr val="tx1"/>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err="1">
                <a:solidFill>
                  <a:schemeClr val="tx1"/>
                </a:solidFill>
                <a:latin typeface="Calibri" panose="020F0502020204030204" pitchFamily="34" charset="0"/>
                <a:cs typeface="Calibri" panose="020F0502020204030204" pitchFamily="34" charset="0"/>
              </a:rPr>
              <a:t>Efndir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fullu</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á</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öðrum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lagalegum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skuldbindingum</a:t>
            </a:r>
            <a:endParaRPr lang="en-GB" sz="1800" spc="-85">
              <a:solidFill>
                <a:schemeClr val="tx1"/>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err="1">
                <a:solidFill>
                  <a:schemeClr val="tx1"/>
                </a:solidFill>
                <a:latin typeface="Calibri" panose="020F0502020204030204" pitchFamily="34" charset="0"/>
                <a:cs typeface="Calibri" panose="020F0502020204030204" pitchFamily="34" charset="0"/>
              </a:rPr>
              <a:t>Til</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vernda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brýna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hagsmuni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skráðs</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einstaklings</a:t>
            </a:r>
            <a:endParaRPr lang="en-GB" sz="1800" spc="-85">
              <a:solidFill>
                <a:schemeClr val="tx1"/>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err="1">
                <a:solidFill>
                  <a:schemeClr val="tx1"/>
                </a:solidFill>
                <a:latin typeface="Calibri" panose="020F0502020204030204" pitchFamily="34" charset="0"/>
                <a:cs typeface="Calibri" panose="020F0502020204030204" pitchFamily="34" charset="0"/>
              </a:rPr>
              <a:t>Til</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verndar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almannahagsmunum</a:t>
            </a:r>
            <a:r>
              <a:rPr lang="en-GB" sz="1800" spc="-85">
                <a:solidFill>
                  <a:schemeClr val="tx1"/>
                </a:solidFill>
                <a:latin typeface="Calibri" panose="020F0502020204030204" pitchFamily="34" charset="0"/>
                <a:cs typeface="Calibri" panose="020F0502020204030204" pitchFamily="34" charset="0"/>
              </a:rPr>
              <a:t> </a:t>
            </a:r>
          </a:p>
          <a:p>
            <a:pPr marL="342900" indent="-342900" algn="just">
              <a:buFont typeface="+mj-lt"/>
              <a:buAutoNum type="arabicPeriod"/>
              <a:defRPr/>
            </a:pPr>
            <a:r>
              <a:rPr lang="en-GB" sz="1800" spc="-85" err="1">
                <a:solidFill>
                  <a:schemeClr val="tx1"/>
                </a:solidFill>
                <a:latin typeface="Calibri" panose="020F0502020204030204" pitchFamily="34" charset="0"/>
                <a:cs typeface="Calibri" panose="020F0502020204030204" pitchFamily="34" charset="0"/>
              </a:rPr>
              <a:t>Þegar</a:t>
            </a:r>
            <a:r>
              <a:rPr lang="en-GB" sz="1800" spc="-85">
                <a:solidFill>
                  <a:schemeClr val="tx1"/>
                </a:solidFill>
                <a:latin typeface="Calibri" panose="020F0502020204030204" pitchFamily="34" charset="0"/>
                <a:cs typeface="Calibri" panose="020F0502020204030204" pitchFamily="34" charset="0"/>
              </a:rPr>
              <a:t> um er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ræða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lögmæta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hagsmuni</a:t>
            </a:r>
            <a:r>
              <a:rPr lang="en-GB" sz="1800" spc="-85">
                <a:solidFill>
                  <a:schemeClr val="tx1"/>
                </a:solidFill>
                <a:latin typeface="Calibri" panose="020F0502020204030204" pitchFamily="34" charset="0"/>
                <a:cs typeface="Calibri" panose="020F0502020204030204" pitchFamily="34" charset="0"/>
              </a:rPr>
              <a:t> - </a:t>
            </a:r>
            <a:r>
              <a:rPr lang="en-GB" sz="1800" spc="-85" err="1">
                <a:solidFill>
                  <a:schemeClr val="tx1"/>
                </a:solidFill>
                <a:latin typeface="Calibri" panose="020F0502020204030204" pitchFamily="34" charset="0"/>
                <a:cs typeface="Calibri" panose="020F0502020204030204" pitchFamily="34" charset="0"/>
              </a:rPr>
              <a:t>ef</a:t>
            </a:r>
            <a:r>
              <a:rPr lang="en-GB" sz="1800" spc="-85">
                <a:solidFill>
                  <a:schemeClr val="tx1"/>
                </a:solidFill>
                <a:latin typeface="Calibri" panose="020F0502020204030204" pitchFamily="34" charset="0"/>
                <a:cs typeface="Calibri" panose="020F0502020204030204" pitchFamily="34" charset="0"/>
              </a:rPr>
              <a:t> ekki er </a:t>
            </a:r>
            <a:r>
              <a:rPr lang="en-GB" sz="1800" spc="-85" err="1">
                <a:solidFill>
                  <a:schemeClr val="tx1"/>
                </a:solidFill>
                <a:latin typeface="Calibri" panose="020F0502020204030204" pitchFamily="34" charset="0"/>
                <a:cs typeface="Calibri" panose="020F0502020204030204" pitchFamily="34" charset="0"/>
              </a:rPr>
              <a:t>gengið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á</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grundvallarréttindi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og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frelsi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skráðs</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einstaklings</a:t>
            </a:r>
            <a:r>
              <a:rPr lang="en-GB" sz="1800" spc="-85">
                <a:solidFill>
                  <a:schemeClr val="tx1"/>
                </a:solidFill>
                <a:latin typeface="Calibri" panose="020F0502020204030204" pitchFamily="34" charset="0"/>
                <a:cs typeface="Calibri" panose="020F0502020204030204" pitchFamily="34" charset="0"/>
              </a:rPr>
              <a:t>.</a:t>
            </a:r>
          </a:p>
        </p:txBody>
      </p:sp>
      <p:sp>
        <p:nvSpPr>
          <p:cNvPr id="5" name="Google Shape;102;p12"/>
          <p:cNvSpPr txBox="1">
            <a:spLocks/>
          </p:cNvSpPr>
          <p:nvPr/>
        </p:nvSpPr>
        <p:spPr>
          <a:xfrm>
            <a:off x="127191" y="104582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err="1">
                <a:latin typeface="Calibri" panose="020F0502020204030204" pitchFamily="34" charset="0"/>
                <a:cs typeface="Calibri" panose="020F0502020204030204" pitchFamily="34" charset="0"/>
              </a:rPr>
              <a:t>Áhrif</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á</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fyrirtæki</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og</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félagasamtök</a:t>
            </a:r>
            <a:endParaRPr lang="en-US"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707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a:latin typeface="Raleway" panose="020B0003030101060003" pitchFamily="34" charset="0"/>
              </a:rPr>
              <a:t>4.hluti – </a:t>
            </a:r>
            <a:r>
              <a:rPr lang="en-US" sz="2200" err="1">
                <a:latin typeface="Raleway" panose="020B0003030101060003" pitchFamily="34" charset="0"/>
              </a:rPr>
              <a:t>Að</a:t>
            </a:r>
            <a:r>
              <a:rPr lang="en-US" sz="2200">
                <a:latin typeface="Raleway" panose="020B0003030101060003" pitchFamily="34" charset="0"/>
              </a:rPr>
              <a:t> </a:t>
            </a:r>
            <a:r>
              <a:rPr lang="en-US" sz="2200" err="1">
                <a:latin typeface="Raleway" panose="020B0003030101060003" pitchFamily="34" charset="0"/>
              </a:rPr>
              <a:t>sýna</a:t>
            </a:r>
            <a:r>
              <a:rPr lang="en-US" sz="2200">
                <a:latin typeface="Raleway" panose="020B0003030101060003" pitchFamily="34" charset="0"/>
              </a:rPr>
              <a:t> </a:t>
            </a:r>
            <a:r>
              <a:rPr lang="en-US" sz="2200" err="1">
                <a:latin typeface="Raleway" panose="020B0003030101060003" pitchFamily="34" charset="0"/>
              </a:rPr>
              <a:t>fram</a:t>
            </a:r>
            <a:r>
              <a:rPr lang="en-US" sz="2200">
                <a:latin typeface="Raleway" panose="020B0003030101060003" pitchFamily="34" charset="0"/>
              </a:rPr>
              <a:t> </a:t>
            </a:r>
            <a:r>
              <a:rPr lang="en-US" sz="2200" err="1">
                <a:latin typeface="Raleway" panose="020B0003030101060003" pitchFamily="34" charset="0"/>
              </a:rPr>
              <a:t>á</a:t>
            </a:r>
            <a:r>
              <a:rPr lang="en-US" sz="2200">
                <a:latin typeface="Raleway" panose="020B0003030101060003" pitchFamily="34" charset="0"/>
              </a:rPr>
              <a:t> </a:t>
            </a:r>
            <a:r>
              <a:rPr lang="en-US" sz="2200" err="1">
                <a:latin typeface="Raleway" panose="020B0003030101060003" pitchFamily="34" charset="0"/>
              </a:rPr>
              <a:t>reglufylgni</a:t>
            </a:r>
            <a:endParaRPr lang="en-US" sz="2200">
              <a:highlight>
                <a:srgbClr val="FFFF00"/>
              </a:highlight>
              <a:latin typeface="Raleway" panose="020B0003030101060003" pitchFamily="34" charset="0"/>
            </a:endParaRPr>
          </a:p>
        </p:txBody>
      </p:sp>
      <p:sp>
        <p:nvSpPr>
          <p:cNvPr id="4" name="Rectángulo 3"/>
          <p:cNvSpPr/>
          <p:nvPr/>
        </p:nvSpPr>
        <p:spPr>
          <a:xfrm>
            <a:off x="127191" y="1641213"/>
            <a:ext cx="8455700" cy="1754326"/>
          </a:xfrm>
          <a:prstGeom prst="rect">
            <a:avLst/>
          </a:prstGeom>
        </p:spPr>
        <p:txBody>
          <a:bodyPr wrap="square">
            <a:spAutoFit/>
          </a:bodyPr>
          <a:lstStyle/>
          <a:p>
            <a:pPr marL="285750" indent="-285750" algn="just">
              <a:buFont typeface="Wingdings" panose="05000000000000000000" pitchFamily="2" charset="2"/>
              <a:buChar char="ü"/>
              <a:defRPr/>
            </a:pPr>
            <a:r>
              <a:rPr lang="en-GB" sz="1800" spc="-85" err="1">
                <a:solidFill>
                  <a:schemeClr val="tx1"/>
                </a:solidFill>
                <a:latin typeface="Calibri" panose="020F0502020204030204" pitchFamily="34" charset="0"/>
                <a:cs typeface="Calibri" panose="020F0502020204030204" pitchFamily="34" charset="0"/>
              </a:rPr>
              <a:t>Framkvæma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reglubundið</a:t>
            </a:r>
            <a:r>
              <a:rPr lang="en-GB" sz="1800" spc="-85">
                <a:solidFill>
                  <a:schemeClr val="tx1"/>
                </a:solidFill>
                <a:latin typeface="Calibri" panose="020F0502020204030204" pitchFamily="34" charset="0"/>
                <a:cs typeface="Calibri" panose="020F0502020204030204" pitchFamily="34" charset="0"/>
              </a:rPr>
              <a:t> mat </a:t>
            </a:r>
            <a:r>
              <a:rPr lang="en-GB" sz="1800" spc="-85" err="1">
                <a:solidFill>
                  <a:schemeClr val="tx1"/>
                </a:solidFill>
                <a:latin typeface="Calibri" panose="020F0502020204030204" pitchFamily="34" charset="0"/>
                <a:cs typeface="Calibri" panose="020F0502020204030204" pitchFamily="34" charset="0"/>
              </a:rPr>
              <a:t>og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úttekt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á</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persónuupplýsingum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sem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þú</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vinnur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og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sem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aðrir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aðilar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hafa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aðgang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endParaRPr lang="en-GB" sz="1800" spc="-85">
              <a:solidFill>
                <a:schemeClr val="tx1"/>
              </a:solidFill>
              <a:latin typeface="Calibri" panose="020F0502020204030204" pitchFamily="34" charset="0"/>
              <a:cs typeface="Calibri" panose="020F0502020204030204" pitchFamily="34" charset="0"/>
            </a:endParaRPr>
          </a:p>
          <a:p>
            <a:pPr algn="just">
              <a:defRPr/>
            </a:pPr>
            <a:endParaRPr lang="en-GB" sz="1800" spc="-85">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err="1">
                <a:solidFill>
                  <a:schemeClr val="tx1"/>
                </a:solidFill>
                <a:latin typeface="Calibri" panose="020F0502020204030204" pitchFamily="34" charset="0"/>
                <a:cs typeface="Calibri" panose="020F0502020204030204" pitchFamily="34" charset="0"/>
              </a:rPr>
              <a:t>Gefa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upp</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undir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hverri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af</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þessum</a:t>
            </a:r>
            <a:r>
              <a:rPr lang="en-GB" sz="1800" spc="-85">
                <a:solidFill>
                  <a:schemeClr val="tx1"/>
                </a:solidFill>
                <a:latin typeface="Calibri" panose="020F0502020204030204" pitchFamily="34" charset="0"/>
                <a:cs typeface="Calibri" panose="020F0502020204030204" pitchFamily="34" charset="0"/>
              </a:rPr>
              <a:t> sex </a:t>
            </a:r>
            <a:r>
              <a:rPr lang="en-GB" sz="1800" spc="-85" err="1">
                <a:solidFill>
                  <a:schemeClr val="tx1"/>
                </a:solidFill>
                <a:latin typeface="Calibri" panose="020F0502020204030204" pitchFamily="34" charset="0"/>
                <a:cs typeface="Calibri" panose="020F0502020204030204" pitchFamily="34" charset="0"/>
              </a:rPr>
              <a:t>sviðsmyndum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vinnsla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persónuupplýsinganna</a:t>
            </a:r>
            <a:r>
              <a:rPr lang="en-GB" sz="1800" spc="-85">
                <a:solidFill>
                  <a:schemeClr val="tx1"/>
                </a:solidFill>
                <a:latin typeface="Calibri" panose="020F0502020204030204" pitchFamily="34" charset="0"/>
                <a:cs typeface="Calibri" panose="020F0502020204030204" pitchFamily="34" charset="0"/>
              </a:rPr>
              <a:t> fer </a:t>
            </a:r>
            <a:r>
              <a:rPr lang="en-GB" sz="1800" spc="-85" err="1">
                <a:solidFill>
                  <a:schemeClr val="tx1"/>
                </a:solidFill>
                <a:latin typeface="Calibri" panose="020F0502020204030204" pitchFamily="34" charset="0"/>
                <a:cs typeface="Calibri" panose="020F0502020204030204" pitchFamily="34" charset="0"/>
              </a:rPr>
              <a:t>fram</a:t>
            </a:r>
            <a:endParaRPr lang="en-GB" sz="1800" spc="-85">
              <a:solidFill>
                <a:schemeClr val="tx1"/>
              </a:solidFill>
              <a:latin typeface="Calibri" panose="020F0502020204030204" pitchFamily="34" charset="0"/>
              <a:cs typeface="Calibri" panose="020F0502020204030204" pitchFamily="34" charset="0"/>
            </a:endParaRPr>
          </a:p>
          <a:p>
            <a:pPr algn="just">
              <a:defRPr/>
            </a:pPr>
            <a:endParaRPr lang="en-GB" sz="1800" spc="-85">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err="1">
                <a:solidFill>
                  <a:schemeClr val="tx1"/>
                </a:solidFill>
                <a:latin typeface="Calibri" panose="020F0502020204030204" pitchFamily="34" charset="0"/>
                <a:cs typeface="Calibri" panose="020F0502020204030204" pitchFamily="34" charset="0"/>
              </a:rPr>
              <a:t>Vinnsla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í</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fullu</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samræmi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við</a:t>
            </a:r>
            <a:r>
              <a:rPr lang="en-GB" sz="1800" spc="-85">
                <a:solidFill>
                  <a:schemeClr val="tx1"/>
                </a:solidFill>
                <a:latin typeface="Calibri" panose="020F0502020204030204" pitchFamily="34" charset="0"/>
                <a:cs typeface="Calibri" panose="020F0502020204030204" pitchFamily="34" charset="0"/>
              </a:rPr>
              <a:t> gr. nr. 12</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err="1">
                <a:latin typeface="Calibri" panose="020F0502020204030204" pitchFamily="34" charset="0"/>
                <a:cs typeface="Calibri" panose="020F0502020204030204" pitchFamily="34" charset="0"/>
              </a:rPr>
              <a:t>Gagnsæi</a:t>
            </a:r>
            <a:r>
              <a:rPr lang="en-US" sz="20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740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a:latin typeface="Raleway" panose="020B0003030101060003" pitchFamily="34" charset="0"/>
              </a:rPr>
              <a:t>4.hluti – </a:t>
            </a:r>
            <a:r>
              <a:rPr lang="en-US" sz="2200" err="1">
                <a:latin typeface="Raleway" panose="020B0003030101060003" pitchFamily="34" charset="0"/>
              </a:rPr>
              <a:t>Að</a:t>
            </a:r>
            <a:r>
              <a:rPr lang="en-US" sz="2200">
                <a:latin typeface="Raleway" panose="020B0003030101060003" pitchFamily="34" charset="0"/>
              </a:rPr>
              <a:t> </a:t>
            </a:r>
            <a:r>
              <a:rPr lang="en-US" sz="2200" err="1">
                <a:latin typeface="Raleway" panose="020B0003030101060003" pitchFamily="34" charset="0"/>
              </a:rPr>
              <a:t>sýna</a:t>
            </a:r>
            <a:r>
              <a:rPr lang="en-US" sz="2200">
                <a:latin typeface="Raleway" panose="020B0003030101060003" pitchFamily="34" charset="0"/>
              </a:rPr>
              <a:t> </a:t>
            </a:r>
            <a:r>
              <a:rPr lang="en-US" sz="2200" err="1">
                <a:latin typeface="Raleway" panose="020B0003030101060003" pitchFamily="34" charset="0"/>
              </a:rPr>
              <a:t>fram</a:t>
            </a:r>
            <a:r>
              <a:rPr lang="en-US" sz="2200">
                <a:latin typeface="Raleway" panose="020B0003030101060003" pitchFamily="34" charset="0"/>
              </a:rPr>
              <a:t> </a:t>
            </a:r>
            <a:r>
              <a:rPr lang="en-US" sz="2200" err="1">
                <a:latin typeface="Raleway" panose="020B0003030101060003" pitchFamily="34" charset="0"/>
              </a:rPr>
              <a:t>á</a:t>
            </a:r>
            <a:r>
              <a:rPr lang="en-US" sz="2200">
                <a:latin typeface="Raleway" panose="020B0003030101060003" pitchFamily="34" charset="0"/>
              </a:rPr>
              <a:t> </a:t>
            </a:r>
            <a:r>
              <a:rPr lang="en-US" sz="2200" err="1">
                <a:latin typeface="Raleway" panose="020B0003030101060003" pitchFamily="34" charset="0"/>
              </a:rPr>
              <a:t>reglufylgni</a:t>
            </a:r>
            <a:endParaRPr lang="en-US" sz="2200">
              <a:latin typeface="Raleway" panose="020B0003030101060003" pitchFamily="34" charset="0"/>
            </a:endParaRPr>
          </a:p>
        </p:txBody>
      </p:sp>
      <p:sp>
        <p:nvSpPr>
          <p:cNvPr id="4" name="Rectángulo 3"/>
          <p:cNvSpPr/>
          <p:nvPr/>
        </p:nvSpPr>
        <p:spPr>
          <a:xfrm>
            <a:off x="127191" y="1641213"/>
            <a:ext cx="8455700" cy="2862322"/>
          </a:xfrm>
          <a:prstGeom prst="rect">
            <a:avLst/>
          </a:prstGeom>
        </p:spPr>
        <p:txBody>
          <a:bodyPr wrap="square" lIns="91440" tIns="45720" rIns="91440" bIns="45720" anchor="t">
            <a:spAutoFit/>
          </a:bodyPr>
          <a:lstStyle/>
          <a:p>
            <a:pPr marL="285750" indent="-285750" algn="just">
              <a:buFont typeface="Wingdings" panose="05000000000000000000" pitchFamily="2" charset="2"/>
              <a:buChar char="ü"/>
              <a:defRPr/>
            </a:pPr>
            <a:r>
              <a:rPr lang="en-GB" sz="1800" spc="-85" err="1">
                <a:solidFill>
                  <a:schemeClr val="tx1"/>
                </a:solidFill>
                <a:latin typeface="Calibri"/>
                <a:cs typeface="Calibri"/>
              </a:rPr>
              <a:t>Gagnavernd</a:t>
            </a:r>
            <a:r>
              <a:rPr lang="en-GB" sz="1800" spc="-85">
                <a:solidFill>
                  <a:schemeClr val="tx1"/>
                </a:solidFill>
                <a:latin typeface="Calibri"/>
                <a:cs typeface="Calibri"/>
              </a:rPr>
              <a:t> </a:t>
            </a:r>
            <a:r>
              <a:rPr lang="en-GB" sz="1800" spc="-85" err="1">
                <a:solidFill>
                  <a:schemeClr val="tx1"/>
                </a:solidFill>
                <a:latin typeface="Calibri"/>
                <a:cs typeface="Calibri"/>
              </a:rPr>
              <a:t>á</a:t>
            </a:r>
            <a:r>
              <a:rPr lang="en-GB" sz="1800" spc="-85">
                <a:solidFill>
                  <a:schemeClr val="tx1"/>
                </a:solidFill>
                <a:latin typeface="Calibri"/>
                <a:cs typeface="Calibri"/>
              </a:rPr>
              <a:t> </a:t>
            </a:r>
            <a:r>
              <a:rPr lang="en-GB" sz="1800" spc="-85" err="1">
                <a:solidFill>
                  <a:schemeClr val="tx1"/>
                </a:solidFill>
                <a:latin typeface="Calibri"/>
                <a:cs typeface="Calibri"/>
              </a:rPr>
              <a:t>öllum</a:t>
            </a:r>
            <a:r>
              <a:rPr lang="en-GB" sz="1800" spc="-85">
                <a:solidFill>
                  <a:schemeClr val="tx1"/>
                </a:solidFill>
                <a:latin typeface="Calibri"/>
                <a:cs typeface="Calibri"/>
              </a:rPr>
              <a:t> </a:t>
            </a:r>
            <a:r>
              <a:rPr lang="en-GB" sz="1800" spc="-85" err="1">
                <a:solidFill>
                  <a:schemeClr val="tx1"/>
                </a:solidFill>
                <a:latin typeface="Calibri"/>
                <a:cs typeface="Calibri"/>
              </a:rPr>
              <a:t>stigum</a:t>
            </a:r>
            <a:r>
              <a:rPr lang="en-GB" sz="1800" spc="-85">
                <a:solidFill>
                  <a:schemeClr val="tx1"/>
                </a:solidFill>
                <a:latin typeface="Calibri"/>
                <a:cs typeface="Calibri"/>
              </a:rPr>
              <a:t> </a:t>
            </a:r>
            <a:r>
              <a:rPr lang="en-GB" sz="1800" spc="-85" err="1">
                <a:solidFill>
                  <a:schemeClr val="tx1"/>
                </a:solidFill>
                <a:latin typeface="Calibri"/>
                <a:cs typeface="Calibri"/>
              </a:rPr>
              <a:t>starfseminnar</a:t>
            </a:r>
            <a:endParaRPr lang="en-GB" sz="1800" spc="-85">
              <a:solidFill>
                <a:schemeClr val="tx1"/>
              </a:solidFill>
              <a:latin typeface="Calibri"/>
              <a:cs typeface="Calibri"/>
            </a:endParaRPr>
          </a:p>
          <a:p>
            <a:pPr marL="285750" indent="-285750" algn="just">
              <a:buFont typeface="Wingdings" panose="05000000000000000000" pitchFamily="2" charset="2"/>
              <a:buChar char="ü"/>
              <a:defRPr/>
            </a:pPr>
            <a:endParaRPr lang="en-GB" sz="1800" spc="-85">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a:solidFill>
                  <a:schemeClr val="tx1"/>
                </a:solidFill>
                <a:latin typeface="Calibri"/>
                <a:cs typeface="Calibri"/>
              </a:rPr>
              <a:t>Gera </a:t>
            </a:r>
            <a:r>
              <a:rPr lang="en-GB" sz="1800" spc="-85" err="1">
                <a:solidFill>
                  <a:schemeClr val="tx1"/>
                </a:solidFill>
                <a:latin typeface="Calibri"/>
                <a:cs typeface="Calibri"/>
              </a:rPr>
              <a:t>persónuupplýsingar</a:t>
            </a:r>
            <a:r>
              <a:rPr lang="en-GB" sz="1800" spc="-85">
                <a:solidFill>
                  <a:schemeClr val="tx1"/>
                </a:solidFill>
                <a:latin typeface="Calibri"/>
                <a:cs typeface="Calibri"/>
              </a:rPr>
              <a:t> </a:t>
            </a:r>
            <a:r>
              <a:rPr lang="en-GB" sz="1800" spc="-85" err="1">
                <a:solidFill>
                  <a:schemeClr val="tx1"/>
                </a:solidFill>
                <a:latin typeface="Calibri"/>
                <a:cs typeface="Calibri"/>
              </a:rPr>
              <a:t>órekjanlegar</a:t>
            </a:r>
            <a:r>
              <a:rPr lang="en-GB" sz="1800" spc="-85">
                <a:solidFill>
                  <a:schemeClr val="tx1"/>
                </a:solidFill>
                <a:latin typeface="Calibri"/>
                <a:cs typeface="Calibri"/>
              </a:rPr>
              <a:t> </a:t>
            </a:r>
            <a:r>
              <a:rPr lang="en-GB" sz="1800" spc="-85" err="1">
                <a:solidFill>
                  <a:schemeClr val="tx1"/>
                </a:solidFill>
                <a:latin typeface="Calibri"/>
                <a:cs typeface="Calibri"/>
              </a:rPr>
              <a:t>eins</a:t>
            </a:r>
            <a:r>
              <a:rPr lang="en-GB" sz="1800" spc="-85">
                <a:solidFill>
                  <a:schemeClr val="tx1"/>
                </a:solidFill>
                <a:latin typeface="Calibri"/>
                <a:cs typeface="Calibri"/>
              </a:rPr>
              <a:t> </a:t>
            </a:r>
            <a:r>
              <a:rPr lang="en-GB" sz="1800" spc="-85" err="1">
                <a:solidFill>
                  <a:schemeClr val="tx1"/>
                </a:solidFill>
                <a:latin typeface="Calibri"/>
                <a:cs typeface="Calibri"/>
              </a:rPr>
              <a:t>og</a:t>
            </a:r>
            <a:r>
              <a:rPr lang="en-GB" sz="1800" spc="-85">
                <a:solidFill>
                  <a:schemeClr val="tx1"/>
                </a:solidFill>
                <a:latin typeface="Calibri"/>
                <a:cs typeface="Calibri"/>
              </a:rPr>
              <a:t> </a:t>
            </a:r>
            <a:r>
              <a:rPr lang="en-GB" sz="1800" spc="-85" err="1">
                <a:solidFill>
                  <a:schemeClr val="tx1"/>
                </a:solidFill>
                <a:latin typeface="Calibri"/>
                <a:cs typeface="Calibri"/>
              </a:rPr>
              <a:t>hægt</a:t>
            </a:r>
            <a:r>
              <a:rPr lang="en-GB" sz="1800" spc="-85">
                <a:solidFill>
                  <a:schemeClr val="tx1"/>
                </a:solidFill>
                <a:latin typeface="Calibri"/>
                <a:cs typeface="Calibri"/>
              </a:rPr>
              <a:t> er</a:t>
            </a:r>
          </a:p>
          <a:p>
            <a:pPr algn="just">
              <a:defRPr/>
            </a:pPr>
            <a:endParaRPr lang="en-GB" sz="1800" spc="-85">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err="1">
                <a:solidFill>
                  <a:schemeClr val="tx1"/>
                </a:solidFill>
                <a:latin typeface="Calibri" panose="020F0502020204030204" pitchFamily="34" charset="0"/>
                <a:cs typeface="Calibri" panose="020F0502020204030204" pitchFamily="34" charset="0"/>
              </a:rPr>
              <a:t>Setja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upp</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öryggiskerfi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til</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koma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í</a:t>
            </a:r>
            <a:r>
              <a:rPr lang="en-GB" sz="1800" spc="-85">
                <a:solidFill>
                  <a:schemeClr val="tx1"/>
                </a:solidFill>
                <a:latin typeface="Calibri" panose="020F0502020204030204" pitchFamily="34" charset="0"/>
                <a:cs typeface="Calibri" panose="020F0502020204030204" pitchFamily="34" charset="0"/>
              </a:rPr>
              <a:t> veg </a:t>
            </a:r>
            <a:r>
              <a:rPr lang="en-GB" sz="1800" spc="-85" err="1">
                <a:solidFill>
                  <a:schemeClr val="tx1"/>
                </a:solidFill>
                <a:latin typeface="Calibri" panose="020F0502020204030204" pitchFamily="34" charset="0"/>
                <a:cs typeface="Calibri" panose="020F0502020204030204" pitchFamily="34" charset="0"/>
              </a:rPr>
              <a:t>fyrir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gagnabrot</a:t>
            </a:r>
            <a:r>
              <a:rPr lang="en-GB" sz="1800" spc="-85">
                <a:solidFill>
                  <a:schemeClr val="tx1"/>
                </a:solidFill>
                <a:latin typeface="Calibri" panose="020F0502020204030204" pitchFamily="34" charset="0"/>
                <a:cs typeface="Calibri" panose="020F0502020204030204" pitchFamily="34" charset="0"/>
              </a:rPr>
              <a:t> - </a:t>
            </a:r>
            <a:r>
              <a:rPr lang="en-GB" sz="1800" spc="-85" err="1">
                <a:solidFill>
                  <a:schemeClr val="tx1"/>
                </a:solidFill>
                <a:latin typeface="Calibri" panose="020F0502020204030204" pitchFamily="34" charset="0"/>
                <a:cs typeface="Calibri" panose="020F0502020204030204" pitchFamily="34" charset="0"/>
              </a:rPr>
              <a:t>með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hverjum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ertu</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deila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notendanafni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og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lykilorðum</a:t>
            </a:r>
            <a:r>
              <a:rPr lang="en-GB" sz="1800" spc="-85">
                <a:solidFill>
                  <a:schemeClr val="tx1"/>
                </a:solidFill>
                <a:latin typeface="Calibri" panose="020F0502020204030204" pitchFamily="34" charset="0"/>
                <a:cs typeface="Calibri" panose="020F0502020204030204" pitchFamily="34" charset="0"/>
              </a:rPr>
              <a:t>? </a:t>
            </a:r>
          </a:p>
          <a:p>
            <a:pPr algn="just">
              <a:defRPr/>
            </a:pPr>
            <a:endParaRPr lang="en-GB" sz="1800" spc="-85">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err="1">
                <a:solidFill>
                  <a:schemeClr val="tx1"/>
                </a:solidFill>
                <a:latin typeface="Calibri"/>
                <a:cs typeface="Calibri"/>
              </a:rPr>
              <a:t>Fullgilt</a:t>
            </a:r>
            <a:r>
              <a:rPr lang="en-GB" sz="1800" spc="-85">
                <a:solidFill>
                  <a:schemeClr val="tx1"/>
                </a:solidFill>
                <a:latin typeface="Calibri"/>
                <a:cs typeface="Calibri"/>
              </a:rPr>
              <a:t> mat </a:t>
            </a:r>
            <a:r>
              <a:rPr lang="en-GB" sz="1800" spc="-85" err="1">
                <a:solidFill>
                  <a:schemeClr val="tx1"/>
                </a:solidFill>
                <a:latin typeface="Calibri"/>
                <a:cs typeface="Calibri"/>
              </a:rPr>
              <a:t>á</a:t>
            </a:r>
            <a:r>
              <a:rPr lang="en-GB" sz="1800" spc="-85">
                <a:solidFill>
                  <a:schemeClr val="tx1"/>
                </a:solidFill>
                <a:latin typeface="Calibri"/>
                <a:cs typeface="Calibri"/>
              </a:rPr>
              <a:t> </a:t>
            </a:r>
            <a:r>
              <a:rPr lang="en-GB" sz="1800" spc="-85" err="1">
                <a:solidFill>
                  <a:schemeClr val="tx1"/>
                </a:solidFill>
                <a:latin typeface="Calibri"/>
                <a:cs typeface="Calibri"/>
              </a:rPr>
              <a:t>áhrifum</a:t>
            </a:r>
            <a:r>
              <a:rPr lang="en-GB" sz="1800" spc="-85">
                <a:solidFill>
                  <a:schemeClr val="tx1"/>
                </a:solidFill>
                <a:latin typeface="Calibri"/>
                <a:cs typeface="Calibri"/>
              </a:rPr>
              <a:t> </a:t>
            </a:r>
            <a:r>
              <a:rPr lang="en-GB" sz="1800" spc="-85" err="1">
                <a:solidFill>
                  <a:schemeClr val="tx1"/>
                </a:solidFill>
                <a:latin typeface="Calibri"/>
                <a:cs typeface="Calibri"/>
              </a:rPr>
              <a:t>gagna</a:t>
            </a:r>
            <a:r>
              <a:rPr lang="en-GB" sz="1800" spc="-85">
                <a:solidFill>
                  <a:schemeClr val="tx1"/>
                </a:solidFill>
                <a:latin typeface="Calibri"/>
                <a:cs typeface="Calibri"/>
              </a:rPr>
              <a:t> – </a:t>
            </a:r>
            <a:r>
              <a:rPr lang="en-GB" sz="1800" spc="-85" err="1">
                <a:solidFill>
                  <a:schemeClr val="tx1"/>
                </a:solidFill>
                <a:latin typeface="Calibri"/>
                <a:cs typeface="Calibri"/>
              </a:rPr>
              <a:t>skemmir</a:t>
            </a:r>
            <a:r>
              <a:rPr lang="en-GB" sz="1800" spc="-85">
                <a:solidFill>
                  <a:schemeClr val="tx1"/>
                </a:solidFill>
                <a:latin typeface="Calibri"/>
                <a:cs typeface="Calibri"/>
              </a:rPr>
              <a:t>/</a:t>
            </a:r>
            <a:r>
              <a:rPr lang="en-GB" sz="1800" spc="-85" err="1">
                <a:solidFill>
                  <a:schemeClr val="tx1"/>
                </a:solidFill>
                <a:latin typeface="Calibri"/>
                <a:cs typeface="Calibri"/>
              </a:rPr>
              <a:t>ógnar</a:t>
            </a:r>
            <a:r>
              <a:rPr lang="en-GB" sz="1800" spc="-85">
                <a:solidFill>
                  <a:schemeClr val="tx1"/>
                </a:solidFill>
                <a:latin typeface="Calibri"/>
                <a:cs typeface="Calibri"/>
              </a:rPr>
              <a:t> </a:t>
            </a:r>
            <a:r>
              <a:rPr lang="en-GB" sz="1800" spc="-85" err="1">
                <a:solidFill>
                  <a:schemeClr val="tx1"/>
                </a:solidFill>
                <a:latin typeface="Calibri"/>
                <a:cs typeface="Calibri"/>
              </a:rPr>
              <a:t>starfsemi</a:t>
            </a:r>
            <a:r>
              <a:rPr lang="en-GB" sz="1800" spc="-85">
                <a:solidFill>
                  <a:schemeClr val="tx1"/>
                </a:solidFill>
                <a:latin typeface="Calibri"/>
                <a:cs typeface="Calibri"/>
              </a:rPr>
              <a:t> </a:t>
            </a:r>
            <a:r>
              <a:rPr lang="en-GB" sz="1800" spc="-85" err="1">
                <a:solidFill>
                  <a:schemeClr val="tx1"/>
                </a:solidFill>
                <a:latin typeface="Calibri"/>
                <a:cs typeface="Calibri"/>
              </a:rPr>
              <a:t>þín</a:t>
            </a:r>
            <a:r>
              <a:rPr lang="en-GB" sz="1800" spc="-85">
                <a:solidFill>
                  <a:schemeClr val="tx1"/>
                </a:solidFill>
                <a:latin typeface="Calibri"/>
                <a:cs typeface="Calibri"/>
              </a:rPr>
              <a:t> </a:t>
            </a:r>
            <a:r>
              <a:rPr lang="en-GB" sz="1800" spc="-85" err="1">
                <a:solidFill>
                  <a:schemeClr val="tx1"/>
                </a:solidFill>
                <a:latin typeface="Calibri"/>
                <a:cs typeface="Calibri"/>
              </a:rPr>
              <a:t>persónuupplýsingum</a:t>
            </a:r>
            <a:r>
              <a:rPr lang="en-GB" sz="1800" spc="-85">
                <a:solidFill>
                  <a:schemeClr val="tx1"/>
                </a:solidFill>
                <a:latin typeface="Calibri"/>
                <a:cs typeface="Calibri"/>
              </a:rPr>
              <a:t>? </a:t>
            </a:r>
            <a:endParaRPr lang="en-GB" sz="1800" spc="-85">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endParaRPr lang="en-GB" sz="1800" spc="-85">
              <a:solidFill>
                <a:schemeClr val="tx1"/>
              </a:solidFill>
              <a:highlight>
                <a:srgbClr val="FFFF00"/>
              </a:highlight>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err="1">
                <a:solidFill>
                  <a:schemeClr val="tx1"/>
                </a:solidFill>
                <a:latin typeface="Calibri" panose="020F0502020204030204" pitchFamily="34" charset="0"/>
                <a:cs typeface="Calibri" panose="020F0502020204030204" pitchFamily="34" charset="0"/>
              </a:rPr>
              <a:t>Prófa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tilkynningakerfi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ef</a:t>
            </a:r>
            <a:r>
              <a:rPr lang="en-GB" sz="1800" spc="-85">
                <a:solidFill>
                  <a:schemeClr val="tx1"/>
                </a:solidFill>
                <a:latin typeface="Calibri" panose="020F0502020204030204" pitchFamily="34" charset="0"/>
                <a:cs typeface="Calibri" panose="020F0502020204030204" pitchFamily="34" charset="0"/>
              </a:rPr>
              <a:t> um er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ræða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brot</a:t>
            </a:r>
            <a:r>
              <a:rPr lang="en-GB" sz="1800" spc="-85">
                <a:solidFill>
                  <a:schemeClr val="tx1"/>
                </a:solidFill>
                <a:latin typeface="Calibri" panose="020F0502020204030204" pitchFamily="34" charset="0"/>
                <a:cs typeface="Calibri" panose="020F0502020204030204" pitchFamily="34" charset="0"/>
              </a:rPr>
              <a:t> á </a:t>
            </a:r>
            <a:r>
              <a:rPr lang="en-GB" sz="1800" spc="-85" err="1">
                <a:solidFill>
                  <a:schemeClr val="tx1"/>
                </a:solidFill>
                <a:latin typeface="Calibri" panose="020F0502020204030204" pitchFamily="34" charset="0"/>
                <a:cs typeface="Calibri" panose="020F0502020204030204" pitchFamily="34" charset="0"/>
              </a:rPr>
              <a:t>gögnum</a:t>
            </a:r>
            <a:r>
              <a:rPr lang="en-GB" sz="1800" spc="-85">
                <a:solidFill>
                  <a:schemeClr val="tx1"/>
                </a:solidFill>
                <a:latin typeface="Calibri" panose="020F0502020204030204" pitchFamily="34" charset="0"/>
                <a:cs typeface="Calibri" panose="020F0502020204030204" pitchFamily="34" charset="0"/>
              </a:rPr>
              <a:t> - </a:t>
            </a:r>
            <a:r>
              <a:rPr lang="en-GB" sz="1800" spc="-85" err="1">
                <a:solidFill>
                  <a:schemeClr val="tx1"/>
                </a:solidFill>
                <a:latin typeface="Calibri" panose="020F0502020204030204" pitchFamily="34" charset="0"/>
                <a:cs typeface="Calibri" panose="020F0502020204030204" pitchFamily="34" charset="0"/>
              </a:rPr>
              <a:t>réttur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borgaranna</a:t>
            </a:r>
            <a:r>
              <a:rPr lang="en-GB" sz="1800" spc="-85">
                <a:solidFill>
                  <a:schemeClr val="tx1"/>
                </a:solidFill>
                <a:latin typeface="Calibri" panose="020F0502020204030204" pitchFamily="34" charset="0"/>
                <a:cs typeface="Calibri" panose="020F0502020204030204" pitchFamily="34" charset="0"/>
              </a:rPr>
              <a:t> á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vera </a:t>
            </a:r>
            <a:r>
              <a:rPr lang="en-GB" sz="1800" spc="-85" err="1">
                <a:solidFill>
                  <a:schemeClr val="tx1"/>
                </a:solidFill>
                <a:latin typeface="Calibri" panose="020F0502020204030204" pitchFamily="34" charset="0"/>
                <a:cs typeface="Calibri" panose="020F0502020204030204" pitchFamily="34" charset="0"/>
              </a:rPr>
              <a:t>upplýstir</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err="1">
                <a:latin typeface="Calibri" panose="020F0502020204030204" pitchFamily="34" charset="0"/>
                <a:cs typeface="Calibri" panose="020F0502020204030204" pitchFamily="34" charset="0"/>
              </a:rPr>
              <a:t>Öryggi</a:t>
            </a:r>
            <a:r>
              <a:rPr lang="en-US" sz="20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0153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err="1">
                <a:solidFill>
                  <a:schemeClr val="tx1"/>
                </a:solidFill>
              </a:rPr>
              <a:t>Efnisyfirlit</a:t>
            </a:r>
            <a:endParaRPr sz="2200">
              <a:solidFill>
                <a:schemeClr val="tx1"/>
              </a:solidFill>
            </a:endParaRPr>
          </a:p>
        </p:txBody>
      </p:sp>
      <p:sp>
        <p:nvSpPr>
          <p:cNvPr id="4" name="Rectángulo 3"/>
          <p:cNvSpPr/>
          <p:nvPr/>
        </p:nvSpPr>
        <p:spPr>
          <a:xfrm>
            <a:off x="388419" y="957739"/>
            <a:ext cx="7942780" cy="3985706"/>
          </a:xfrm>
          <a:prstGeom prst="rect">
            <a:avLst/>
          </a:prstGeom>
        </p:spPr>
        <p:txBody>
          <a:bodyPr wrap="square">
            <a:spAutoFit/>
          </a:bodyPr>
          <a:lstStyle/>
          <a:p>
            <a:pPr marL="171450" indent="-171450">
              <a:buClr>
                <a:schemeClr val="dk1"/>
              </a:buClr>
              <a:buSzPts val="1100"/>
              <a:buFont typeface="Arial" panose="020B0604020202020204" pitchFamily="34" charset="0"/>
              <a:buChar char="•"/>
            </a:pPr>
            <a:r>
              <a:rPr lang="en-GB" sz="900" err="1">
                <a:solidFill>
                  <a:srgbClr val="2ABBAD"/>
                </a:solidFill>
                <a:latin typeface="Calibri" panose="020F0502020204030204" pitchFamily="34" charset="0"/>
                <a:cs typeface="Calibri" panose="020F0502020204030204" pitchFamily="34" charset="0"/>
              </a:rPr>
              <a:t>Inngangur</a:t>
            </a:r>
            <a:r>
              <a:rPr lang="en-GB" sz="900">
                <a:solidFill>
                  <a:srgbClr val="2ABBAD"/>
                </a:solidFill>
                <a:latin typeface="Calibri" panose="020F0502020204030204" pitchFamily="34" charset="0"/>
                <a:cs typeface="Calibri" panose="020F0502020204030204" pitchFamily="34" charset="0"/>
              </a:rPr>
              <a:t> </a:t>
            </a:r>
            <a:r>
              <a:rPr lang="en-GB" sz="900" err="1">
                <a:solidFill>
                  <a:srgbClr val="2ABBAD"/>
                </a:solidFill>
                <a:latin typeface="Calibri" panose="020F0502020204030204" pitchFamily="34" charset="0"/>
                <a:cs typeface="Calibri" panose="020F0502020204030204" pitchFamily="34" charset="0"/>
              </a:rPr>
              <a:t>að</a:t>
            </a:r>
            <a:r>
              <a:rPr lang="en-GB" sz="900">
                <a:solidFill>
                  <a:srgbClr val="2ABBAD"/>
                </a:solidFill>
                <a:latin typeface="Calibri" panose="020F0502020204030204" pitchFamily="34" charset="0"/>
                <a:cs typeface="Calibri" panose="020F0502020204030204" pitchFamily="34" charset="0"/>
              </a:rPr>
              <a:t> GDPR</a:t>
            </a:r>
            <a:r>
              <a:rPr lang="en-GB" sz="900">
                <a:solidFill>
                  <a:schemeClr val="tx1"/>
                </a:solidFill>
                <a:latin typeface="Calibri" panose="020F0502020204030204" pitchFamily="34" charset="0"/>
                <a:cs typeface="Calibri" panose="020F0502020204030204" pitchFamily="34" charset="0"/>
              </a:rPr>
              <a:t>	</a:t>
            </a:r>
          </a:p>
          <a:p>
            <a:pPr>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Hvað</a:t>
            </a:r>
            <a:r>
              <a:rPr lang="en-GB" sz="900">
                <a:solidFill>
                  <a:schemeClr val="tx1"/>
                </a:solidFill>
                <a:latin typeface="Calibri" panose="020F0502020204030204" pitchFamily="34" charset="0"/>
                <a:cs typeface="Calibri" panose="020F0502020204030204" pitchFamily="34" charset="0"/>
              </a:rPr>
              <a:t> er GDPR?  </a:t>
            </a:r>
          </a:p>
          <a:p>
            <a:pPr>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US" sz="900">
                <a:latin typeface="Calibri" panose="020F0502020204030204" pitchFamily="34" charset="0"/>
                <a:cs typeface="Calibri" panose="020F0502020204030204" pitchFamily="34" charset="0"/>
              </a:rPr>
              <a:t>Gott </a:t>
            </a:r>
            <a:r>
              <a:rPr lang="en-US" sz="900" err="1">
                <a:latin typeface="Calibri" panose="020F0502020204030204" pitchFamily="34" charset="0"/>
                <a:cs typeface="Calibri" panose="020F0502020204030204" pitchFamily="34" charset="0"/>
              </a:rPr>
              <a:t>að</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hafa</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í</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huga</a:t>
            </a:r>
            <a:r>
              <a:rPr lang="en-US" sz="900">
                <a:latin typeface="Calibri" panose="020F0502020204030204" pitchFamily="34" charset="0"/>
                <a:cs typeface="Calibri" panose="020F0502020204030204" pitchFamily="34" charset="0"/>
              </a:rPr>
              <a:t>… </a:t>
            </a:r>
          </a:p>
          <a:p>
            <a:pPr>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US" sz="900">
                <a:latin typeface="Calibri" panose="020F0502020204030204" pitchFamily="34" charset="0"/>
                <a:cs typeface="Calibri" panose="020F0502020204030204" pitchFamily="34" charset="0"/>
              </a:rPr>
              <a:t>GDPR </a:t>
            </a:r>
            <a:r>
              <a:rPr lang="en-US" sz="900" err="1">
                <a:latin typeface="Calibri" panose="020F0502020204030204" pitchFamily="34" charset="0"/>
                <a:cs typeface="Calibri" panose="020F0502020204030204" pitchFamily="34" charset="0"/>
              </a:rPr>
              <a:t>í</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stuttu</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máli</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umfang</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og</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svið</a:t>
            </a:r>
            <a:endParaRPr lang="en-US" sz="900">
              <a:latin typeface="Calibri" panose="020F0502020204030204" pitchFamily="34" charset="0"/>
              <a:cs typeface="Calibri" panose="020F0502020204030204" pitchFamily="34" charset="0"/>
            </a:endParaRPr>
          </a:p>
          <a:p>
            <a:pPr>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Hér</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þarf</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að</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sýna</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aðgát</a:t>
            </a:r>
            <a:r>
              <a:rPr lang="en-US" sz="900">
                <a:latin typeface="Calibri" panose="020F0502020204030204" pitchFamily="34" charset="0"/>
                <a:cs typeface="Calibri" panose="020F0502020204030204" pitchFamily="34" charset="0"/>
              </a:rPr>
              <a:t>…  </a:t>
            </a:r>
          </a:p>
          <a:p>
            <a:pPr>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Lykilviðmiðunarreglur</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og</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stoðir</a:t>
            </a:r>
            <a:endParaRPr lang="en-GB" sz="900">
              <a:solidFill>
                <a:schemeClr val="tx1"/>
              </a:solidFill>
              <a:latin typeface="Calibri" panose="020F0502020204030204" pitchFamily="34" charset="0"/>
              <a:cs typeface="Calibri" panose="020F0502020204030204" pitchFamily="34" charset="0"/>
            </a:endParaRPr>
          </a:p>
          <a:p>
            <a:pPr lvl="0">
              <a:buClr>
                <a:schemeClr val="dk1"/>
              </a:buClr>
              <a:buSzPts val="1100"/>
            </a:pPr>
            <a:endParaRPr lang="en-GB" sz="900">
              <a:solidFill>
                <a:schemeClr val="tx1"/>
              </a:solidFill>
              <a:latin typeface="Calibri" panose="020F0502020204030204" pitchFamily="34" charset="0"/>
              <a:cs typeface="Calibri" panose="020F0502020204030204" pitchFamily="34" charset="0"/>
            </a:endParaRPr>
          </a:p>
          <a:p>
            <a:pPr marL="171450" indent="-171450">
              <a:buClr>
                <a:schemeClr val="dk1"/>
              </a:buClr>
              <a:buSzPts val="1100"/>
              <a:buFont typeface="Arial" panose="020B0604020202020204" pitchFamily="34" charset="0"/>
              <a:buChar char="•"/>
            </a:pPr>
            <a:r>
              <a:rPr lang="en-GB" sz="900">
                <a:solidFill>
                  <a:srgbClr val="2ABBAD"/>
                </a:solidFill>
                <a:latin typeface="Calibri" panose="020F0502020204030204" pitchFamily="34" charset="0"/>
                <a:cs typeface="Calibri" panose="020F0502020204030204" pitchFamily="34" charset="0"/>
              </a:rPr>
              <a:t>1. </a:t>
            </a:r>
            <a:r>
              <a:rPr lang="en-GB" sz="900" err="1">
                <a:solidFill>
                  <a:srgbClr val="2ABBAD"/>
                </a:solidFill>
                <a:latin typeface="Calibri" panose="020F0502020204030204" pitchFamily="34" charset="0"/>
                <a:cs typeface="Calibri" panose="020F0502020204030204" pitchFamily="34" charset="0"/>
              </a:rPr>
              <a:t>hluti</a:t>
            </a:r>
            <a:r>
              <a:rPr lang="en-GB" sz="900">
                <a:solidFill>
                  <a:srgbClr val="2ABBAD"/>
                </a:solidFill>
                <a:latin typeface="Calibri" panose="020F0502020204030204" pitchFamily="34" charset="0"/>
                <a:cs typeface="Calibri" panose="020F0502020204030204" pitchFamily="34" charset="0"/>
              </a:rPr>
              <a:t> – </a:t>
            </a:r>
            <a:r>
              <a:rPr lang="en-GB" sz="900" err="1">
                <a:solidFill>
                  <a:srgbClr val="2ABBAD"/>
                </a:solidFill>
                <a:latin typeface="Calibri" panose="020F0502020204030204" pitchFamily="34" charset="0"/>
                <a:cs typeface="Calibri" panose="020F0502020204030204" pitchFamily="34" charset="0"/>
              </a:rPr>
              <a:t>Orðskýringar</a:t>
            </a:r>
            <a:r>
              <a:rPr lang="en-GB" sz="900">
                <a:solidFill>
                  <a:srgbClr val="2ABBAD"/>
                </a:solidFill>
                <a:latin typeface="Calibri" panose="020F0502020204030204" pitchFamily="34" charset="0"/>
                <a:cs typeface="Calibri" panose="020F0502020204030204" pitchFamily="34" charset="0"/>
              </a:rPr>
              <a:t> </a:t>
            </a:r>
          </a:p>
          <a:p>
            <a:pPr>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Persónuupplýsingar</a:t>
            </a:r>
            <a:r>
              <a:rPr lang="en-GB" sz="900">
                <a:solidFill>
                  <a:schemeClr val="tx1"/>
                </a:solidFill>
                <a:latin typeface="Calibri" panose="020F0502020204030204" pitchFamily="34" charset="0"/>
                <a:cs typeface="Calibri" panose="020F0502020204030204" pitchFamily="34" charset="0"/>
              </a:rPr>
              <a:t> </a:t>
            </a:r>
          </a:p>
          <a:p>
            <a:pPr>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Vinnsla</a:t>
            </a:r>
            <a:endParaRPr lang="en-GB" sz="900">
              <a:solidFill>
                <a:schemeClr val="tx1"/>
              </a:solidFill>
              <a:latin typeface="Calibri" panose="020F0502020204030204" pitchFamily="34" charset="0"/>
              <a:cs typeface="Calibri" panose="020F0502020204030204" pitchFamily="34" charset="0"/>
            </a:endParaRPr>
          </a:p>
          <a:p>
            <a:pPr>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Gerð</a:t>
            </a: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persónusniðs</a:t>
            </a:r>
            <a:endParaRPr lang="en-GB" sz="900">
              <a:solidFill>
                <a:schemeClr val="tx1"/>
              </a:solidFill>
              <a:latin typeface="Calibri" panose="020F0502020204030204" pitchFamily="34" charset="0"/>
              <a:cs typeface="Calibri" panose="020F0502020204030204" pitchFamily="34" charset="0"/>
            </a:endParaRPr>
          </a:p>
          <a:p>
            <a:pPr lvl="0">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Ábyrgðaraðili</a:t>
            </a:r>
            <a:endParaRPr lang="en-GB" sz="900">
              <a:solidFill>
                <a:schemeClr val="tx1"/>
              </a:solidFill>
              <a:latin typeface="Calibri" panose="020F0502020204030204" pitchFamily="34" charset="0"/>
              <a:cs typeface="Calibri" panose="020F0502020204030204" pitchFamily="34" charset="0"/>
            </a:endParaRPr>
          </a:p>
          <a:p>
            <a:pPr lvl="0">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Samþykki</a:t>
            </a:r>
            <a:endParaRPr lang="en-GB" sz="900">
              <a:solidFill>
                <a:schemeClr val="tx1"/>
              </a:solidFill>
              <a:latin typeface="Calibri" panose="020F0502020204030204" pitchFamily="34" charset="0"/>
              <a:cs typeface="Calibri" panose="020F0502020204030204" pitchFamily="34" charset="0"/>
            </a:endParaRPr>
          </a:p>
          <a:p>
            <a:pPr>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Öryggisbrestur</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við</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vinnslu</a:t>
            </a:r>
            <a:r>
              <a:rPr lang="en-US" sz="900">
                <a:latin typeface="Calibri" panose="020F0502020204030204" pitchFamily="34" charset="0"/>
                <a:cs typeface="Calibri" panose="020F0502020204030204" pitchFamily="34" charset="0"/>
              </a:rPr>
              <a:t> </a:t>
            </a:r>
            <a:r>
              <a:rPr lang="en-US" sz="900" err="1">
                <a:latin typeface="Calibri" panose="020F0502020204030204" pitchFamily="34" charset="0"/>
                <a:cs typeface="Calibri" panose="020F0502020204030204" pitchFamily="34" charset="0"/>
              </a:rPr>
              <a:t>persónuupplýsinga</a:t>
            </a:r>
            <a:r>
              <a:rPr lang="en-US" sz="900">
                <a:latin typeface="Calibri" panose="020F0502020204030204" pitchFamily="34" charset="0"/>
                <a:cs typeface="Calibri" panose="020F0502020204030204" pitchFamily="34" charset="0"/>
              </a:rPr>
              <a:t>  </a:t>
            </a:r>
            <a:endParaRPr lang="en-GB" sz="900">
              <a:solidFill>
                <a:schemeClr val="tx1"/>
              </a:solidFill>
              <a:latin typeface="Calibri" panose="020F0502020204030204" pitchFamily="34" charset="0"/>
              <a:cs typeface="Calibri" panose="020F0502020204030204" pitchFamily="34" charset="0"/>
            </a:endParaRPr>
          </a:p>
          <a:p>
            <a:pPr lvl="0">
              <a:buClr>
                <a:schemeClr val="dk1"/>
              </a:buClr>
              <a:buSzPts val="1100"/>
            </a:pPr>
            <a:endParaRPr lang="en-GB" sz="900">
              <a:solidFill>
                <a:schemeClr val="tx1"/>
              </a:solidFill>
              <a:latin typeface="Calibri" panose="020F0502020204030204" pitchFamily="34" charset="0"/>
              <a:cs typeface="Calibri" panose="020F0502020204030204" pitchFamily="34" charset="0"/>
            </a:endParaRPr>
          </a:p>
          <a:p>
            <a:pPr marL="171450" indent="-171450">
              <a:buClr>
                <a:schemeClr val="dk1"/>
              </a:buClr>
              <a:buSzPts val="1100"/>
              <a:buFont typeface="Arial" panose="020B0604020202020204" pitchFamily="34" charset="0"/>
              <a:buChar char="•"/>
            </a:pPr>
            <a:r>
              <a:rPr lang="en-GB" sz="900">
                <a:solidFill>
                  <a:srgbClr val="2ABBAD"/>
                </a:solidFill>
                <a:latin typeface="Calibri" panose="020F0502020204030204" pitchFamily="34" charset="0"/>
                <a:cs typeface="Calibri" panose="020F0502020204030204" pitchFamily="34" charset="0"/>
              </a:rPr>
              <a:t>2. </a:t>
            </a:r>
            <a:r>
              <a:rPr lang="en-GB" sz="900" err="1">
                <a:solidFill>
                  <a:srgbClr val="2ABBAD"/>
                </a:solidFill>
                <a:latin typeface="Calibri" panose="020F0502020204030204" pitchFamily="34" charset="0"/>
                <a:cs typeface="Calibri" panose="020F0502020204030204" pitchFamily="34" charset="0"/>
              </a:rPr>
              <a:t>hluti</a:t>
            </a:r>
            <a:r>
              <a:rPr lang="en-GB" sz="900">
                <a:solidFill>
                  <a:srgbClr val="2ABBAD"/>
                </a:solidFill>
                <a:latin typeface="Calibri" panose="020F0502020204030204" pitchFamily="34" charset="0"/>
                <a:cs typeface="Calibri" panose="020F0502020204030204" pitchFamily="34" charset="0"/>
              </a:rPr>
              <a:t> – 7 </a:t>
            </a:r>
            <a:r>
              <a:rPr lang="en-GB" sz="900" err="1">
                <a:solidFill>
                  <a:srgbClr val="2ABBAD"/>
                </a:solidFill>
                <a:latin typeface="Calibri" panose="020F0502020204030204" pitchFamily="34" charset="0"/>
                <a:cs typeface="Calibri" panose="020F0502020204030204" pitchFamily="34" charset="0"/>
              </a:rPr>
              <a:t>meginreglur</a:t>
            </a:r>
            <a:r>
              <a:rPr lang="en-GB" sz="900">
                <a:solidFill>
                  <a:srgbClr val="2ABBAD"/>
                </a:solidFill>
                <a:latin typeface="Calibri" panose="020F0502020204030204" pitchFamily="34" charset="0"/>
                <a:cs typeface="Calibri" panose="020F0502020204030204" pitchFamily="34" charset="0"/>
              </a:rPr>
              <a:t> um </a:t>
            </a:r>
            <a:r>
              <a:rPr lang="en-GB" sz="900" err="1">
                <a:solidFill>
                  <a:srgbClr val="2ABBAD"/>
                </a:solidFill>
                <a:latin typeface="Calibri" panose="020F0502020204030204" pitchFamily="34" charset="0"/>
                <a:cs typeface="Calibri" panose="020F0502020204030204" pitchFamily="34" charset="0"/>
              </a:rPr>
              <a:t>gagnavernd</a:t>
            </a:r>
            <a:endParaRPr lang="en-GB" sz="900">
              <a:solidFill>
                <a:srgbClr val="2ABBAD"/>
              </a:solidFill>
              <a:latin typeface="Calibri" panose="020F0502020204030204" pitchFamily="34" charset="0"/>
              <a:cs typeface="Calibri" panose="020F0502020204030204" pitchFamily="34" charset="0"/>
            </a:endParaRPr>
          </a:p>
          <a:p>
            <a:pPr>
              <a:buClr>
                <a:schemeClr val="dk1"/>
              </a:buClr>
              <a:buSzPts val="1100"/>
            </a:pPr>
            <a:endParaRPr lang="en-GB" sz="900">
              <a:solidFill>
                <a:srgbClr val="2ABBAD"/>
              </a:solidFill>
              <a:latin typeface="Calibri" panose="020F0502020204030204" pitchFamily="34" charset="0"/>
              <a:cs typeface="Calibri" panose="020F0502020204030204" pitchFamily="34" charset="0"/>
            </a:endParaRPr>
          </a:p>
          <a:p>
            <a:pPr marL="171450" indent="-171450">
              <a:buClr>
                <a:schemeClr val="dk1"/>
              </a:buClr>
              <a:buSzPts val="1100"/>
              <a:buFont typeface="Arial" panose="020B0604020202020204" pitchFamily="34" charset="0"/>
              <a:buChar char="•"/>
            </a:pPr>
            <a:r>
              <a:rPr lang="en-GB" sz="900">
                <a:solidFill>
                  <a:srgbClr val="2ABBAD"/>
                </a:solidFill>
                <a:latin typeface="Calibri" panose="020F0502020204030204" pitchFamily="34" charset="0"/>
                <a:cs typeface="Calibri" panose="020F0502020204030204" pitchFamily="34" charset="0"/>
              </a:rPr>
              <a:t>3. </a:t>
            </a:r>
            <a:r>
              <a:rPr lang="en-GB" sz="900" err="1">
                <a:solidFill>
                  <a:srgbClr val="2ABBAD"/>
                </a:solidFill>
                <a:latin typeface="Calibri" panose="020F0502020204030204" pitchFamily="34" charset="0"/>
                <a:cs typeface="Calibri" panose="020F0502020204030204" pitchFamily="34" charset="0"/>
              </a:rPr>
              <a:t>hluti</a:t>
            </a:r>
            <a:r>
              <a:rPr lang="en-GB" sz="900">
                <a:solidFill>
                  <a:srgbClr val="2ABBAD"/>
                </a:solidFill>
                <a:latin typeface="Calibri" panose="020F0502020204030204" pitchFamily="34" charset="0"/>
                <a:cs typeface="Calibri" panose="020F0502020204030204" pitchFamily="34" charset="0"/>
              </a:rPr>
              <a:t> – 8 </a:t>
            </a:r>
            <a:r>
              <a:rPr lang="en-GB" sz="900" err="1">
                <a:solidFill>
                  <a:srgbClr val="2ABBAD"/>
                </a:solidFill>
                <a:latin typeface="Calibri" panose="020F0502020204030204" pitchFamily="34" charset="0"/>
                <a:cs typeface="Calibri" panose="020F0502020204030204" pitchFamily="34" charset="0"/>
              </a:rPr>
              <a:t>Réttur</a:t>
            </a:r>
            <a:r>
              <a:rPr lang="en-GB" sz="900">
                <a:solidFill>
                  <a:srgbClr val="2ABBAD"/>
                </a:solidFill>
                <a:latin typeface="Calibri" panose="020F0502020204030204" pitchFamily="34" charset="0"/>
                <a:cs typeface="Calibri" panose="020F0502020204030204" pitchFamily="34" charset="0"/>
              </a:rPr>
              <a:t> </a:t>
            </a:r>
            <a:r>
              <a:rPr lang="en-GB" sz="900" err="1">
                <a:solidFill>
                  <a:srgbClr val="2ABBAD"/>
                </a:solidFill>
                <a:latin typeface="Calibri" panose="020F0502020204030204" pitchFamily="34" charset="0"/>
                <a:cs typeface="Calibri" panose="020F0502020204030204" pitchFamily="34" charset="0"/>
              </a:rPr>
              <a:t>til</a:t>
            </a:r>
            <a:r>
              <a:rPr lang="en-GB" sz="900">
                <a:solidFill>
                  <a:srgbClr val="2ABBAD"/>
                </a:solidFill>
                <a:latin typeface="Calibri" panose="020F0502020204030204" pitchFamily="34" charset="0"/>
                <a:cs typeface="Calibri" panose="020F0502020204030204" pitchFamily="34" charset="0"/>
              </a:rPr>
              <a:t> </a:t>
            </a:r>
            <a:r>
              <a:rPr lang="en-GB" sz="900" err="1">
                <a:solidFill>
                  <a:srgbClr val="2ABBAD"/>
                </a:solidFill>
                <a:latin typeface="Calibri" panose="020F0502020204030204" pitchFamily="34" charset="0"/>
                <a:cs typeface="Calibri" panose="020F0502020204030204" pitchFamily="34" charset="0"/>
              </a:rPr>
              <a:t>friðhelgi</a:t>
            </a:r>
            <a:r>
              <a:rPr lang="en-GB" sz="900">
                <a:solidFill>
                  <a:srgbClr val="2ABBAD"/>
                </a:solidFill>
                <a:latin typeface="Calibri" panose="020F0502020204030204" pitchFamily="34" charset="0"/>
                <a:cs typeface="Calibri" panose="020F0502020204030204" pitchFamily="34" charset="0"/>
              </a:rPr>
              <a:t> </a:t>
            </a:r>
            <a:r>
              <a:rPr lang="en-GB" sz="900" err="1">
                <a:solidFill>
                  <a:srgbClr val="2ABBAD"/>
                </a:solidFill>
                <a:latin typeface="Calibri" panose="020F0502020204030204" pitchFamily="34" charset="0"/>
                <a:cs typeface="Calibri" panose="020F0502020204030204" pitchFamily="34" charset="0"/>
              </a:rPr>
              <a:t>einkalífs</a:t>
            </a:r>
            <a:r>
              <a:rPr lang="en-GB" sz="900">
                <a:solidFill>
                  <a:srgbClr val="2ABBAD"/>
                </a:solidFill>
                <a:latin typeface="Calibri" panose="020F0502020204030204" pitchFamily="34" charset="0"/>
                <a:cs typeface="Calibri" panose="020F0502020204030204" pitchFamily="34" charset="0"/>
              </a:rPr>
              <a:t> </a:t>
            </a:r>
            <a:r>
              <a:rPr lang="en-GB" sz="900">
                <a:solidFill>
                  <a:schemeClr val="tx1"/>
                </a:solidFill>
                <a:latin typeface="Calibri" panose="020F0502020204030204" pitchFamily="34" charset="0"/>
                <a:cs typeface="Calibri" panose="020F0502020204030204" pitchFamily="34" charset="0"/>
              </a:rPr>
              <a:t>	</a:t>
            </a:r>
          </a:p>
          <a:p>
            <a:pPr>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Borgaraleg</a:t>
            </a: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réttindi</a:t>
            </a:r>
            <a:r>
              <a:rPr lang="en-GB" sz="900">
                <a:solidFill>
                  <a:schemeClr val="tx1"/>
                </a:solidFill>
                <a:latin typeface="Calibri" panose="020F0502020204030204" pitchFamily="34" charset="0"/>
                <a:cs typeface="Calibri" panose="020F0502020204030204" pitchFamily="34" charset="0"/>
              </a:rPr>
              <a:t> </a:t>
            </a:r>
          </a:p>
          <a:p>
            <a:pPr>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Áhrif</a:t>
            </a: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á</a:t>
            </a: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fyrirtæki</a:t>
            </a: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og</a:t>
            </a: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félagasamtök</a:t>
            </a:r>
            <a:r>
              <a:rPr lang="en-GB" sz="900">
                <a:solidFill>
                  <a:schemeClr val="tx1"/>
                </a:solidFill>
                <a:latin typeface="Calibri" panose="020F0502020204030204" pitchFamily="34" charset="0"/>
                <a:cs typeface="Calibri" panose="020F0502020204030204" pitchFamily="34" charset="0"/>
              </a:rPr>
              <a:t> </a:t>
            </a:r>
          </a:p>
          <a:p>
            <a:pPr lvl="1">
              <a:buClr>
                <a:schemeClr val="dk1"/>
              </a:buClr>
              <a:buSzPts val="1100"/>
            </a:pPr>
            <a:endParaRPr lang="en-GB" sz="900">
              <a:solidFill>
                <a:schemeClr val="tx1"/>
              </a:solidFill>
              <a:latin typeface="Calibri" panose="020F0502020204030204" pitchFamily="34" charset="0"/>
              <a:cs typeface="Calibri" panose="020F0502020204030204" pitchFamily="34" charset="0"/>
            </a:endParaRPr>
          </a:p>
          <a:p>
            <a:pPr marL="171450" lvl="1" indent="-171450">
              <a:buClr>
                <a:schemeClr val="dk1"/>
              </a:buClr>
              <a:buSzPts val="1100"/>
              <a:buFont typeface="Arial" panose="020B0604020202020204" pitchFamily="34" charset="0"/>
              <a:buChar char="•"/>
            </a:pPr>
            <a:r>
              <a:rPr lang="en-GB" sz="900">
                <a:solidFill>
                  <a:srgbClr val="2ABBAD"/>
                </a:solidFill>
                <a:latin typeface="Calibri" panose="020F0502020204030204" pitchFamily="34" charset="0"/>
                <a:cs typeface="Calibri" panose="020F0502020204030204" pitchFamily="34" charset="0"/>
              </a:rPr>
              <a:t>4.hluti – </a:t>
            </a:r>
            <a:r>
              <a:rPr lang="en-GB" sz="900" err="1">
                <a:solidFill>
                  <a:srgbClr val="2ABBAD"/>
                </a:solidFill>
                <a:latin typeface="Calibri" panose="020F0502020204030204" pitchFamily="34" charset="0"/>
                <a:cs typeface="Calibri" panose="020F0502020204030204" pitchFamily="34" charset="0"/>
              </a:rPr>
              <a:t>Að</a:t>
            </a:r>
            <a:r>
              <a:rPr lang="en-GB" sz="900">
                <a:solidFill>
                  <a:srgbClr val="2ABBAD"/>
                </a:solidFill>
                <a:latin typeface="Calibri" panose="020F0502020204030204" pitchFamily="34" charset="0"/>
                <a:cs typeface="Calibri" panose="020F0502020204030204" pitchFamily="34" charset="0"/>
              </a:rPr>
              <a:t> </a:t>
            </a:r>
            <a:r>
              <a:rPr lang="en-GB" sz="900" err="1">
                <a:solidFill>
                  <a:srgbClr val="2ABBAD"/>
                </a:solidFill>
                <a:latin typeface="Calibri" panose="020F0502020204030204" pitchFamily="34" charset="0"/>
                <a:cs typeface="Calibri" panose="020F0502020204030204" pitchFamily="34" charset="0"/>
              </a:rPr>
              <a:t>sýna</a:t>
            </a:r>
            <a:r>
              <a:rPr lang="en-GB" sz="900">
                <a:solidFill>
                  <a:srgbClr val="2ABBAD"/>
                </a:solidFill>
                <a:latin typeface="Calibri" panose="020F0502020204030204" pitchFamily="34" charset="0"/>
                <a:cs typeface="Calibri" panose="020F0502020204030204" pitchFamily="34" charset="0"/>
              </a:rPr>
              <a:t> </a:t>
            </a:r>
            <a:r>
              <a:rPr lang="en-GB" sz="900" err="1">
                <a:solidFill>
                  <a:srgbClr val="2ABBAD"/>
                </a:solidFill>
                <a:latin typeface="Calibri" panose="020F0502020204030204" pitchFamily="34" charset="0"/>
                <a:cs typeface="Calibri" panose="020F0502020204030204" pitchFamily="34" charset="0"/>
              </a:rPr>
              <a:t>fram</a:t>
            </a:r>
            <a:r>
              <a:rPr lang="en-GB" sz="900">
                <a:solidFill>
                  <a:srgbClr val="2ABBAD"/>
                </a:solidFill>
                <a:latin typeface="Calibri" panose="020F0502020204030204" pitchFamily="34" charset="0"/>
                <a:cs typeface="Calibri" panose="020F0502020204030204" pitchFamily="34" charset="0"/>
              </a:rPr>
              <a:t> </a:t>
            </a:r>
            <a:r>
              <a:rPr lang="en-GB" sz="900" err="1">
                <a:solidFill>
                  <a:srgbClr val="2ABBAD"/>
                </a:solidFill>
                <a:latin typeface="Calibri" panose="020F0502020204030204" pitchFamily="34" charset="0"/>
                <a:cs typeface="Calibri" panose="020F0502020204030204" pitchFamily="34" charset="0"/>
              </a:rPr>
              <a:t>á</a:t>
            </a:r>
            <a:r>
              <a:rPr lang="en-GB" sz="900">
                <a:solidFill>
                  <a:srgbClr val="2ABBAD"/>
                </a:solidFill>
                <a:latin typeface="Calibri" panose="020F0502020204030204" pitchFamily="34" charset="0"/>
                <a:cs typeface="Calibri" panose="020F0502020204030204" pitchFamily="34" charset="0"/>
              </a:rPr>
              <a:t> </a:t>
            </a:r>
            <a:r>
              <a:rPr lang="en-GB" sz="900" err="1">
                <a:solidFill>
                  <a:srgbClr val="2ABBAD"/>
                </a:solidFill>
                <a:latin typeface="Calibri" panose="020F0502020204030204" pitchFamily="34" charset="0"/>
                <a:cs typeface="Calibri" panose="020F0502020204030204" pitchFamily="34" charset="0"/>
              </a:rPr>
              <a:t>reglufylgni</a:t>
            </a:r>
            <a:endParaRPr lang="en-GB" sz="900">
              <a:solidFill>
                <a:srgbClr val="2ABBAD"/>
              </a:solidFill>
              <a:latin typeface="Calibri" panose="020F0502020204030204" pitchFamily="34" charset="0"/>
              <a:cs typeface="Calibri" panose="020F0502020204030204" pitchFamily="34" charset="0"/>
            </a:endParaRPr>
          </a:p>
          <a:p>
            <a:pPr lvl="1">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Gagnsæi</a:t>
            </a:r>
            <a:r>
              <a:rPr lang="en-GB" sz="900">
                <a:solidFill>
                  <a:schemeClr val="tx1"/>
                </a:solidFill>
                <a:latin typeface="Calibri" panose="020F0502020204030204" pitchFamily="34" charset="0"/>
                <a:cs typeface="Calibri" panose="020F0502020204030204" pitchFamily="34" charset="0"/>
              </a:rPr>
              <a:t> </a:t>
            </a:r>
          </a:p>
          <a:p>
            <a:pPr lvl="1">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Öryggi</a:t>
            </a:r>
            <a:r>
              <a:rPr lang="en-GB" sz="900">
                <a:solidFill>
                  <a:schemeClr val="tx1"/>
                </a:solidFill>
                <a:latin typeface="Calibri" panose="020F0502020204030204" pitchFamily="34" charset="0"/>
                <a:cs typeface="Calibri" panose="020F0502020204030204" pitchFamily="34" charset="0"/>
              </a:rPr>
              <a:t> </a:t>
            </a:r>
          </a:p>
          <a:p>
            <a:pPr lvl="1">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Ábyrgð</a:t>
            </a:r>
            <a:r>
              <a:rPr lang="en-GB" sz="900">
                <a:solidFill>
                  <a:schemeClr val="tx1"/>
                </a:solidFill>
                <a:latin typeface="Calibri" panose="020F0502020204030204" pitchFamily="34" charset="0"/>
                <a:cs typeface="Calibri" panose="020F0502020204030204" pitchFamily="34" charset="0"/>
              </a:rPr>
              <a:t> 	</a:t>
            </a:r>
          </a:p>
          <a:p>
            <a:pPr lvl="1">
              <a:buClr>
                <a:schemeClr val="dk1"/>
              </a:buClr>
              <a:buSzPts val="1100"/>
            </a:pP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Persónuverndarréttur</a:t>
            </a:r>
            <a:r>
              <a:rPr lang="en-GB" sz="900">
                <a:solidFill>
                  <a:schemeClr val="tx1"/>
                </a:solidFill>
                <a:latin typeface="Calibri" panose="020F0502020204030204" pitchFamily="34" charset="0"/>
                <a:cs typeface="Calibri" panose="020F0502020204030204" pitchFamily="34" charset="0"/>
              </a:rPr>
              <a:t> </a:t>
            </a:r>
            <a:r>
              <a:rPr lang="en-GB" sz="900" err="1">
                <a:solidFill>
                  <a:schemeClr val="tx1"/>
                </a:solidFill>
                <a:latin typeface="Calibri" panose="020F0502020204030204" pitchFamily="34" charset="0"/>
                <a:cs typeface="Calibri" panose="020F0502020204030204" pitchFamily="34" charset="0"/>
              </a:rPr>
              <a:t>borgaranna</a:t>
            </a:r>
            <a:r>
              <a:rPr lang="en-GB" sz="900">
                <a:solidFill>
                  <a:schemeClr val="tx1"/>
                </a:solidFill>
                <a:latin typeface="Calibri" panose="020F0502020204030204" pitchFamily="34" charset="0"/>
                <a:cs typeface="Calibri" panose="020F0502020204030204" pitchFamily="34" charset="0"/>
              </a:rPr>
              <a:t> </a:t>
            </a:r>
            <a:r>
              <a:rPr lang="en-GB">
                <a:solidFill>
                  <a:schemeClr val="tx1"/>
                </a:solidFill>
                <a:latin typeface="Calibri" panose="020F0502020204030204" pitchFamily="34" charset="0"/>
                <a:cs typeface="Calibri" panose="020F0502020204030204" pitchFamily="34" charset="0"/>
              </a:rPr>
              <a:t>	</a:t>
            </a:r>
          </a:p>
          <a:p>
            <a:pPr marL="285750" lvl="0" indent="-285750">
              <a:buClr>
                <a:schemeClr val="dk1"/>
              </a:buClr>
              <a:buSzPts val="1100"/>
              <a:buFont typeface="Arial" panose="020B0604020202020204" pitchFamily="34" charset="0"/>
              <a:buChar char="•"/>
            </a:pPr>
            <a:endParaRPr lang="en-GB">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a:latin typeface="Raleway" panose="020B0003030101060003" pitchFamily="34" charset="0"/>
              </a:rPr>
              <a:t>4.hluti – </a:t>
            </a:r>
            <a:r>
              <a:rPr lang="en-US" sz="2200" err="1">
                <a:latin typeface="Raleway" panose="020B0003030101060003" pitchFamily="34" charset="0"/>
              </a:rPr>
              <a:t>Að</a:t>
            </a:r>
            <a:r>
              <a:rPr lang="en-US" sz="2200">
                <a:latin typeface="Raleway" panose="020B0003030101060003" pitchFamily="34" charset="0"/>
              </a:rPr>
              <a:t> </a:t>
            </a:r>
            <a:r>
              <a:rPr lang="en-US" sz="2200" err="1">
                <a:latin typeface="Raleway" panose="020B0003030101060003" pitchFamily="34" charset="0"/>
              </a:rPr>
              <a:t>sýna</a:t>
            </a:r>
            <a:r>
              <a:rPr lang="en-US" sz="2200">
                <a:latin typeface="Raleway" panose="020B0003030101060003" pitchFamily="34" charset="0"/>
              </a:rPr>
              <a:t> </a:t>
            </a:r>
            <a:r>
              <a:rPr lang="en-US" sz="2200" err="1">
                <a:latin typeface="Raleway" panose="020B0003030101060003" pitchFamily="34" charset="0"/>
              </a:rPr>
              <a:t>fram</a:t>
            </a:r>
            <a:r>
              <a:rPr lang="en-US" sz="2200">
                <a:latin typeface="Raleway" panose="020B0003030101060003" pitchFamily="34" charset="0"/>
              </a:rPr>
              <a:t> </a:t>
            </a:r>
            <a:r>
              <a:rPr lang="en-US" sz="2200" err="1">
                <a:latin typeface="Raleway" panose="020B0003030101060003" pitchFamily="34" charset="0"/>
              </a:rPr>
              <a:t>á</a:t>
            </a:r>
            <a:r>
              <a:rPr lang="en-US" sz="2200">
                <a:latin typeface="Raleway" panose="020B0003030101060003" pitchFamily="34" charset="0"/>
              </a:rPr>
              <a:t> </a:t>
            </a:r>
            <a:r>
              <a:rPr lang="en-US" sz="2200" err="1">
                <a:latin typeface="Raleway" panose="020B0003030101060003" pitchFamily="34" charset="0"/>
              </a:rPr>
              <a:t>reglufylgni</a:t>
            </a:r>
            <a:endParaRPr lang="en-US" sz="2200">
              <a:latin typeface="Raleway" panose="020B0003030101060003" pitchFamily="34" charset="0"/>
            </a:endParaRPr>
          </a:p>
        </p:txBody>
      </p:sp>
      <p:sp>
        <p:nvSpPr>
          <p:cNvPr id="4" name="Rectángulo 3"/>
          <p:cNvSpPr/>
          <p:nvPr/>
        </p:nvSpPr>
        <p:spPr>
          <a:xfrm>
            <a:off x="127191" y="1641213"/>
            <a:ext cx="8455700" cy="1754326"/>
          </a:xfrm>
          <a:prstGeom prst="rect">
            <a:avLst/>
          </a:prstGeom>
        </p:spPr>
        <p:txBody>
          <a:bodyPr wrap="square">
            <a:spAutoFit/>
          </a:bodyPr>
          <a:lstStyle/>
          <a:p>
            <a:pPr marL="285750" indent="-285750" algn="just">
              <a:buFont typeface="Wingdings" panose="05000000000000000000" pitchFamily="2" charset="2"/>
              <a:buChar char="ü"/>
              <a:defRPr/>
            </a:pPr>
            <a:r>
              <a:rPr lang="en-GB" sz="1800" spc="-85" err="1">
                <a:solidFill>
                  <a:schemeClr val="tx1"/>
                </a:solidFill>
                <a:latin typeface="Calibri" panose="020F0502020204030204" pitchFamily="34" charset="0"/>
                <a:cs typeface="Calibri" panose="020F0502020204030204" pitchFamily="34" charset="0"/>
              </a:rPr>
              <a:t>Ef</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þér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gefst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tækifæri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til</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skalt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þú</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tilnefna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sérfræðing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sem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getur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annast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reglufylgni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þína</a:t>
            </a:r>
            <a:r>
              <a:rPr lang="en-GB" sz="1800" spc="-85">
                <a:solidFill>
                  <a:schemeClr val="tx1"/>
                </a:solidFill>
                <a:latin typeface="Calibri" panose="020F0502020204030204" pitchFamily="34" charset="0"/>
                <a:cs typeface="Calibri" panose="020F0502020204030204" pitchFamily="34" charset="0"/>
              </a:rPr>
              <a:t>. </a:t>
            </a:r>
          </a:p>
          <a:p>
            <a:pPr marL="285750" indent="-285750" algn="just">
              <a:buFont typeface="Wingdings" panose="05000000000000000000" pitchFamily="2" charset="2"/>
              <a:buChar char="ü"/>
              <a:defRPr/>
            </a:pPr>
            <a:endParaRPr lang="en-GB" sz="1800" spc="-85">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err="1">
                <a:solidFill>
                  <a:schemeClr val="tx1"/>
                </a:solidFill>
                <a:latin typeface="Calibri" panose="020F0502020204030204" pitchFamily="34" charset="0"/>
                <a:cs typeface="Calibri" panose="020F0502020204030204" pitchFamily="34" charset="0"/>
              </a:rPr>
              <a:t>Ef</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þriðji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aðili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vinnur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úr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gögnum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fyrir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þína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hönd</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skaltu</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íhuga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undirrita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formlegan</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samning</a:t>
            </a:r>
            <a:r>
              <a:rPr lang="en-GB" sz="1800" spc="-85">
                <a:solidFill>
                  <a:schemeClr val="tx1"/>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defRPr/>
            </a:pPr>
            <a:endParaRPr lang="en-GB" sz="1800" spc="-85">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err="1">
                <a:solidFill>
                  <a:schemeClr val="tx1"/>
                </a:solidFill>
                <a:latin typeface="Calibri" panose="020F0502020204030204" pitchFamily="34" charset="0"/>
                <a:cs typeface="Calibri" panose="020F0502020204030204" pitchFamily="34" charset="0"/>
              </a:rPr>
              <a:t>Stór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samtök</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byggja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yfirleitt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á</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sérþekkingu</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persónuverndarfulltrúa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og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íhuga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ráða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starfskraft</a:t>
            </a:r>
            <a:r>
              <a:rPr lang="en-GB" sz="1800" spc="-85">
                <a:solidFill>
                  <a:schemeClr val="tx1"/>
                </a:solidFill>
                <a:latin typeface="Calibri" panose="020F0502020204030204" pitchFamily="34" charset="0"/>
                <a:cs typeface="Calibri" panose="020F0502020204030204" pitchFamily="34" charset="0"/>
              </a:rPr>
              <a:t> um </a:t>
            </a:r>
            <a:r>
              <a:rPr lang="en-GB" sz="1800" spc="-85" err="1">
                <a:solidFill>
                  <a:schemeClr val="tx1"/>
                </a:solidFill>
                <a:latin typeface="Calibri" panose="020F0502020204030204" pitchFamily="34" charset="0"/>
                <a:cs typeface="Calibri" panose="020F0502020204030204" pitchFamily="34" charset="0"/>
              </a:rPr>
              <a:t>leið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og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nægilegt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fjármagn</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fæst</a:t>
            </a:r>
            <a:r>
              <a:rPr lang="en-GB" sz="1800" spc="-85">
                <a:solidFill>
                  <a:schemeClr val="tx1"/>
                </a:solidFill>
                <a:latin typeface="Calibri" panose="020F0502020204030204" pitchFamily="34" charset="0"/>
                <a:cs typeface="Calibri" panose="020F0502020204030204" pitchFamily="34" charset="0"/>
              </a:rPr>
              <a:t>...(€)</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err="1">
                <a:latin typeface="Calibri" panose="020F0502020204030204" pitchFamily="34" charset="0"/>
                <a:cs typeface="Calibri" panose="020F0502020204030204" pitchFamily="34" charset="0"/>
              </a:rPr>
              <a:t>Ábyrgð</a:t>
            </a:r>
            <a:r>
              <a:rPr lang="en-US" sz="20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1819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a:latin typeface="Raleway" panose="020B0003030101060003" pitchFamily="34" charset="0"/>
              </a:rPr>
              <a:t>4.hluti – </a:t>
            </a:r>
            <a:r>
              <a:rPr lang="en-US" sz="2200" err="1">
                <a:latin typeface="Raleway" panose="020B0003030101060003" pitchFamily="34" charset="0"/>
              </a:rPr>
              <a:t>Að</a:t>
            </a:r>
            <a:r>
              <a:rPr lang="en-US" sz="2200">
                <a:latin typeface="Raleway" panose="020B0003030101060003" pitchFamily="34" charset="0"/>
              </a:rPr>
              <a:t> </a:t>
            </a:r>
            <a:r>
              <a:rPr lang="en-US" sz="2200" err="1">
                <a:latin typeface="Raleway" panose="020B0003030101060003" pitchFamily="34" charset="0"/>
              </a:rPr>
              <a:t>sýna</a:t>
            </a:r>
            <a:r>
              <a:rPr lang="en-US" sz="2200">
                <a:latin typeface="Raleway" panose="020B0003030101060003" pitchFamily="34" charset="0"/>
              </a:rPr>
              <a:t> </a:t>
            </a:r>
            <a:r>
              <a:rPr lang="en-US" sz="2200" err="1">
                <a:latin typeface="Raleway" panose="020B0003030101060003" pitchFamily="34" charset="0"/>
              </a:rPr>
              <a:t>fram</a:t>
            </a:r>
            <a:r>
              <a:rPr lang="en-US" sz="2200">
                <a:latin typeface="Raleway" panose="020B0003030101060003" pitchFamily="34" charset="0"/>
              </a:rPr>
              <a:t> </a:t>
            </a:r>
            <a:r>
              <a:rPr lang="en-US" sz="2200" err="1">
                <a:latin typeface="Raleway" panose="020B0003030101060003" pitchFamily="34" charset="0"/>
              </a:rPr>
              <a:t>á</a:t>
            </a:r>
            <a:r>
              <a:rPr lang="en-US" sz="2200">
                <a:latin typeface="Raleway" panose="020B0003030101060003" pitchFamily="34" charset="0"/>
              </a:rPr>
              <a:t> </a:t>
            </a:r>
            <a:r>
              <a:rPr lang="en-US" sz="2200" err="1">
                <a:latin typeface="Raleway" panose="020B0003030101060003" pitchFamily="34" charset="0"/>
              </a:rPr>
              <a:t>reglufylgni</a:t>
            </a:r>
            <a:endParaRPr lang="en-US" sz="2200">
              <a:latin typeface="Raleway" panose="020B0003030101060003" pitchFamily="34" charset="0"/>
            </a:endParaRPr>
          </a:p>
        </p:txBody>
      </p:sp>
      <p:sp>
        <p:nvSpPr>
          <p:cNvPr id="4" name="Rectángulo 3"/>
          <p:cNvSpPr/>
          <p:nvPr/>
        </p:nvSpPr>
        <p:spPr>
          <a:xfrm>
            <a:off x="127191" y="1641213"/>
            <a:ext cx="8455700" cy="2308324"/>
          </a:xfrm>
          <a:prstGeom prst="rect">
            <a:avLst/>
          </a:prstGeom>
        </p:spPr>
        <p:txBody>
          <a:bodyPr wrap="square">
            <a:spAutoFit/>
          </a:bodyPr>
          <a:lstStyle/>
          <a:p>
            <a:pPr marL="285750" indent="-285750" algn="just">
              <a:buFont typeface="Wingdings" panose="05000000000000000000" pitchFamily="2" charset="2"/>
              <a:buChar char="ü"/>
              <a:defRPr/>
            </a:pPr>
            <a:r>
              <a:rPr lang="en-GB" sz="1800" spc="-85" err="1">
                <a:solidFill>
                  <a:schemeClr val="tx1"/>
                </a:solidFill>
                <a:latin typeface="Calibri" panose="020F0502020204030204" pitchFamily="34" charset="0"/>
                <a:cs typeface="Calibri" panose="020F0502020204030204" pitchFamily="34" charset="0"/>
              </a:rPr>
              <a:t>Athugaðu</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ávallt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hvort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þú</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uppfyllir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til</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fulls</a:t>
            </a:r>
            <a:r>
              <a:rPr lang="en-GB" sz="1800" spc="-85">
                <a:solidFill>
                  <a:schemeClr val="tx1"/>
                </a:solidFill>
                <a:latin typeface="Calibri" panose="020F0502020204030204" pitchFamily="34" charset="0"/>
                <a:cs typeface="Calibri" panose="020F0502020204030204" pitchFamily="34" charset="0"/>
              </a:rPr>
              <a:t> öll </a:t>
            </a:r>
            <a:r>
              <a:rPr lang="en-GB" sz="1800" spc="-85" err="1">
                <a:solidFill>
                  <a:schemeClr val="tx1"/>
                </a:solidFill>
                <a:latin typeface="Calibri" panose="020F0502020204030204" pitchFamily="34" charset="0"/>
                <a:cs typeface="Calibri" panose="020F0502020204030204" pitchFamily="34" charset="0"/>
              </a:rPr>
              <a:t>réttindi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borgaranna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sjá</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glæru</a:t>
            </a:r>
            <a:r>
              <a:rPr lang="en-GB" sz="1800" spc="-85">
                <a:solidFill>
                  <a:schemeClr val="tx1"/>
                </a:solidFill>
                <a:latin typeface="Calibri" panose="020F0502020204030204" pitchFamily="34" charset="0"/>
                <a:cs typeface="Calibri" panose="020F0502020204030204" pitchFamily="34" charset="0"/>
              </a:rPr>
              <a:t> 16 )</a:t>
            </a:r>
          </a:p>
          <a:p>
            <a:pPr algn="just">
              <a:defRPr/>
            </a:pPr>
            <a:endParaRPr lang="en-GB" sz="1800" spc="-85">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defRPr/>
            </a:pPr>
            <a:r>
              <a:rPr lang="en-GB" sz="1800" spc="-85">
                <a:solidFill>
                  <a:schemeClr val="tx1"/>
                </a:solidFill>
                <a:latin typeface="Calibri" panose="020F0502020204030204" pitchFamily="34" charset="0"/>
                <a:cs typeface="Calibri" panose="020F0502020204030204" pitchFamily="34" charset="0"/>
              </a:rPr>
              <a:t>Er </a:t>
            </a:r>
            <a:r>
              <a:rPr lang="en-GB" sz="1800" spc="-85" err="1">
                <a:solidFill>
                  <a:schemeClr val="tx1"/>
                </a:solidFill>
                <a:latin typeface="Calibri" panose="020F0502020204030204" pitchFamily="34" charset="0"/>
                <a:cs typeface="Calibri" panose="020F0502020204030204" pitchFamily="34" charset="0"/>
              </a:rPr>
              <a:t>auðvelt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fyrir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hinn</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skráða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einstaklinga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fá</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upplýsingar</a:t>
            </a:r>
            <a:r>
              <a:rPr lang="en-GB" sz="1800" spc="-85">
                <a:solidFill>
                  <a:schemeClr val="tx1"/>
                </a:solidFill>
                <a:latin typeface="Calibri" panose="020F0502020204030204" pitchFamily="34" charset="0"/>
                <a:cs typeface="Calibri" panose="020F0502020204030204" pitchFamily="34" charset="0"/>
              </a:rPr>
              <a:t> um </a:t>
            </a:r>
            <a:r>
              <a:rPr lang="en-GB" sz="1800" spc="-85" err="1">
                <a:solidFill>
                  <a:schemeClr val="tx1"/>
                </a:solidFill>
                <a:latin typeface="Calibri" panose="020F0502020204030204" pitchFamily="34" charset="0"/>
                <a:cs typeface="Calibri" panose="020F0502020204030204" pitchFamily="34" charset="0"/>
              </a:rPr>
              <a:t>vinnsluna</a:t>
            </a:r>
            <a:r>
              <a:rPr lang="en-GB" sz="1800" spc="-85">
                <a:solidFill>
                  <a:schemeClr val="tx1"/>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Ø"/>
              <a:defRPr/>
            </a:pPr>
            <a:r>
              <a:rPr lang="en-GB" sz="1800" spc="-85">
                <a:solidFill>
                  <a:schemeClr val="tx1"/>
                </a:solidFill>
                <a:latin typeface="Calibri" panose="020F0502020204030204" pitchFamily="34" charset="0"/>
                <a:cs typeface="Calibri" panose="020F0502020204030204" pitchFamily="34" charset="0"/>
              </a:rPr>
              <a:t>Er </a:t>
            </a:r>
            <a:r>
              <a:rPr lang="en-GB" sz="1800" spc="-85" err="1">
                <a:solidFill>
                  <a:schemeClr val="tx1"/>
                </a:solidFill>
                <a:latin typeface="Calibri" panose="020F0502020204030204" pitchFamily="34" charset="0"/>
                <a:cs typeface="Calibri" panose="020F0502020204030204" pitchFamily="34" charset="0"/>
              </a:rPr>
              <a:t>auðvelt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fyrir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hinn</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skráða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aðila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nálgast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gögn</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sín</a:t>
            </a:r>
            <a:r>
              <a:rPr lang="en-GB" sz="1800" spc="-85">
                <a:solidFill>
                  <a:schemeClr val="tx1"/>
                </a:solidFill>
                <a:latin typeface="Calibri" panose="020F0502020204030204" pitchFamily="34" charset="0"/>
                <a:cs typeface="Calibri" panose="020F0502020204030204" pitchFamily="34" charset="0"/>
              </a:rPr>
              <a:t>?... </a:t>
            </a:r>
          </a:p>
          <a:p>
            <a:pPr marL="285750" indent="-285750" algn="just">
              <a:buFont typeface="Wingdings" panose="05000000000000000000" pitchFamily="2" charset="2"/>
              <a:buChar char="Ø"/>
              <a:defRPr/>
            </a:pPr>
            <a:r>
              <a:rPr lang="en-GB" sz="1800" spc="-85">
                <a:solidFill>
                  <a:schemeClr val="tx1"/>
                </a:solidFill>
                <a:latin typeface="Calibri" panose="020F0502020204030204" pitchFamily="34" charset="0"/>
                <a:cs typeface="Calibri" panose="020F0502020204030204" pitchFamily="34" charset="0"/>
              </a:rPr>
              <a:t>Er </a:t>
            </a:r>
            <a:r>
              <a:rPr lang="en-GB" sz="1800" spc="-85" err="1">
                <a:solidFill>
                  <a:schemeClr val="tx1"/>
                </a:solidFill>
                <a:latin typeface="Calibri" panose="020F0502020204030204" pitchFamily="34" charset="0"/>
                <a:cs typeface="Calibri" panose="020F0502020204030204" pitchFamily="34" charset="0"/>
              </a:rPr>
              <a:t>auðvelt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fyrir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hinn</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skráða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einstakling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gleymast</a:t>
            </a:r>
            <a:r>
              <a:rPr lang="en-GB" sz="1800" spc="-85">
                <a:solidFill>
                  <a:schemeClr val="tx1"/>
                </a:solidFill>
                <a:latin typeface="Calibri" panose="020F0502020204030204" pitchFamily="34" charset="0"/>
                <a:cs typeface="Calibri" panose="020F0502020204030204" pitchFamily="34" charset="0"/>
              </a:rPr>
              <a:t>?... </a:t>
            </a:r>
          </a:p>
          <a:p>
            <a:pPr marL="285750" indent="-285750" algn="just">
              <a:buFont typeface="Wingdings" panose="05000000000000000000" pitchFamily="2" charset="2"/>
              <a:buChar char="Ø"/>
              <a:defRPr/>
            </a:pPr>
            <a:r>
              <a:rPr lang="en-GB" sz="1800" spc="-85" err="1">
                <a:solidFill>
                  <a:schemeClr val="tx1"/>
                </a:solidFill>
                <a:latin typeface="Calibri" panose="020F0502020204030204" pitchFamily="34" charset="0"/>
                <a:cs typeface="Calibri" panose="020F0502020204030204" pitchFamily="34" charset="0"/>
              </a:rPr>
              <a:t>o.s.frv</a:t>
            </a:r>
            <a:r>
              <a:rPr lang="en-GB" sz="1800" spc="-85">
                <a:solidFill>
                  <a:schemeClr val="tx1"/>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Ø"/>
              <a:defRPr/>
            </a:pPr>
            <a:endParaRPr lang="en-GB" sz="1800" spc="-85">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defRPr/>
            </a:pPr>
            <a:endParaRPr lang="en-GB" sz="1800" spc="-85">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err="1">
                <a:latin typeface="Calibri" panose="020F0502020204030204" pitchFamily="34" charset="0"/>
                <a:cs typeface="Calibri" panose="020F0502020204030204" pitchFamily="34" charset="0"/>
              </a:rPr>
              <a:t>Persónuverndarréttur</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borgaranna</a:t>
            </a:r>
            <a:endParaRPr lang="en-US"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157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a:latin typeface="Raleway" panose="020B0003030101060003" pitchFamily="34" charset="0"/>
              </a:rPr>
              <a:t>4.hluti – </a:t>
            </a:r>
            <a:r>
              <a:rPr lang="en-US" sz="2200" err="1">
                <a:latin typeface="Raleway" panose="020B0003030101060003" pitchFamily="34" charset="0"/>
              </a:rPr>
              <a:t>Að</a:t>
            </a:r>
            <a:r>
              <a:rPr lang="en-US" sz="2200">
                <a:latin typeface="Raleway" panose="020B0003030101060003" pitchFamily="34" charset="0"/>
              </a:rPr>
              <a:t> </a:t>
            </a:r>
            <a:r>
              <a:rPr lang="en-US" sz="2200" err="1">
                <a:latin typeface="Raleway" panose="020B0003030101060003" pitchFamily="34" charset="0"/>
              </a:rPr>
              <a:t>sýna</a:t>
            </a:r>
            <a:r>
              <a:rPr lang="en-US" sz="2200">
                <a:latin typeface="Raleway" panose="020B0003030101060003" pitchFamily="34" charset="0"/>
              </a:rPr>
              <a:t> </a:t>
            </a:r>
            <a:r>
              <a:rPr lang="en-US" sz="2200" err="1">
                <a:latin typeface="Raleway" panose="020B0003030101060003" pitchFamily="34" charset="0"/>
              </a:rPr>
              <a:t>fram</a:t>
            </a:r>
            <a:r>
              <a:rPr lang="en-US" sz="2200">
                <a:latin typeface="Raleway" panose="020B0003030101060003" pitchFamily="34" charset="0"/>
              </a:rPr>
              <a:t> </a:t>
            </a:r>
            <a:r>
              <a:rPr lang="en-US" sz="2200" err="1">
                <a:latin typeface="Raleway" panose="020B0003030101060003" pitchFamily="34" charset="0"/>
              </a:rPr>
              <a:t>á</a:t>
            </a:r>
            <a:r>
              <a:rPr lang="en-US" sz="2200">
                <a:latin typeface="Raleway" panose="020B0003030101060003" pitchFamily="34" charset="0"/>
              </a:rPr>
              <a:t> </a:t>
            </a:r>
            <a:r>
              <a:rPr lang="en-US" sz="2200" err="1">
                <a:latin typeface="Raleway" panose="020B0003030101060003" pitchFamily="34" charset="0"/>
              </a:rPr>
              <a:t>reglufylgni</a:t>
            </a:r>
            <a:endParaRPr lang="en-US" sz="2200">
              <a:latin typeface="Raleway" panose="020B0003030101060003" pitchFamily="34" charset="0"/>
            </a:endParaRPr>
          </a:p>
        </p:txBody>
      </p:sp>
      <p:sp>
        <p:nvSpPr>
          <p:cNvPr id="4" name="Rectángulo 3"/>
          <p:cNvSpPr/>
          <p:nvPr/>
        </p:nvSpPr>
        <p:spPr>
          <a:xfrm>
            <a:off x="127191" y="1641213"/>
            <a:ext cx="8455700" cy="2031325"/>
          </a:xfrm>
          <a:prstGeom prst="rect">
            <a:avLst/>
          </a:prstGeom>
        </p:spPr>
        <p:txBody>
          <a:bodyPr wrap="square">
            <a:spAutoFit/>
          </a:bodyPr>
          <a:lstStyle/>
          <a:p>
            <a:pPr algn="just">
              <a:defRPr/>
            </a:pPr>
            <a:r>
              <a:rPr lang="en-GB" sz="1800" spc="-85" err="1">
                <a:solidFill>
                  <a:schemeClr val="tx1"/>
                </a:solidFill>
                <a:latin typeface="Calibri" panose="020F0502020204030204" pitchFamily="34" charset="0"/>
                <a:cs typeface="Calibri" panose="020F0502020204030204" pitchFamily="34" charset="0"/>
              </a:rPr>
              <a:t>Í</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þessum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kafla</a:t>
            </a:r>
            <a:r>
              <a:rPr lang="en-GB" sz="1800" spc="-85">
                <a:solidFill>
                  <a:schemeClr val="tx1"/>
                </a:solidFill>
                <a:latin typeface="Calibri" panose="020F0502020204030204" pitchFamily="34" charset="0"/>
                <a:cs typeface="Calibri" panose="020F0502020204030204" pitchFamily="34" charset="0"/>
              </a:rPr>
              <a:t> er </a:t>
            </a:r>
            <a:r>
              <a:rPr lang="en-GB" sz="1800" spc="-85" err="1">
                <a:solidFill>
                  <a:schemeClr val="tx1"/>
                </a:solidFill>
                <a:latin typeface="Calibri" panose="020F0502020204030204" pitchFamily="34" charset="0"/>
                <a:cs typeface="Calibri" panose="020F0502020204030204" pitchFamily="34" charset="0"/>
              </a:rPr>
              <a:t>markmið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okkar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leiðbeina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lesendum</a:t>
            </a:r>
            <a:r>
              <a:rPr lang="en-GB" sz="1800" spc="-85">
                <a:solidFill>
                  <a:schemeClr val="tx1"/>
                </a:solidFill>
                <a:latin typeface="Calibri" panose="020F0502020204030204" pitchFamily="34" charset="0"/>
                <a:cs typeface="Calibri" panose="020F0502020204030204" pitchFamily="34" charset="0"/>
              </a:rPr>
              <a:t> um </a:t>
            </a:r>
            <a:r>
              <a:rPr lang="en-GB" sz="1800" spc="-85" err="1">
                <a:solidFill>
                  <a:schemeClr val="tx1"/>
                </a:solidFill>
                <a:latin typeface="Calibri" panose="020F0502020204030204" pitchFamily="34" charset="0"/>
                <a:cs typeface="Calibri" panose="020F0502020204030204" pitchFamily="34" charset="0"/>
              </a:rPr>
              <a:t>grundvallaratriði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í</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löggjöf</a:t>
            </a:r>
            <a:r>
              <a:rPr lang="en-GB" sz="1800" spc="-85">
                <a:solidFill>
                  <a:schemeClr val="tx1"/>
                </a:solidFill>
                <a:latin typeface="Calibri" panose="020F0502020204030204" pitchFamily="34" charset="0"/>
                <a:cs typeface="Calibri" panose="020F0502020204030204" pitchFamily="34" charset="0"/>
              </a:rPr>
              <a:t> um </a:t>
            </a:r>
            <a:r>
              <a:rPr lang="en-GB" sz="1800" spc="-85" err="1">
                <a:solidFill>
                  <a:schemeClr val="tx1"/>
                </a:solidFill>
                <a:latin typeface="Calibri" panose="020F0502020204030204" pitchFamily="34" charset="0"/>
                <a:cs typeface="Calibri" panose="020F0502020204030204" pitchFamily="34" charset="0"/>
              </a:rPr>
              <a:t>persónuvernd</a:t>
            </a:r>
            <a:r>
              <a:rPr lang="en-GB" sz="1800" spc="-85">
                <a:solidFill>
                  <a:schemeClr val="tx1"/>
                </a:solidFill>
                <a:latin typeface="Calibri" panose="020F0502020204030204" pitchFamily="34" charset="0"/>
                <a:cs typeface="Calibri" panose="020F0502020204030204" pitchFamily="34" charset="0"/>
              </a:rPr>
              <a:t> GDPR. </a:t>
            </a:r>
            <a:r>
              <a:rPr lang="en-GB" sz="1800" spc="-85" err="1">
                <a:solidFill>
                  <a:schemeClr val="tx1"/>
                </a:solidFill>
                <a:latin typeface="Calibri" panose="020F0502020204030204" pitchFamily="34" charset="0"/>
                <a:cs typeface="Calibri" panose="020F0502020204030204" pitchFamily="34" charset="0"/>
              </a:rPr>
              <a:t>Persónuverndarmál</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eru</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í</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sjálfu</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sér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mjög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flókin</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og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krefjast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þess</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hver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og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einn</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kafi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dýpra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í</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þau</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með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sinn</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rekstur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í</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huga</a:t>
            </a:r>
            <a:r>
              <a:rPr lang="en-GB" sz="1800" spc="-85">
                <a:solidFill>
                  <a:schemeClr val="tx1"/>
                </a:solidFill>
                <a:latin typeface="Calibri" panose="020F0502020204030204" pitchFamily="34" charset="0"/>
                <a:cs typeface="Calibri" panose="020F0502020204030204" pitchFamily="34" charset="0"/>
              </a:rPr>
              <a:t>. </a:t>
            </a:r>
          </a:p>
          <a:p>
            <a:pPr algn="just">
              <a:defRPr/>
            </a:pPr>
            <a:endParaRPr lang="en-GB" sz="1800" spc="-85">
              <a:solidFill>
                <a:schemeClr val="tx1"/>
              </a:solidFill>
              <a:latin typeface="Calibri" panose="020F0502020204030204" pitchFamily="34" charset="0"/>
              <a:cs typeface="Calibri" panose="020F0502020204030204" pitchFamily="34" charset="0"/>
            </a:endParaRPr>
          </a:p>
          <a:p>
            <a:pPr algn="just">
              <a:defRPr/>
            </a:pPr>
            <a:r>
              <a:rPr lang="en-GB" sz="1800" spc="-85" err="1">
                <a:solidFill>
                  <a:schemeClr val="tx1"/>
                </a:solidFill>
                <a:latin typeface="Calibri" panose="020F0502020204030204" pitchFamily="34" charset="0"/>
                <a:cs typeface="Calibri" panose="020F0502020204030204" pitchFamily="34" charset="0"/>
              </a:rPr>
              <a:t>Á</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síðustu</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glærum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lögðum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við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fram</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örstuttan</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gátlista</a:t>
            </a:r>
            <a:r>
              <a:rPr lang="en-GB" sz="1800" spc="-85">
                <a:solidFill>
                  <a:schemeClr val="tx1"/>
                </a:solidFill>
                <a:latin typeface="Calibri" panose="020F0502020204030204" pitchFamily="34" charset="0"/>
                <a:cs typeface="Calibri" panose="020F0502020204030204" pitchFamily="34" charset="0"/>
              </a:rPr>
              <a:t> um </a:t>
            </a:r>
            <a:r>
              <a:rPr lang="en-GB" sz="1800" spc="-85" err="1">
                <a:solidFill>
                  <a:schemeClr val="tx1"/>
                </a:solidFill>
                <a:latin typeface="Calibri" panose="020F0502020204030204" pitchFamily="34" charset="0"/>
                <a:cs typeface="Calibri" panose="020F0502020204030204" pitchFamily="34" charset="0"/>
              </a:rPr>
              <a:t>reglufylgni</a:t>
            </a:r>
            <a:r>
              <a:rPr lang="en-GB" sz="1800" spc="-85">
                <a:solidFill>
                  <a:schemeClr val="tx1"/>
                </a:solidFill>
                <a:latin typeface="Calibri" panose="020F0502020204030204" pitchFamily="34" charset="0"/>
                <a:cs typeface="Calibri" panose="020F0502020204030204" pitchFamily="34" charset="0"/>
              </a:rPr>
              <a:t> - </a:t>
            </a:r>
            <a:r>
              <a:rPr lang="en-GB" sz="1800" spc="-85" err="1">
                <a:solidFill>
                  <a:schemeClr val="tx1"/>
                </a:solidFill>
                <a:latin typeface="Calibri" panose="020F0502020204030204" pitchFamily="34" charset="0"/>
                <a:cs typeface="Calibri" panose="020F0502020204030204" pitchFamily="34" charset="0"/>
              </a:rPr>
              <a:t>þetta</a:t>
            </a:r>
            <a:r>
              <a:rPr lang="en-GB" sz="1800" spc="-85">
                <a:solidFill>
                  <a:schemeClr val="tx1"/>
                </a:solidFill>
                <a:latin typeface="Calibri" panose="020F0502020204030204" pitchFamily="34" charset="0"/>
                <a:cs typeface="Calibri" panose="020F0502020204030204" pitchFamily="34" charset="0"/>
              </a:rPr>
              <a:t> er ekki </a:t>
            </a:r>
            <a:r>
              <a:rPr lang="en-GB" sz="1800" spc="-85" err="1">
                <a:solidFill>
                  <a:schemeClr val="tx1"/>
                </a:solidFill>
                <a:latin typeface="Calibri" panose="020F0502020204030204" pitchFamily="34" charset="0"/>
                <a:cs typeface="Calibri" panose="020F0502020204030204" pitchFamily="34" charset="0"/>
              </a:rPr>
              <a:t>tæmandi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listi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Ef</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þú</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vilt</a:t>
            </a:r>
            <a:r>
              <a:rPr lang="en-GB" sz="1800" spc="-85">
                <a:solidFill>
                  <a:schemeClr val="tx1"/>
                </a:solidFill>
                <a:latin typeface="Calibri" panose="020F0502020204030204" pitchFamily="34" charset="0"/>
                <a:cs typeface="Calibri" panose="020F0502020204030204" pitchFamily="34" charset="0"/>
              </a:rPr>
              <a:t> vita </a:t>
            </a:r>
            <a:r>
              <a:rPr lang="en-GB" sz="1800" spc="-85" err="1">
                <a:solidFill>
                  <a:schemeClr val="tx1"/>
                </a:solidFill>
                <a:latin typeface="Calibri" panose="020F0502020204030204" pitchFamily="34" charset="0"/>
                <a:cs typeface="Calibri" panose="020F0502020204030204" pitchFamily="34" charset="0"/>
              </a:rPr>
              <a:t>meira</a:t>
            </a:r>
            <a:r>
              <a:rPr lang="en-GB" sz="1800" spc="-85">
                <a:solidFill>
                  <a:schemeClr val="tx1"/>
                </a:solidFill>
                <a:latin typeface="Calibri" panose="020F0502020204030204" pitchFamily="34" charset="0"/>
                <a:cs typeface="Calibri" panose="020F0502020204030204" pitchFamily="34" charset="0"/>
              </a:rPr>
              <a:t> um GDPR  </a:t>
            </a:r>
            <a:r>
              <a:rPr lang="en-GB" sz="1800" spc="-85" err="1">
                <a:solidFill>
                  <a:schemeClr val="tx1"/>
                </a:solidFill>
                <a:latin typeface="Calibri" panose="020F0502020204030204" pitchFamily="34" charset="0"/>
                <a:cs typeface="Calibri" panose="020F0502020204030204" pitchFamily="34" charset="0"/>
              </a:rPr>
              <a:t>og</a:t>
            </a:r>
            <a:r>
              <a:rPr lang="en-GB" sz="1800" spc="-85">
                <a:solidFill>
                  <a:schemeClr val="tx1"/>
                </a:solidFill>
                <a:latin typeface="Calibri" panose="020F0502020204030204" pitchFamily="34" charset="0"/>
                <a:cs typeface="Calibri" panose="020F0502020204030204" pitchFamily="34" charset="0"/>
              </a:rPr>
              <a:t> </a:t>
            </a:r>
            <a:r>
              <a:rPr lang="en-GB" sz="1800" i="1" spc="-85" err="1">
                <a:solidFill>
                  <a:schemeClr val="tx1"/>
                </a:solidFill>
                <a:latin typeface="Calibri" panose="020F0502020204030204" pitchFamily="34" charset="0"/>
                <a:cs typeface="Calibri" panose="020F0502020204030204" pitchFamily="34" charset="0"/>
              </a:rPr>
              <a:t>Lög</a:t>
            </a:r>
            <a:r>
              <a:rPr lang="en-GB" sz="1800" i="1" spc="-85">
                <a:solidFill>
                  <a:schemeClr val="tx1"/>
                </a:solidFill>
                <a:latin typeface="Calibri" panose="020F0502020204030204" pitchFamily="34" charset="0"/>
                <a:cs typeface="Calibri" panose="020F0502020204030204" pitchFamily="34" charset="0"/>
              </a:rPr>
              <a:t> um </a:t>
            </a:r>
            <a:r>
              <a:rPr lang="en-GB" sz="1800" i="1" spc="-85" err="1">
                <a:solidFill>
                  <a:schemeClr val="tx1"/>
                </a:solidFill>
                <a:latin typeface="Calibri" panose="020F0502020204030204" pitchFamily="34" charset="0"/>
                <a:cs typeface="Calibri" panose="020F0502020204030204" pitchFamily="34" charset="0"/>
              </a:rPr>
              <a:t>persónuvernd</a:t>
            </a:r>
            <a:r>
              <a:rPr lang="en-GB" sz="1800" i="1" spc="-85">
                <a:solidFill>
                  <a:schemeClr val="tx1"/>
                </a:solidFill>
                <a:latin typeface="Calibri" panose="020F0502020204030204" pitchFamily="34" charset="0"/>
                <a:cs typeface="Calibri" panose="020F0502020204030204" pitchFamily="34" charset="0"/>
              </a:rPr>
              <a:t> </a:t>
            </a:r>
            <a:r>
              <a:rPr lang="en-GB" sz="1800" i="1" spc="-85" err="1">
                <a:solidFill>
                  <a:schemeClr val="tx1"/>
                </a:solidFill>
                <a:latin typeface="Calibri" panose="020F0502020204030204" pitchFamily="34" charset="0"/>
                <a:cs typeface="Calibri" panose="020F0502020204030204" pitchFamily="34" charset="0"/>
              </a:rPr>
              <a:t>og</a:t>
            </a:r>
            <a:r>
              <a:rPr lang="en-GB" sz="1800" i="1" spc="-85">
                <a:solidFill>
                  <a:schemeClr val="tx1"/>
                </a:solidFill>
                <a:latin typeface="Calibri" panose="020F0502020204030204" pitchFamily="34" charset="0"/>
                <a:cs typeface="Calibri" panose="020F0502020204030204" pitchFamily="34" charset="0"/>
              </a:rPr>
              <a:t> </a:t>
            </a:r>
            <a:r>
              <a:rPr lang="en-GB" sz="1800" i="1" spc="-85" err="1">
                <a:solidFill>
                  <a:schemeClr val="tx1"/>
                </a:solidFill>
                <a:latin typeface="Calibri" panose="020F0502020204030204" pitchFamily="34" charset="0"/>
                <a:cs typeface="Calibri" panose="020F0502020204030204" pitchFamily="34" charset="0"/>
              </a:rPr>
              <a:t>vinnslu</a:t>
            </a:r>
            <a:r>
              <a:rPr lang="en-GB" sz="1800" i="1" spc="-85">
                <a:solidFill>
                  <a:schemeClr val="tx1"/>
                </a:solidFill>
                <a:latin typeface="Calibri" panose="020F0502020204030204" pitchFamily="34" charset="0"/>
                <a:cs typeface="Calibri" panose="020F0502020204030204" pitchFamily="34" charset="0"/>
              </a:rPr>
              <a:t> </a:t>
            </a:r>
            <a:r>
              <a:rPr lang="en-GB" sz="1800" i="1" spc="-85" err="1">
                <a:solidFill>
                  <a:schemeClr val="tx1"/>
                </a:solidFill>
                <a:latin typeface="Calibri" panose="020F0502020204030204" pitchFamily="34" charset="0"/>
                <a:cs typeface="Calibri" panose="020F0502020204030204" pitchFamily="34" charset="0"/>
              </a:rPr>
              <a:t>persónuupplýsinga</a:t>
            </a:r>
            <a:r>
              <a:rPr lang="en-GB" sz="1800" i="1"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og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hvaða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skyldur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gætu</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hvílt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á</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þér</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þá</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gæti</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verið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gagnlegt</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að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hafa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samband</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við</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ráðgjafa</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og</a:t>
            </a:r>
            <a:r>
              <a:rPr lang="en-GB" sz="1800" spc="-85">
                <a:solidFill>
                  <a:schemeClr val="tx1"/>
                </a:solidFill>
                <a:latin typeface="Calibri" panose="020F0502020204030204" pitchFamily="34" charset="0"/>
                <a:cs typeface="Calibri" panose="020F0502020204030204" pitchFamily="34" charset="0"/>
              </a:rPr>
              <a:t> </a:t>
            </a:r>
            <a:r>
              <a:rPr lang="en-GB" sz="1800" spc="-85" err="1">
                <a:solidFill>
                  <a:schemeClr val="tx1"/>
                </a:solidFill>
                <a:latin typeface="Calibri" panose="020F0502020204030204" pitchFamily="34" charset="0"/>
                <a:cs typeface="Calibri" panose="020F0502020204030204" pitchFamily="34" charset="0"/>
              </a:rPr>
              <a:t>fagaðila</a:t>
            </a:r>
            <a:r>
              <a:rPr lang="en-GB" sz="1800" spc="-85">
                <a:solidFill>
                  <a:schemeClr val="tx1"/>
                </a:solidFill>
                <a:latin typeface="Calibri" panose="020F0502020204030204" pitchFamily="34" charset="0"/>
                <a:cs typeface="Calibri" panose="020F0502020204030204" pitchFamily="34" charset="0"/>
              </a:rPr>
              <a:t>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err="1">
                <a:latin typeface="Calibri" panose="020F0502020204030204" pitchFamily="34" charset="0"/>
                <a:cs typeface="Calibri" panose="020F0502020204030204" pitchFamily="34" charset="0"/>
              </a:rPr>
              <a:t>Mikilvægur</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fyrirvari</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að</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lokum</a:t>
            </a:r>
            <a:endParaRPr lang="en-US"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2929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err="1">
                <a:solidFill>
                  <a:srgbClr val="ABE33F"/>
                </a:solidFill>
              </a:rPr>
              <a:t>Takk</a:t>
            </a:r>
            <a:r>
              <a:rPr lang="en" sz="6000">
                <a:solidFill>
                  <a:srgbClr val="ABE33F"/>
                </a:solidFill>
              </a:rPr>
              <a:t> </a:t>
            </a:r>
            <a:r>
              <a:rPr lang="en" sz="6000" err="1">
                <a:solidFill>
                  <a:srgbClr val="ABE33F"/>
                </a:solidFill>
              </a:rPr>
              <a:t>fyrir</a:t>
            </a:r>
            <a:r>
              <a:rPr lang="en" sz="6000">
                <a:solidFill>
                  <a:srgbClr val="ABE33F"/>
                </a:solidFill>
              </a:rPr>
              <a:t>!</a:t>
            </a:r>
            <a:endParaRPr sz="6000">
              <a:solidFill>
                <a:srgbClr val="ABE33F"/>
              </a:solidFill>
            </a:endParaRPr>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err="1">
                <a:latin typeface="Raleway" panose="020B0003030101060003" pitchFamily="34" charset="0"/>
              </a:rPr>
              <a:t>Inngangur</a:t>
            </a:r>
            <a:r>
              <a:rPr lang="en-US" sz="2200">
                <a:latin typeface="Raleway" panose="020B0003030101060003" pitchFamily="34" charset="0"/>
              </a:rPr>
              <a:t> </a:t>
            </a:r>
            <a:r>
              <a:rPr lang="en-US" sz="2200" err="1">
                <a:latin typeface="Raleway" panose="020B0003030101060003" pitchFamily="34" charset="0"/>
              </a:rPr>
              <a:t>að</a:t>
            </a:r>
            <a:r>
              <a:rPr lang="en-US" sz="2200">
                <a:latin typeface="Raleway" panose="020B0003030101060003" pitchFamily="34" charset="0"/>
              </a:rPr>
              <a:t> GDPR</a:t>
            </a:r>
          </a:p>
        </p:txBody>
      </p:sp>
      <p:sp>
        <p:nvSpPr>
          <p:cNvPr id="4" name="Rectángulo 3"/>
          <p:cNvSpPr/>
          <p:nvPr/>
        </p:nvSpPr>
        <p:spPr>
          <a:xfrm>
            <a:off x="127191" y="1641213"/>
            <a:ext cx="8455700" cy="1477328"/>
          </a:xfrm>
          <a:prstGeom prst="rect">
            <a:avLst/>
          </a:prstGeom>
        </p:spPr>
        <p:txBody>
          <a:bodyPr wrap="square">
            <a:spAutoFit/>
          </a:bodyPr>
          <a:lstStyle/>
          <a:p>
            <a:pPr algn="just"/>
            <a:r>
              <a:rPr lang="en-GB" sz="1800" err="1">
                <a:solidFill>
                  <a:srgbClr val="0E101A"/>
                </a:solidFill>
                <a:latin typeface="Calibri" panose="020F0502020204030204" pitchFamily="34" charset="0"/>
                <a:cs typeface="Calibri" panose="020F0502020204030204" pitchFamily="34" charset="0"/>
              </a:rPr>
              <a:t>Ef</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þú</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ætlar</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að</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nýta</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þér</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upplýsingatækni</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í</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starfsemi</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þinni</a:t>
            </a:r>
            <a:r>
              <a:rPr lang="en-GB" sz="1800">
                <a:solidFill>
                  <a:srgbClr val="0E101A"/>
                </a:solidFill>
                <a:latin typeface="Calibri" panose="020F0502020204030204" pitchFamily="34" charset="0"/>
                <a:cs typeface="Calibri" panose="020F0502020204030204" pitchFamily="34" charset="0"/>
              </a:rPr>
              <a:t> er </a:t>
            </a:r>
            <a:r>
              <a:rPr lang="en-GB" sz="1800" err="1">
                <a:solidFill>
                  <a:srgbClr val="0E101A"/>
                </a:solidFill>
                <a:latin typeface="Calibri" panose="020F0502020204030204" pitchFamily="34" charset="0"/>
                <a:cs typeface="Calibri" panose="020F0502020204030204" pitchFamily="34" charset="0"/>
              </a:rPr>
              <a:t>þér</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skylt</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samkvæmt</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lögum</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að</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skilja</a:t>
            </a:r>
            <a:r>
              <a:rPr lang="en-GB" sz="1800">
                <a:solidFill>
                  <a:srgbClr val="0E101A"/>
                </a:solidFill>
                <a:latin typeface="Calibri" panose="020F0502020204030204" pitchFamily="34" charset="0"/>
                <a:cs typeface="Calibri" panose="020F0502020204030204" pitchFamily="34" charset="0"/>
              </a:rPr>
              <a:t> um </a:t>
            </a:r>
            <a:r>
              <a:rPr lang="en-GB" sz="1800" err="1">
                <a:solidFill>
                  <a:srgbClr val="0E101A"/>
                </a:solidFill>
                <a:latin typeface="Calibri" panose="020F0502020204030204" pitchFamily="34" charset="0"/>
                <a:cs typeface="Calibri" panose="020F0502020204030204" pitchFamily="34" charset="0"/>
              </a:rPr>
              <a:t>hvað</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persónuverndarlögin</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fjalla</a:t>
            </a:r>
            <a:r>
              <a:rPr lang="en-GB" sz="1800">
                <a:solidFill>
                  <a:srgbClr val="0E101A"/>
                </a:solidFill>
                <a:latin typeface="Calibri" panose="020F0502020204030204" pitchFamily="34" charset="0"/>
                <a:cs typeface="Calibri" panose="020F0502020204030204" pitchFamily="34" charset="0"/>
              </a:rPr>
              <a:t>.  </a:t>
            </a:r>
          </a:p>
          <a:p>
            <a:pPr algn="just"/>
            <a:endParaRPr lang="en-GB" sz="1800">
              <a:solidFill>
                <a:srgbClr val="0E101A"/>
              </a:solidFill>
              <a:latin typeface="Calibri" panose="020F0502020204030204" pitchFamily="34" charset="0"/>
              <a:cs typeface="Calibri" panose="020F0502020204030204" pitchFamily="34" charset="0"/>
            </a:endParaRPr>
          </a:p>
          <a:p>
            <a:pPr algn="just"/>
            <a:r>
              <a:rPr lang="en-GB" sz="1800" err="1">
                <a:solidFill>
                  <a:srgbClr val="0E101A"/>
                </a:solidFill>
                <a:latin typeface="Calibri" panose="020F0502020204030204" pitchFamily="34" charset="0"/>
                <a:cs typeface="Calibri" panose="020F0502020204030204" pitchFamily="34" charset="0"/>
              </a:rPr>
              <a:t>Hér</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verður</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farið</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yfir</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það</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helsta</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sem</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þarf</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til</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að</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reka</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stafrænt</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fyrirtæki</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í</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Evrópu</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í</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samræmi</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við</a:t>
            </a:r>
            <a:r>
              <a:rPr lang="en-GB" sz="1800">
                <a:solidFill>
                  <a:srgbClr val="0E101A"/>
                </a:solidFill>
                <a:latin typeface="Calibri" panose="020F0502020204030204" pitchFamily="34" charset="0"/>
                <a:cs typeface="Calibri" panose="020F0502020204030204" pitchFamily="34" charset="0"/>
              </a:rPr>
              <a:t> GDPR. </a:t>
            </a:r>
            <a:endParaRPr lang="en-GB" sz="1800">
              <a:solidFill>
                <a:srgbClr val="0E101A"/>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09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err="1">
                <a:latin typeface="Raleway" panose="020B0003030101060003" pitchFamily="34" charset="0"/>
              </a:rPr>
              <a:t>Inngangur</a:t>
            </a:r>
            <a:endParaRPr lang="en-US" sz="2200">
              <a:latin typeface="Raleway" panose="020B0003030101060003" pitchFamily="34" charset="0"/>
            </a:endParaRPr>
          </a:p>
        </p:txBody>
      </p:sp>
      <p:sp>
        <p:nvSpPr>
          <p:cNvPr id="4" name="Rectángulo 3"/>
          <p:cNvSpPr/>
          <p:nvPr/>
        </p:nvSpPr>
        <p:spPr>
          <a:xfrm>
            <a:off x="127191" y="1641213"/>
            <a:ext cx="8455700" cy="646331"/>
          </a:xfrm>
          <a:prstGeom prst="rect">
            <a:avLst/>
          </a:prstGeom>
        </p:spPr>
        <p:txBody>
          <a:bodyPr wrap="square">
            <a:spAutoFit/>
          </a:bodyPr>
          <a:lstStyle/>
          <a:p>
            <a:pPr algn="just"/>
            <a:r>
              <a:rPr lang="en-GB" sz="1800" err="1">
                <a:solidFill>
                  <a:srgbClr val="0E101A"/>
                </a:solidFill>
                <a:latin typeface="Calibri" panose="020F0502020204030204" pitchFamily="34" charset="0"/>
                <a:cs typeface="Calibri" panose="020F0502020204030204" pitchFamily="34" charset="0"/>
              </a:rPr>
              <a:t>Reglugerð</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Evrópuþingsins</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og</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ráðs</a:t>
            </a:r>
            <a:r>
              <a:rPr lang="en-GB" sz="1800">
                <a:solidFill>
                  <a:srgbClr val="0E101A"/>
                </a:solidFill>
                <a:latin typeface="Calibri" panose="020F0502020204030204" pitchFamily="34" charset="0"/>
                <a:cs typeface="Calibri" panose="020F0502020204030204" pitchFamily="34" charset="0"/>
              </a:rPr>
              <a:t> ESB um „</a:t>
            </a:r>
            <a:r>
              <a:rPr lang="en-GB" sz="1800" err="1">
                <a:solidFill>
                  <a:srgbClr val="0E101A"/>
                </a:solidFill>
                <a:latin typeface="Calibri" panose="020F0502020204030204" pitchFamily="34" charset="0"/>
                <a:cs typeface="Calibri" panose="020F0502020204030204" pitchFamily="34" charset="0"/>
              </a:rPr>
              <a:t>vernd</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einstaklinga</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í</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tengslum</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við</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vinnslu</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persónuupplýsinga</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og</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frjálsa</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miðlun</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slíkra</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upplýsinga</a:t>
            </a:r>
            <a:r>
              <a:rPr lang="en-GB" sz="1800">
                <a:solidFill>
                  <a:srgbClr val="0E101A"/>
                </a:solidFill>
                <a:latin typeface="Calibri" panose="020F0502020204030204" pitchFamily="34" charset="0"/>
                <a:cs typeface="Calibri" panose="020F0502020204030204" pitchFamily="34" charset="0"/>
              </a:rPr>
              <a:t>“</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err="1">
                <a:latin typeface="Calibri" panose="020F0502020204030204" pitchFamily="34" charset="0"/>
                <a:cs typeface="Calibri" panose="020F0502020204030204" pitchFamily="34" charset="0"/>
              </a:rPr>
              <a:t>Hvað</a:t>
            </a:r>
            <a:r>
              <a:rPr lang="en-US" sz="2000">
                <a:latin typeface="Calibri" panose="020F0502020204030204" pitchFamily="34" charset="0"/>
                <a:cs typeface="Calibri" panose="020F0502020204030204" pitchFamily="34" charset="0"/>
              </a:rPr>
              <a:t> er GDPR?  </a:t>
            </a:r>
          </a:p>
        </p:txBody>
      </p:sp>
      <p:pic>
        <p:nvPicPr>
          <p:cNvPr id="6" name="Immagine 5"/>
          <p:cNvPicPr>
            <a:picLocks noChangeAspect="1"/>
          </p:cNvPicPr>
          <p:nvPr/>
        </p:nvPicPr>
        <p:blipFill>
          <a:blip r:embed="rId3"/>
          <a:stretch>
            <a:fillRect/>
          </a:stretch>
        </p:blipFill>
        <p:spPr>
          <a:xfrm>
            <a:off x="1954540" y="2418568"/>
            <a:ext cx="4801001" cy="1351463"/>
          </a:xfrm>
          <a:prstGeom prst="rect">
            <a:avLst/>
          </a:prstGeom>
          <a:ln w="28575">
            <a:solidFill>
              <a:srgbClr val="FF0000"/>
            </a:solidFill>
          </a:ln>
        </p:spPr>
      </p:pic>
      <p:sp>
        <p:nvSpPr>
          <p:cNvPr id="7" name="CasellaDiTesto 6"/>
          <p:cNvSpPr txBox="1"/>
          <p:nvPr/>
        </p:nvSpPr>
        <p:spPr>
          <a:xfrm>
            <a:off x="1883994" y="3901055"/>
            <a:ext cx="5418842" cy="246221"/>
          </a:xfrm>
          <a:prstGeom prst="rect">
            <a:avLst/>
          </a:prstGeom>
          <a:noFill/>
        </p:spPr>
        <p:txBody>
          <a:bodyPr wrap="square" rtlCol="0">
            <a:spAutoFit/>
          </a:bodyPr>
          <a:lstStyle/>
          <a:p>
            <a:r>
              <a:rPr lang="en-GB" sz="1000" err="1">
                <a:latin typeface="Calibri" panose="020F0502020204030204" pitchFamily="34" charset="0"/>
                <a:cs typeface="Calibri" panose="020F0502020204030204" pitchFamily="34" charset="0"/>
              </a:rPr>
              <a:t>Heimild</a:t>
            </a:r>
            <a:r>
              <a:rPr lang="en-GB" sz="1000">
                <a:latin typeface="Calibri" panose="020F0502020204030204" pitchFamily="34" charset="0"/>
                <a:cs typeface="Calibri" panose="020F0502020204030204" pitchFamily="34" charset="0"/>
              </a:rPr>
              <a:t>: </a:t>
            </a:r>
            <a:r>
              <a:rPr lang="en-GB" sz="1000">
                <a:latin typeface="Calibri" panose="020F0502020204030204" pitchFamily="34" charset="0"/>
                <a:cs typeface="Calibri" panose="020F0502020204030204" pitchFamily="34" charset="0"/>
                <a:hlinkClick r:id="rId4"/>
              </a:rPr>
              <a:t>https://eur-lex.europa.eu/legal-content/EN/TXT/?uri=CELEX%3A02016R0679-20160504</a:t>
            </a:r>
            <a:r>
              <a:rPr lang="en-GB" sz="10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89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err="1">
                <a:latin typeface="Raleway" panose="020B0003030101060003" pitchFamily="34" charset="0"/>
              </a:rPr>
              <a:t>Inngangur</a:t>
            </a:r>
            <a:endParaRPr lang="en-US" sz="2200">
              <a:latin typeface="Raleway" panose="020B0003030101060003" pitchFamily="34" charset="0"/>
            </a:endParaRPr>
          </a:p>
        </p:txBody>
      </p:sp>
      <p:sp>
        <p:nvSpPr>
          <p:cNvPr id="4" name="Rectángulo 3"/>
          <p:cNvSpPr/>
          <p:nvPr/>
        </p:nvSpPr>
        <p:spPr>
          <a:xfrm>
            <a:off x="127191" y="1641213"/>
            <a:ext cx="8455700" cy="1138773"/>
          </a:xfrm>
          <a:prstGeom prst="rect">
            <a:avLst/>
          </a:prstGeom>
        </p:spPr>
        <p:txBody>
          <a:bodyPr wrap="square">
            <a:spAutoFit/>
          </a:bodyPr>
          <a:lstStyle/>
          <a:p>
            <a:pPr algn="just"/>
            <a:r>
              <a:rPr lang="en-GB" sz="1800" err="1">
                <a:solidFill>
                  <a:srgbClr val="0E101A"/>
                </a:solidFill>
                <a:latin typeface="Calibri" panose="020F0502020204030204" pitchFamily="34" charset="0"/>
                <a:cs typeface="Calibri" panose="020F0502020204030204" pitchFamily="34" charset="0"/>
              </a:rPr>
              <a:t>Samkvæmt</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lögum</a:t>
            </a:r>
            <a:r>
              <a:rPr lang="en-GB" sz="1800">
                <a:solidFill>
                  <a:srgbClr val="0E101A"/>
                </a:solidFill>
                <a:latin typeface="Calibri" panose="020F0502020204030204" pitchFamily="34" charset="0"/>
                <a:cs typeface="Calibri" panose="020F0502020204030204" pitchFamily="34" charset="0"/>
              </a:rPr>
              <a:t> ESB er </a:t>
            </a:r>
            <a:r>
              <a:rPr lang="en-GB" sz="1800" err="1">
                <a:solidFill>
                  <a:srgbClr val="0E101A"/>
                </a:solidFill>
                <a:latin typeface="Calibri" panose="020F0502020204030204" pitchFamily="34" charset="0"/>
                <a:cs typeface="Calibri" panose="020F0502020204030204" pitchFamily="34" charset="0"/>
              </a:rPr>
              <a:t>reglugerð</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lagagerningur</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frá</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stefnumarkandi</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stofnunum</a:t>
            </a:r>
            <a:r>
              <a:rPr lang="en-GB" sz="1800">
                <a:solidFill>
                  <a:srgbClr val="0E101A"/>
                </a:solidFill>
                <a:latin typeface="Calibri" panose="020F0502020204030204" pitchFamily="34" charset="0"/>
                <a:cs typeface="Calibri" panose="020F0502020204030204" pitchFamily="34" charset="0"/>
              </a:rPr>
              <a:t> ESB </a:t>
            </a:r>
            <a:r>
              <a:rPr lang="en-GB" sz="1800" err="1">
                <a:solidFill>
                  <a:srgbClr val="0E101A"/>
                </a:solidFill>
                <a:latin typeface="Calibri" panose="020F0502020204030204" pitchFamily="34" charset="0"/>
                <a:cs typeface="Calibri" panose="020F0502020204030204" pitchFamily="34" charset="0"/>
              </a:rPr>
              <a:t>sem</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öll</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aðildarríkin</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skulu</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fara</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að</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eins</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og</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í</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tilviki</a:t>
            </a:r>
            <a:r>
              <a:rPr lang="en-GB" sz="1800">
                <a:solidFill>
                  <a:srgbClr val="0E101A"/>
                </a:solidFill>
                <a:latin typeface="Calibri" panose="020F0502020204030204" pitchFamily="34" charset="0"/>
                <a:cs typeface="Calibri" panose="020F0502020204030204" pitchFamily="34" charset="0"/>
              </a:rPr>
              <a:t> GDPR). Ekki </a:t>
            </a:r>
            <a:r>
              <a:rPr lang="en-GB" sz="1800" err="1">
                <a:solidFill>
                  <a:srgbClr val="0E101A"/>
                </a:solidFill>
                <a:latin typeface="Calibri" panose="020F0502020204030204" pitchFamily="34" charset="0"/>
                <a:cs typeface="Calibri" panose="020F0502020204030204" pitchFamily="34" charset="0"/>
              </a:rPr>
              <a:t>eru</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allar</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tegundir</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löggjafar</a:t>
            </a:r>
            <a:r>
              <a:rPr lang="en-GB" sz="1800">
                <a:solidFill>
                  <a:srgbClr val="0E101A"/>
                </a:solidFill>
                <a:latin typeface="Calibri" panose="020F0502020204030204" pitchFamily="34" charset="0"/>
                <a:cs typeface="Calibri" panose="020F0502020204030204" pitchFamily="34" charset="0"/>
              </a:rPr>
              <a:t> ESB </a:t>
            </a:r>
            <a:r>
              <a:rPr lang="en-GB" sz="1800" err="1">
                <a:solidFill>
                  <a:srgbClr val="0E101A"/>
                </a:solidFill>
                <a:latin typeface="Calibri" panose="020F0502020204030204" pitchFamily="34" charset="0"/>
                <a:cs typeface="Calibri" panose="020F0502020204030204" pitchFamily="34" charset="0"/>
              </a:rPr>
              <a:t>jafn</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bindandi</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og</a:t>
            </a:r>
            <a:r>
              <a:rPr lang="en-GB" sz="1800">
                <a:solidFill>
                  <a:srgbClr val="0E101A"/>
                </a:solidFill>
                <a:latin typeface="Calibri" panose="020F0502020204030204" pitchFamily="34" charset="0"/>
                <a:cs typeface="Calibri" panose="020F0502020204030204" pitchFamily="34" charset="0"/>
              </a:rPr>
              <a:t> </a:t>
            </a:r>
            <a:r>
              <a:rPr lang="en-GB" sz="1800" err="1">
                <a:solidFill>
                  <a:srgbClr val="0E101A"/>
                </a:solidFill>
                <a:latin typeface="Calibri" panose="020F0502020204030204" pitchFamily="34" charset="0"/>
                <a:cs typeface="Calibri" panose="020F0502020204030204" pitchFamily="34" charset="0"/>
              </a:rPr>
              <a:t>reglugerðir</a:t>
            </a:r>
            <a:r>
              <a:rPr lang="en-GB" sz="1800">
                <a:solidFill>
                  <a:srgbClr val="0E101A"/>
                </a:solidFill>
                <a:latin typeface="Calibri" panose="020F0502020204030204" pitchFamily="34" charset="0"/>
                <a:cs typeface="Calibri" panose="020F0502020204030204" pitchFamily="34" charset="0"/>
              </a:rPr>
              <a:t>...</a:t>
            </a:r>
          </a:p>
          <a:p>
            <a:pPr algn="just"/>
            <a:endParaRPr lang="en-GB" i="1">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a:latin typeface="Calibri" panose="020F0502020204030204" pitchFamily="34" charset="0"/>
                <a:cs typeface="Calibri" panose="020F0502020204030204" pitchFamily="34" charset="0"/>
              </a:rPr>
              <a:t>Gott </a:t>
            </a:r>
            <a:r>
              <a:rPr lang="en-US" sz="2000" err="1">
                <a:latin typeface="Calibri" panose="020F0502020204030204" pitchFamily="34" charset="0"/>
                <a:cs typeface="Calibri" panose="020F0502020204030204" pitchFamily="34" charset="0"/>
              </a:rPr>
              <a:t>að</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hafa</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í</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huga</a:t>
            </a:r>
            <a:r>
              <a:rPr lang="en-US" sz="2000">
                <a:latin typeface="Calibri" panose="020F0502020204030204" pitchFamily="34" charset="0"/>
                <a:cs typeface="Calibri" panose="020F0502020204030204" pitchFamily="34" charset="0"/>
              </a:rPr>
              <a:t>… </a:t>
            </a:r>
          </a:p>
        </p:txBody>
      </p:sp>
      <p:graphicFrame>
        <p:nvGraphicFramePr>
          <p:cNvPr id="3" name="Diagramma 2"/>
          <p:cNvGraphicFramePr/>
          <p:nvPr>
            <p:extLst>
              <p:ext uri="{D42A27DB-BD31-4B8C-83A1-F6EECF244321}">
                <p14:modId xmlns:p14="http://schemas.microsoft.com/office/powerpoint/2010/main" val="3760977157"/>
              </p:ext>
            </p:extLst>
          </p:nvPr>
        </p:nvGraphicFramePr>
        <p:xfrm>
          <a:off x="2722419" y="2577503"/>
          <a:ext cx="3262746" cy="1890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llaDiTesto 7"/>
          <p:cNvSpPr txBox="1"/>
          <p:nvPr/>
        </p:nvSpPr>
        <p:spPr>
          <a:xfrm>
            <a:off x="607435" y="3050018"/>
            <a:ext cx="2951018" cy="738664"/>
          </a:xfrm>
          <a:prstGeom prst="rect">
            <a:avLst/>
          </a:prstGeom>
          <a:noFill/>
          <a:ln>
            <a:solidFill>
              <a:srgbClr val="FF0000"/>
            </a:solidFill>
          </a:ln>
        </p:spPr>
        <p:txBody>
          <a:bodyPr wrap="square" rtlCol="0">
            <a:spAutoFit/>
          </a:bodyPr>
          <a:lstStyle/>
          <a:p>
            <a:r>
              <a:rPr lang="en-GB" err="1"/>
              <a:t>Löggjafarefnið</a:t>
            </a:r>
            <a:r>
              <a:rPr lang="en-GB"/>
              <a:t> er </a:t>
            </a:r>
            <a:r>
              <a:rPr lang="en-GB" err="1"/>
              <a:t>því</a:t>
            </a:r>
            <a:r>
              <a:rPr lang="en-GB"/>
              <a:t> </a:t>
            </a:r>
            <a:r>
              <a:rPr lang="en-GB" err="1"/>
              <a:t>meira</a:t>
            </a:r>
            <a:r>
              <a:rPr lang="en-GB"/>
              <a:t> </a:t>
            </a:r>
            <a:r>
              <a:rPr lang="en-GB" err="1"/>
              <a:t>bindandi</a:t>
            </a:r>
            <a:r>
              <a:rPr lang="en-GB"/>
              <a:t> </a:t>
            </a:r>
            <a:r>
              <a:rPr lang="en-GB" err="1"/>
              <a:t>eftir</a:t>
            </a:r>
            <a:r>
              <a:rPr lang="en-GB"/>
              <a:t> </a:t>
            </a:r>
            <a:r>
              <a:rPr lang="en-GB" err="1"/>
              <a:t>því</a:t>
            </a:r>
            <a:r>
              <a:rPr lang="en-GB"/>
              <a:t> </a:t>
            </a:r>
            <a:r>
              <a:rPr lang="en-GB" err="1"/>
              <a:t>sem</a:t>
            </a:r>
            <a:r>
              <a:rPr lang="en-GB"/>
              <a:t> </a:t>
            </a:r>
            <a:r>
              <a:rPr lang="en-GB" err="1"/>
              <a:t>stigið</a:t>
            </a:r>
            <a:r>
              <a:rPr lang="en-GB"/>
              <a:t> er </a:t>
            </a:r>
            <a:r>
              <a:rPr lang="en-GB" err="1"/>
              <a:t>hærra</a:t>
            </a:r>
            <a:endParaRPr lang="en-GB"/>
          </a:p>
        </p:txBody>
      </p:sp>
    </p:spTree>
    <p:extLst>
      <p:ext uri="{BB962C8B-B14F-4D97-AF65-F5344CB8AC3E}">
        <p14:creationId xmlns:p14="http://schemas.microsoft.com/office/powerpoint/2010/main" val="99819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err="1">
                <a:latin typeface="Raleway" panose="020B0003030101060003" pitchFamily="34" charset="0"/>
              </a:rPr>
              <a:t>Inngangur</a:t>
            </a:r>
            <a:endParaRPr lang="en-US" sz="2200">
              <a:latin typeface="Raleway" panose="020B0003030101060003" pitchFamily="34" charset="0"/>
            </a:endParaRPr>
          </a:p>
        </p:txBody>
      </p:sp>
      <p:sp>
        <p:nvSpPr>
          <p:cNvPr id="4" name="Rectángulo 3"/>
          <p:cNvSpPr/>
          <p:nvPr/>
        </p:nvSpPr>
        <p:spPr>
          <a:xfrm>
            <a:off x="127191" y="1641213"/>
            <a:ext cx="8455700" cy="1477328"/>
          </a:xfrm>
          <a:prstGeom prst="rect">
            <a:avLst/>
          </a:prstGeom>
        </p:spPr>
        <p:txBody>
          <a:bodyPr wrap="square">
            <a:spAutoFit/>
          </a:bodyPr>
          <a:lstStyle/>
          <a:p>
            <a:pPr marL="342900" indent="-342900" algn="just">
              <a:buFont typeface="+mj-lt"/>
              <a:buAutoNum type="arabicPeriod"/>
              <a:defRPr/>
            </a:pPr>
            <a:r>
              <a:rPr lang="en-GB" sz="1800">
                <a:latin typeface="Calibri" panose="020F0502020204030204" pitchFamily="34" charset="0"/>
                <a:cs typeface="Calibri" panose="020F0502020204030204" pitchFamily="34" charset="0"/>
              </a:rPr>
              <a:t>[GDPR] </a:t>
            </a:r>
            <a:r>
              <a:rPr lang="en-GB" sz="1800" i="1" err="1">
                <a:latin typeface="Calibri" panose="020F0502020204030204" pitchFamily="34" charset="0"/>
                <a:cs typeface="Calibri" panose="020F0502020204030204" pitchFamily="34" charset="0"/>
              </a:rPr>
              <a:t>mælir</a:t>
            </a:r>
            <a:r>
              <a:rPr lang="en-GB" sz="1800" i="1">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fyrir</a:t>
            </a:r>
            <a:r>
              <a:rPr lang="en-GB" sz="1800" i="1">
                <a:latin typeface="Calibri" panose="020F0502020204030204" pitchFamily="34" charset="0"/>
                <a:cs typeface="Calibri" panose="020F0502020204030204" pitchFamily="34" charset="0"/>
              </a:rPr>
              <a:t> um </a:t>
            </a:r>
            <a:r>
              <a:rPr lang="en-GB" sz="1800" i="1" err="1">
                <a:latin typeface="Calibri" panose="020F0502020204030204" pitchFamily="34" charset="0"/>
                <a:cs typeface="Calibri" panose="020F0502020204030204" pitchFamily="34" charset="0"/>
              </a:rPr>
              <a:t>reglur</a:t>
            </a:r>
            <a:r>
              <a:rPr lang="en-GB" sz="1800" i="1">
                <a:latin typeface="Calibri" panose="020F0502020204030204" pitchFamily="34" charset="0"/>
                <a:cs typeface="Calibri" panose="020F0502020204030204" pitchFamily="34" charset="0"/>
              </a:rPr>
              <a:t> um </a:t>
            </a:r>
            <a:r>
              <a:rPr lang="en-GB" sz="1800" b="1" i="1" err="1">
                <a:solidFill>
                  <a:srgbClr val="00B050"/>
                </a:solidFill>
                <a:latin typeface="Calibri" panose="020F0502020204030204" pitchFamily="34" charset="0"/>
                <a:cs typeface="Calibri" panose="020F0502020204030204" pitchFamily="34" charset="0"/>
              </a:rPr>
              <a:t>vernd</a:t>
            </a:r>
            <a:r>
              <a:rPr lang="en-GB" sz="1800" b="1" i="1">
                <a:solidFill>
                  <a:srgbClr val="00B050"/>
                </a:solidFill>
                <a:latin typeface="Calibri" panose="020F0502020204030204" pitchFamily="34" charset="0"/>
                <a:cs typeface="Calibri" panose="020F0502020204030204" pitchFamily="34" charset="0"/>
              </a:rPr>
              <a:t> </a:t>
            </a:r>
            <a:r>
              <a:rPr lang="en-GB" sz="1800" b="1" i="1" err="1">
                <a:solidFill>
                  <a:srgbClr val="00B050"/>
                </a:solidFill>
                <a:latin typeface="Calibri" panose="020F0502020204030204" pitchFamily="34" charset="0"/>
                <a:cs typeface="Calibri" panose="020F0502020204030204" pitchFamily="34" charset="0"/>
              </a:rPr>
              <a:t>einstaklinga</a:t>
            </a:r>
            <a:r>
              <a:rPr lang="en-GB" sz="1800" b="1" i="1">
                <a:solidFill>
                  <a:srgbClr val="00B050"/>
                </a:solidFill>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að</a:t>
            </a:r>
            <a:r>
              <a:rPr lang="en-GB" sz="1800" i="1">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því</a:t>
            </a:r>
            <a:r>
              <a:rPr lang="en-GB" sz="1800" i="1">
                <a:latin typeface="Calibri" panose="020F0502020204030204" pitchFamily="34" charset="0"/>
                <a:cs typeface="Calibri" panose="020F0502020204030204" pitchFamily="34" charset="0"/>
              </a:rPr>
              <a:t> er </a:t>
            </a:r>
            <a:r>
              <a:rPr lang="en-GB" sz="1800" i="1" err="1">
                <a:latin typeface="Calibri" panose="020F0502020204030204" pitchFamily="34" charset="0"/>
                <a:cs typeface="Calibri" panose="020F0502020204030204" pitchFamily="34" charset="0"/>
              </a:rPr>
              <a:t>varðar</a:t>
            </a:r>
            <a:r>
              <a:rPr lang="en-GB" sz="1800" i="1">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vinnslu</a:t>
            </a:r>
            <a:r>
              <a:rPr lang="en-GB" sz="1800" i="1">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persónuupplýsinga</a:t>
            </a:r>
            <a:r>
              <a:rPr lang="en-GB" sz="1800" i="1">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og</a:t>
            </a:r>
            <a:r>
              <a:rPr lang="en-GB" sz="1800" i="1">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reglur</a:t>
            </a:r>
            <a:r>
              <a:rPr lang="en-GB" sz="1800" i="1">
                <a:latin typeface="Calibri" panose="020F0502020204030204" pitchFamily="34" charset="0"/>
                <a:cs typeface="Calibri" panose="020F0502020204030204" pitchFamily="34" charset="0"/>
              </a:rPr>
              <a:t> um </a:t>
            </a:r>
            <a:r>
              <a:rPr lang="en-GB" sz="1800" i="1" err="1">
                <a:latin typeface="Calibri" panose="020F0502020204030204" pitchFamily="34" charset="0"/>
                <a:cs typeface="Calibri" panose="020F0502020204030204" pitchFamily="34" charset="0"/>
              </a:rPr>
              <a:t>frjálsa</a:t>
            </a:r>
            <a:r>
              <a:rPr lang="en-GB" sz="1800" i="1">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miðlun</a:t>
            </a:r>
            <a:r>
              <a:rPr lang="en-GB" sz="1800" i="1">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persónuupplýsinga</a:t>
            </a:r>
            <a:r>
              <a:rPr lang="en-GB" sz="1800" i="1">
                <a:latin typeface="Calibri" panose="020F0502020204030204" pitchFamily="34" charset="0"/>
                <a:cs typeface="Calibri" panose="020F0502020204030204" pitchFamily="34" charset="0"/>
              </a:rPr>
              <a:t>.</a:t>
            </a:r>
          </a:p>
          <a:p>
            <a:pPr marL="742950" indent="-742950" algn="just">
              <a:buFont typeface="+mj-lt"/>
              <a:buAutoNum type="arabicPeriod"/>
              <a:defRPr/>
            </a:pPr>
            <a:endParaRPr lang="en-GB" sz="180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a:latin typeface="Calibri" panose="020F0502020204030204" pitchFamily="34" charset="0"/>
                <a:cs typeface="Calibri" panose="020F0502020204030204" pitchFamily="34" charset="0"/>
              </a:rPr>
              <a:t>[GDPR] </a:t>
            </a:r>
            <a:r>
              <a:rPr lang="en-GB" sz="1800" b="1" i="1" err="1">
                <a:solidFill>
                  <a:srgbClr val="00B050"/>
                </a:solidFill>
                <a:latin typeface="Calibri" panose="020F0502020204030204" pitchFamily="34" charset="0"/>
                <a:cs typeface="Calibri" panose="020F0502020204030204" pitchFamily="34" charset="0"/>
              </a:rPr>
              <a:t>verndar</a:t>
            </a:r>
            <a:r>
              <a:rPr lang="en-GB" sz="1800" b="1" i="1">
                <a:solidFill>
                  <a:srgbClr val="00B050"/>
                </a:solidFill>
                <a:latin typeface="Calibri" panose="020F0502020204030204" pitchFamily="34" charset="0"/>
                <a:cs typeface="Calibri" panose="020F0502020204030204" pitchFamily="34" charset="0"/>
              </a:rPr>
              <a:t> </a:t>
            </a:r>
            <a:r>
              <a:rPr lang="en-GB" sz="1800" b="1" i="1" err="1">
                <a:solidFill>
                  <a:srgbClr val="00B050"/>
                </a:solidFill>
                <a:latin typeface="Calibri" panose="020F0502020204030204" pitchFamily="34" charset="0"/>
                <a:cs typeface="Calibri" panose="020F0502020204030204" pitchFamily="34" charset="0"/>
              </a:rPr>
              <a:t>grundvallarréttindi</a:t>
            </a:r>
            <a:r>
              <a:rPr lang="en-GB" sz="1800" i="1">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og</a:t>
            </a:r>
            <a:r>
              <a:rPr lang="en-GB" sz="1800" i="1">
                <a:latin typeface="Calibri" panose="020F0502020204030204" pitchFamily="34" charset="0"/>
                <a:cs typeface="Calibri" panose="020F0502020204030204" pitchFamily="34" charset="0"/>
              </a:rPr>
              <a:t> </a:t>
            </a:r>
            <a:r>
              <a:rPr lang="en-GB" sz="1800" b="1" i="1" err="1">
                <a:solidFill>
                  <a:srgbClr val="00B050"/>
                </a:solidFill>
                <a:latin typeface="Calibri" panose="020F0502020204030204" pitchFamily="34" charset="0"/>
                <a:cs typeface="Calibri" panose="020F0502020204030204" pitchFamily="34" charset="0"/>
              </a:rPr>
              <a:t>frelsi</a:t>
            </a:r>
            <a:r>
              <a:rPr lang="en-GB" sz="1800" b="1" i="1">
                <a:solidFill>
                  <a:srgbClr val="00B050"/>
                </a:solidFill>
                <a:latin typeface="Calibri" panose="020F0502020204030204" pitchFamily="34" charset="0"/>
                <a:cs typeface="Calibri" panose="020F0502020204030204" pitchFamily="34" charset="0"/>
              </a:rPr>
              <a:t> </a:t>
            </a:r>
            <a:r>
              <a:rPr lang="en-GB" sz="1800" b="1" i="1" err="1">
                <a:solidFill>
                  <a:srgbClr val="00B050"/>
                </a:solidFill>
                <a:latin typeface="Calibri" panose="020F0502020204030204" pitchFamily="34" charset="0"/>
                <a:cs typeface="Calibri" panose="020F0502020204030204" pitchFamily="34" charset="0"/>
              </a:rPr>
              <a:t>einstaklinga</a:t>
            </a:r>
            <a:r>
              <a:rPr lang="en-GB" sz="1800" b="1" i="1">
                <a:solidFill>
                  <a:srgbClr val="00B050"/>
                </a:solidFill>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einkum</a:t>
            </a:r>
            <a:r>
              <a:rPr lang="en-GB" sz="1800" i="1">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rétt</a:t>
            </a:r>
            <a:r>
              <a:rPr lang="en-GB" sz="1800" i="1">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þeirra</a:t>
            </a:r>
            <a:r>
              <a:rPr lang="en-GB" sz="1800" i="1">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til</a:t>
            </a:r>
            <a:r>
              <a:rPr lang="en-GB" sz="1800" i="1">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verndar</a:t>
            </a:r>
            <a:r>
              <a:rPr lang="en-GB" sz="1800" i="1">
                <a:latin typeface="Calibri" panose="020F0502020204030204" pitchFamily="34" charset="0"/>
                <a:cs typeface="Calibri" panose="020F0502020204030204" pitchFamily="34" charset="0"/>
              </a:rPr>
              <a:t> </a:t>
            </a:r>
            <a:r>
              <a:rPr lang="en-GB" sz="1800" i="1" err="1">
                <a:latin typeface="Calibri" panose="020F0502020204030204" pitchFamily="34" charset="0"/>
                <a:cs typeface="Calibri" panose="020F0502020204030204" pitchFamily="34" charset="0"/>
              </a:rPr>
              <a:t>persónuupplýsingum</a:t>
            </a:r>
            <a:r>
              <a:rPr lang="en-GB" sz="1800" i="1">
                <a:latin typeface="Calibri" panose="020F0502020204030204" pitchFamily="34" charset="0"/>
                <a:cs typeface="Calibri" panose="020F0502020204030204" pitchFamily="34" charset="0"/>
              </a:rPr>
              <a:t>.</a:t>
            </a:r>
            <a:endParaRPr lang="en-GB" i="1">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a:latin typeface="Calibri" panose="020F0502020204030204" pitchFamily="34" charset="0"/>
                <a:cs typeface="Calibri" panose="020F0502020204030204" pitchFamily="34" charset="0"/>
              </a:rPr>
              <a:t>GDPR </a:t>
            </a:r>
            <a:r>
              <a:rPr lang="en-US" sz="2000" err="1">
                <a:latin typeface="Calibri" panose="020F0502020204030204" pitchFamily="34" charset="0"/>
                <a:cs typeface="Calibri" panose="020F0502020204030204" pitchFamily="34" charset="0"/>
              </a:rPr>
              <a:t>í</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stuttu</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máli</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umfang</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og</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svið</a:t>
            </a:r>
            <a:endParaRPr lang="en-US"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5711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err="1">
                <a:latin typeface="Raleway" panose="020B0003030101060003" pitchFamily="34" charset="0"/>
              </a:rPr>
              <a:t>Inngangur</a:t>
            </a:r>
            <a:endParaRPr lang="en-US" sz="2200">
              <a:latin typeface="Raleway" panose="020B0003030101060003" pitchFamily="34" charset="0"/>
            </a:endParaRPr>
          </a:p>
        </p:txBody>
      </p:sp>
      <p:sp>
        <p:nvSpPr>
          <p:cNvPr id="4" name="Rectángulo 3"/>
          <p:cNvSpPr/>
          <p:nvPr/>
        </p:nvSpPr>
        <p:spPr>
          <a:xfrm>
            <a:off x="127191" y="1641213"/>
            <a:ext cx="8455700" cy="2523768"/>
          </a:xfrm>
          <a:prstGeom prst="rect">
            <a:avLst/>
          </a:prstGeom>
        </p:spPr>
        <p:txBody>
          <a:bodyPr wrap="square">
            <a:spAutoFit/>
          </a:bodyPr>
          <a:lstStyle/>
          <a:p>
            <a:pPr algn="just">
              <a:defRPr/>
            </a:pPr>
            <a:r>
              <a:rPr lang="en-GB" sz="1800">
                <a:latin typeface="Calibri" panose="020F0502020204030204" pitchFamily="34" charset="0"/>
                <a:cs typeface="Calibri" panose="020F0502020204030204" pitchFamily="34" charset="0"/>
              </a:rPr>
              <a:t>GDPR </a:t>
            </a:r>
            <a:r>
              <a:rPr lang="en-GB" sz="1800" err="1">
                <a:latin typeface="Calibri" panose="020F0502020204030204" pitchFamily="34" charset="0"/>
                <a:cs typeface="Calibri" panose="020F0502020204030204" pitchFamily="34" charset="0"/>
              </a:rPr>
              <a:t>leggur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alla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áherslu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á</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hagsmuni</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borgara</a:t>
            </a:r>
            <a:r>
              <a:rPr lang="en-GB" sz="1800">
                <a:latin typeface="Calibri" panose="020F0502020204030204" pitchFamily="34" charset="0"/>
                <a:cs typeface="Calibri" panose="020F0502020204030204" pitchFamily="34" charset="0"/>
              </a:rPr>
              <a:t> ESB </a:t>
            </a:r>
            <a:r>
              <a:rPr lang="en-GB" sz="1800" err="1">
                <a:latin typeface="Calibri" panose="020F0502020204030204" pitchFamily="34" charset="0"/>
                <a:cs typeface="Calibri" panose="020F0502020204030204" pitchFamily="34" charset="0"/>
              </a:rPr>
              <a:t>og</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rétt</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þeirra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til</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að</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gleymast</a:t>
            </a:r>
            <a:r>
              <a:rPr lang="en-GB" sz="1800">
                <a:latin typeface="Calibri" panose="020F0502020204030204" pitchFamily="34" charset="0"/>
                <a:cs typeface="Calibri" panose="020F0502020204030204" pitchFamily="34" charset="0"/>
              </a:rPr>
              <a:t>“.</a:t>
            </a:r>
          </a:p>
          <a:p>
            <a:pPr algn="just">
              <a:defRPr/>
            </a:pPr>
            <a:endParaRPr lang="en-GB" sz="180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err="1">
                <a:latin typeface="Calibri" panose="020F0502020204030204" pitchFamily="34" charset="0"/>
                <a:cs typeface="Calibri" panose="020F0502020204030204" pitchFamily="34" charset="0"/>
              </a:rPr>
              <a:t>Annars</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vegar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stendur</a:t>
            </a:r>
            <a:r>
              <a:rPr lang="en-GB" sz="1800">
                <a:latin typeface="Calibri" panose="020F0502020204030204" pitchFamily="34" charset="0"/>
                <a:cs typeface="Calibri" panose="020F0502020204030204" pitchFamily="34" charset="0"/>
              </a:rPr>
              <a:t> GDPR </a:t>
            </a:r>
            <a:r>
              <a:rPr lang="en-GB" sz="1800" err="1">
                <a:latin typeface="Calibri" panose="020F0502020204030204" pitchFamily="34" charset="0"/>
                <a:cs typeface="Calibri" panose="020F0502020204030204" pitchFamily="34" charset="0"/>
              </a:rPr>
              <a:t>fyrir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mjög</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traust</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og</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áreiðanlegt</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kerfi</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réttinda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og</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forréttinda</a:t>
            </a:r>
            <a:r>
              <a:rPr lang="en-GB" sz="1800">
                <a:latin typeface="Calibri" panose="020F0502020204030204" pitchFamily="34" charset="0"/>
                <a:cs typeface="Calibri" panose="020F0502020204030204" pitchFamily="34" charset="0"/>
              </a:rPr>
              <a:t>“ - </a:t>
            </a:r>
            <a:r>
              <a:rPr lang="en-GB" sz="1800" err="1">
                <a:latin typeface="Calibri" panose="020F0502020204030204" pitchFamily="34" charset="0"/>
                <a:cs typeface="Calibri" panose="020F0502020204030204" pitchFamily="34" charset="0"/>
              </a:rPr>
              <a:t>ef</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við</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lítum</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á</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það</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frá</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sjónarhóli</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borgaranna</a:t>
            </a:r>
            <a:r>
              <a:rPr lang="en-GB" sz="1800">
                <a:latin typeface="Calibri" panose="020F0502020204030204" pitchFamily="34" charset="0"/>
                <a:cs typeface="Calibri" panose="020F0502020204030204" pitchFamily="34" charset="0"/>
              </a:rPr>
              <a:t>.</a:t>
            </a:r>
          </a:p>
          <a:p>
            <a:pPr algn="just">
              <a:defRPr/>
            </a:pPr>
            <a:endParaRPr lang="en-GB" sz="180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err="1">
                <a:latin typeface="Calibri" panose="020F0502020204030204" pitchFamily="34" charset="0"/>
                <a:cs typeface="Calibri" panose="020F0502020204030204" pitchFamily="34" charset="0"/>
              </a:rPr>
              <a:t>Hins</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vegar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innleiðir</a:t>
            </a:r>
            <a:r>
              <a:rPr lang="en-GB" sz="1800">
                <a:latin typeface="Calibri" panose="020F0502020204030204" pitchFamily="34" charset="0"/>
                <a:cs typeface="Calibri" panose="020F0502020204030204" pitchFamily="34" charset="0"/>
              </a:rPr>
              <a:t> GDPR </a:t>
            </a:r>
            <a:r>
              <a:rPr lang="en-GB" sz="1800" err="1">
                <a:latin typeface="Calibri" panose="020F0502020204030204" pitchFamily="34" charset="0"/>
                <a:cs typeface="Calibri" panose="020F0502020204030204" pitchFamily="34" charset="0"/>
              </a:rPr>
              <a:t>fjölmargar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skyldur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og</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skuldbindingar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sem</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framfylgt</a:t>
            </a:r>
            <a:r>
              <a:rPr lang="en-GB" sz="1800">
                <a:latin typeface="Calibri" panose="020F0502020204030204" pitchFamily="34" charset="0"/>
                <a:cs typeface="Calibri" panose="020F0502020204030204" pitchFamily="34" charset="0"/>
              </a:rPr>
              <a:t> er </a:t>
            </a:r>
            <a:r>
              <a:rPr lang="en-GB" sz="1800" err="1">
                <a:latin typeface="Calibri" panose="020F0502020204030204" pitchFamily="34" charset="0"/>
                <a:cs typeface="Calibri" panose="020F0502020204030204" pitchFamily="34" charset="0"/>
              </a:rPr>
              <a:t>með</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lögum</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sem</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allar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stofnanir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sem</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starfa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í</a:t>
            </a:r>
            <a:r>
              <a:rPr lang="en-GB" sz="1800">
                <a:latin typeface="Calibri" panose="020F0502020204030204" pitchFamily="34" charset="0"/>
                <a:cs typeface="Calibri" panose="020F0502020204030204" pitchFamily="34" charset="0"/>
              </a:rPr>
              <a:t> ESB </a:t>
            </a:r>
            <a:r>
              <a:rPr lang="en-GB" sz="1800" err="1">
                <a:latin typeface="Calibri" panose="020F0502020204030204" pitchFamily="34" charset="0"/>
                <a:cs typeface="Calibri" panose="020F0502020204030204" pitchFamily="34" charset="0"/>
              </a:rPr>
              <a:t>ættu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að</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fara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að</a:t>
            </a:r>
            <a:r>
              <a:rPr lang="en-GB" sz="1800">
                <a:latin typeface="Calibri" panose="020F0502020204030204" pitchFamily="34" charset="0"/>
                <a:cs typeface="Calibri" panose="020F0502020204030204" pitchFamily="34" charset="0"/>
              </a:rPr>
              <a:t> - </a:t>
            </a:r>
            <a:r>
              <a:rPr lang="en-GB" sz="1800" err="1">
                <a:latin typeface="Calibri" panose="020F0502020204030204" pitchFamily="34" charset="0"/>
                <a:cs typeface="Calibri" panose="020F0502020204030204" pitchFamily="34" charset="0"/>
              </a:rPr>
              <a:t>ef</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við</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lítum</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á</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það</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frá</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sjónarhóli</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viðskiptalífsins</a:t>
            </a:r>
            <a:r>
              <a:rPr lang="en-GB" sz="180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defRPr/>
            </a:pPr>
            <a:endParaRPr lang="en-GB" i="1">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err="1">
                <a:latin typeface="Calibri" panose="020F0502020204030204" pitchFamily="34" charset="0"/>
                <a:cs typeface="Calibri" panose="020F0502020204030204" pitchFamily="34" charset="0"/>
              </a:rPr>
              <a:t>Hér</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þarf</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að</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sýna</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aðgát</a:t>
            </a:r>
            <a:r>
              <a:rPr lang="en-US" sz="20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6093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err="1">
                <a:latin typeface="Raleway" panose="020B0003030101060003" pitchFamily="34" charset="0"/>
              </a:rPr>
              <a:t>Inngangur</a:t>
            </a:r>
            <a:endParaRPr lang="en-US" sz="2200">
              <a:latin typeface="Raleway" panose="020B0003030101060003" pitchFamily="34" charset="0"/>
            </a:endParaRPr>
          </a:p>
        </p:txBody>
      </p:sp>
      <p:sp>
        <p:nvSpPr>
          <p:cNvPr id="4" name="Rectángulo 3"/>
          <p:cNvSpPr/>
          <p:nvPr/>
        </p:nvSpPr>
        <p:spPr>
          <a:xfrm>
            <a:off x="127191" y="1641213"/>
            <a:ext cx="8455700" cy="1754326"/>
          </a:xfrm>
          <a:prstGeom prst="rect">
            <a:avLst/>
          </a:prstGeom>
        </p:spPr>
        <p:txBody>
          <a:bodyPr wrap="square">
            <a:spAutoFit/>
          </a:bodyPr>
          <a:lstStyle/>
          <a:p>
            <a:pPr algn="just">
              <a:defRPr/>
            </a:pPr>
            <a:r>
              <a:rPr lang="en-GB" sz="1800" err="1">
                <a:solidFill>
                  <a:schemeClr val="tx1"/>
                </a:solidFill>
                <a:latin typeface="Calibri" panose="020F0502020204030204" pitchFamily="34" charset="0"/>
                <a:cs typeface="Calibri" panose="020F0502020204030204" pitchFamily="34" charset="0"/>
              </a:rPr>
              <a:t>Til</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að</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skilja</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betur</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regluverkið</a:t>
            </a:r>
            <a:r>
              <a:rPr lang="en-GB" sz="1800">
                <a:solidFill>
                  <a:schemeClr val="tx1"/>
                </a:solidFill>
                <a:latin typeface="Calibri" panose="020F0502020204030204" pitchFamily="34" charset="0"/>
                <a:cs typeface="Calibri" panose="020F0502020204030204" pitchFamily="34" charset="0"/>
              </a:rPr>
              <a:t> um </a:t>
            </a:r>
            <a:r>
              <a:rPr lang="en-GB" sz="1800" err="1">
                <a:solidFill>
                  <a:schemeClr val="tx1"/>
                </a:solidFill>
                <a:latin typeface="Calibri" panose="020F0502020204030204" pitchFamily="34" charset="0"/>
                <a:cs typeface="Calibri" panose="020F0502020204030204" pitchFamily="34" charset="0"/>
              </a:rPr>
              <a:t>almenna</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persónuvernd</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og</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hvernig</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hægt</a:t>
            </a:r>
            <a:r>
              <a:rPr lang="en-GB" sz="1800">
                <a:solidFill>
                  <a:schemeClr val="tx1"/>
                </a:solidFill>
                <a:latin typeface="Calibri" panose="020F0502020204030204" pitchFamily="34" charset="0"/>
                <a:cs typeface="Calibri" panose="020F0502020204030204" pitchFamily="34" charset="0"/>
              </a:rPr>
              <a:t> er </a:t>
            </a:r>
            <a:r>
              <a:rPr lang="en-GB" sz="1800" err="1">
                <a:solidFill>
                  <a:schemeClr val="tx1"/>
                </a:solidFill>
                <a:latin typeface="Calibri" panose="020F0502020204030204" pitchFamily="34" charset="0"/>
                <a:cs typeface="Calibri" panose="020F0502020204030204" pitchFamily="34" charset="0"/>
              </a:rPr>
              <a:t>að</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fara</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að</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því</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eru</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hér</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fyrst</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nokkrar</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lykilviðmiðunarreglur</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og</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stoðir</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til</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útskýringar</a:t>
            </a:r>
            <a:r>
              <a:rPr lang="en-GB" sz="1800">
                <a:solidFill>
                  <a:schemeClr val="tx1"/>
                </a:solidFill>
                <a:latin typeface="Calibri" panose="020F0502020204030204" pitchFamily="34" charset="0"/>
                <a:cs typeface="Calibri" panose="020F0502020204030204" pitchFamily="34" charset="0"/>
              </a:rPr>
              <a:t>: </a:t>
            </a:r>
          </a:p>
          <a:p>
            <a:pPr algn="just">
              <a:defRPr/>
            </a:pPr>
            <a:endParaRPr lang="en-GB" sz="1800" b="1">
              <a:solidFill>
                <a:schemeClr val="tx1"/>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b="1" err="1">
                <a:solidFill>
                  <a:srgbClr val="00B050"/>
                </a:solidFill>
                <a:latin typeface="Calibri" panose="020F0502020204030204" pitchFamily="34" charset="0"/>
                <a:cs typeface="Calibri" panose="020F0502020204030204" pitchFamily="34" charset="0"/>
              </a:rPr>
              <a:t>Orðskýringar</a:t>
            </a:r>
            <a:r>
              <a:rPr lang="en-GB" sz="1800" b="1">
                <a:solidFill>
                  <a:srgbClr val="00B050"/>
                </a:solidFill>
                <a:latin typeface="Calibri" panose="020F0502020204030204" pitchFamily="34" charset="0"/>
                <a:cs typeface="Calibri" panose="020F0502020204030204" pitchFamily="34" charset="0"/>
              </a:rPr>
              <a:t> </a:t>
            </a:r>
            <a:r>
              <a:rPr lang="en-GB" sz="1800">
                <a:solidFill>
                  <a:schemeClr val="tx1"/>
                </a:solidFill>
                <a:latin typeface="Calibri" panose="020F0502020204030204" pitchFamily="34" charset="0"/>
                <a:cs typeface="Calibri" panose="020F0502020204030204" pitchFamily="34" charset="0"/>
              </a:rPr>
              <a:t>um </a:t>
            </a:r>
            <a:r>
              <a:rPr lang="en-GB" sz="1800" err="1">
                <a:solidFill>
                  <a:schemeClr val="tx1"/>
                </a:solidFill>
                <a:latin typeface="Calibri" panose="020F0502020204030204" pitchFamily="34" charset="0"/>
                <a:cs typeface="Calibri" panose="020F0502020204030204" pitchFamily="34" charset="0"/>
              </a:rPr>
              <a:t>hugtök</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sem</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eru</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notuð</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í</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löggjöfinni</a:t>
            </a:r>
            <a:r>
              <a:rPr lang="en-GB" sz="1800">
                <a:solidFill>
                  <a:schemeClr val="tx1"/>
                </a:solidFill>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defRPr/>
            </a:pPr>
            <a:r>
              <a:rPr lang="en-GB" sz="1800" b="1" err="1">
                <a:solidFill>
                  <a:srgbClr val="00B050"/>
                </a:solidFill>
                <a:latin typeface="Calibri" panose="020F0502020204030204" pitchFamily="34" charset="0"/>
                <a:cs typeface="Calibri" panose="020F0502020204030204" pitchFamily="34" charset="0"/>
              </a:rPr>
              <a:t>Grunnatriði</a:t>
            </a:r>
            <a:r>
              <a:rPr lang="en-GB" sz="1800" b="1">
                <a:solidFill>
                  <a:srgbClr val="00B050"/>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í</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gagnavernd</a:t>
            </a:r>
            <a:r>
              <a:rPr lang="en-GB" sz="1800">
                <a:solidFill>
                  <a:schemeClr val="tx1"/>
                </a:solidFill>
                <a:latin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defRPr/>
            </a:pPr>
            <a:r>
              <a:rPr lang="en-GB" sz="1800" b="1" err="1">
                <a:solidFill>
                  <a:srgbClr val="00B050"/>
                </a:solidFill>
                <a:latin typeface="Calibri" panose="020F0502020204030204" pitchFamily="34" charset="0"/>
                <a:cs typeface="Calibri" panose="020F0502020204030204" pitchFamily="34" charset="0"/>
              </a:rPr>
              <a:t>Réttindi</a:t>
            </a:r>
            <a:r>
              <a:rPr lang="en-GB" sz="1800" b="1">
                <a:solidFill>
                  <a:srgbClr val="00B050"/>
                </a:solidFill>
                <a:latin typeface="Calibri" panose="020F0502020204030204" pitchFamily="34" charset="0"/>
                <a:cs typeface="Calibri" panose="020F0502020204030204" pitchFamily="34" charset="0"/>
              </a:rPr>
              <a:t> </a:t>
            </a:r>
            <a:r>
              <a:rPr lang="en-GB" sz="1800" b="1" err="1">
                <a:solidFill>
                  <a:srgbClr val="00B050"/>
                </a:solidFill>
                <a:latin typeface="Calibri" panose="020F0502020204030204" pitchFamily="34" charset="0"/>
                <a:cs typeface="Calibri" panose="020F0502020204030204" pitchFamily="34" charset="0"/>
              </a:rPr>
              <a:t>sem</a:t>
            </a:r>
            <a:r>
              <a:rPr lang="en-GB" sz="1800" b="1">
                <a:solidFill>
                  <a:srgbClr val="00B050"/>
                </a:solidFill>
                <a:latin typeface="Calibri" panose="020F0502020204030204" pitchFamily="34" charset="0"/>
                <a:cs typeface="Calibri" panose="020F0502020204030204" pitchFamily="34" charset="0"/>
              </a:rPr>
              <a:t> </a:t>
            </a:r>
            <a:r>
              <a:rPr lang="en-GB" sz="1800" b="1" err="1">
                <a:solidFill>
                  <a:srgbClr val="00B050"/>
                </a:solidFill>
                <a:latin typeface="Calibri" panose="020F0502020204030204" pitchFamily="34" charset="0"/>
                <a:cs typeface="Calibri" panose="020F0502020204030204" pitchFamily="34" charset="0"/>
              </a:rPr>
              <a:t>varða</a:t>
            </a:r>
            <a:r>
              <a:rPr lang="en-GB" sz="1800" b="1">
                <a:solidFill>
                  <a:srgbClr val="00B050"/>
                </a:solidFill>
                <a:latin typeface="Calibri" panose="020F0502020204030204" pitchFamily="34" charset="0"/>
                <a:cs typeface="Calibri" panose="020F0502020204030204" pitchFamily="34" charset="0"/>
              </a:rPr>
              <a:t> </a:t>
            </a:r>
            <a:r>
              <a:rPr lang="en-GB" sz="1800" b="1" err="1">
                <a:solidFill>
                  <a:srgbClr val="00B050"/>
                </a:solidFill>
                <a:latin typeface="Calibri" panose="020F0502020204030204" pitchFamily="34" charset="0"/>
                <a:cs typeface="Calibri" panose="020F0502020204030204" pitchFamily="34" charset="0"/>
              </a:rPr>
              <a:t>friðhelgi</a:t>
            </a:r>
            <a:r>
              <a:rPr lang="en-GB" sz="1800" b="1">
                <a:solidFill>
                  <a:srgbClr val="00B050"/>
                </a:solidFill>
                <a:latin typeface="Calibri" panose="020F0502020204030204" pitchFamily="34" charset="0"/>
                <a:cs typeface="Calibri" panose="020F0502020204030204" pitchFamily="34" charset="0"/>
              </a:rPr>
              <a:t> </a:t>
            </a:r>
            <a:r>
              <a:rPr lang="en-GB" sz="1800" b="1" err="1">
                <a:solidFill>
                  <a:srgbClr val="00B050"/>
                </a:solidFill>
                <a:latin typeface="Calibri" panose="020F0502020204030204" pitchFamily="34" charset="0"/>
                <a:cs typeface="Calibri" panose="020F0502020204030204" pitchFamily="34" charset="0"/>
              </a:rPr>
              <a:t>einkalífsins</a:t>
            </a:r>
            <a:r>
              <a:rPr lang="en-GB" sz="1800" b="1">
                <a:solidFill>
                  <a:srgbClr val="00B050"/>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og</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falla</a:t>
            </a:r>
            <a:r>
              <a:rPr lang="en-GB" sz="1800">
                <a:solidFill>
                  <a:schemeClr val="tx1"/>
                </a:solidFill>
                <a:latin typeface="Calibri" panose="020F0502020204030204" pitchFamily="34" charset="0"/>
                <a:cs typeface="Calibri" panose="020F0502020204030204" pitchFamily="34" charset="0"/>
              </a:rPr>
              <a:t> </a:t>
            </a:r>
            <a:r>
              <a:rPr lang="en-GB" sz="1800" err="1">
                <a:solidFill>
                  <a:schemeClr val="tx1"/>
                </a:solidFill>
                <a:latin typeface="Calibri" panose="020F0502020204030204" pitchFamily="34" charset="0"/>
                <a:cs typeface="Calibri" panose="020F0502020204030204" pitchFamily="34" charset="0"/>
              </a:rPr>
              <a:t>undir</a:t>
            </a:r>
            <a:r>
              <a:rPr lang="en-GB" sz="1800">
                <a:solidFill>
                  <a:schemeClr val="tx1"/>
                </a:solidFill>
                <a:latin typeface="Calibri" panose="020F0502020204030204" pitchFamily="34" charset="0"/>
                <a:cs typeface="Calibri" panose="020F0502020204030204" pitchFamily="34" charset="0"/>
              </a:rPr>
              <a:t> GDPR</a:t>
            </a:r>
            <a:endParaRPr lang="en-GB">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a:latin typeface="Calibri" panose="020F0502020204030204" pitchFamily="34" charset="0"/>
                <a:cs typeface="Calibri" panose="020F0502020204030204" pitchFamily="34" charset="0"/>
              </a:rPr>
              <a:t> </a:t>
            </a:r>
          </a:p>
        </p:txBody>
      </p:sp>
      <p:sp>
        <p:nvSpPr>
          <p:cNvPr id="6" name="Google Shape;102;p12">
            <a:extLst>
              <a:ext uri="{FF2B5EF4-FFF2-40B4-BE49-F238E27FC236}">
                <a16:creationId xmlns:a16="http://schemas.microsoft.com/office/drawing/2014/main" id="{35DAD518-050B-6C4C-9376-153A4F0E6166}"/>
              </a:ext>
            </a:extLst>
          </p:cNvPr>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err="1">
                <a:latin typeface="Calibri" panose="020F0502020204030204" pitchFamily="34" charset="0"/>
                <a:cs typeface="Calibri" panose="020F0502020204030204" pitchFamily="34" charset="0"/>
              </a:rPr>
              <a:t>Lykilviðmiðunarreglur</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og</a:t>
            </a:r>
            <a:r>
              <a:rPr lang="en-US" sz="2000">
                <a:latin typeface="Calibri" panose="020F0502020204030204" pitchFamily="34" charset="0"/>
                <a:cs typeface="Calibri" panose="020F0502020204030204" pitchFamily="34" charset="0"/>
              </a:rPr>
              <a:t> -</a:t>
            </a:r>
            <a:r>
              <a:rPr lang="en-US" sz="2000" err="1">
                <a:latin typeface="Calibri" panose="020F0502020204030204" pitchFamily="34" charset="0"/>
                <a:cs typeface="Calibri" panose="020F0502020204030204" pitchFamily="34" charset="0"/>
              </a:rPr>
              <a:t>stoðir</a:t>
            </a:r>
            <a:endParaRPr lang="en-US"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00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a:latin typeface="Raleway" panose="020B0003030101060003" pitchFamily="34" charset="0"/>
              </a:rPr>
              <a:t>1. </a:t>
            </a:r>
            <a:r>
              <a:rPr lang="en-US" sz="2200" err="1">
                <a:latin typeface="Raleway" panose="020B0003030101060003" pitchFamily="34" charset="0"/>
              </a:rPr>
              <a:t>hluti</a:t>
            </a:r>
            <a:r>
              <a:rPr lang="en-US" sz="2200">
                <a:latin typeface="Raleway" panose="020B0003030101060003" pitchFamily="34" charset="0"/>
              </a:rPr>
              <a:t> – </a:t>
            </a:r>
            <a:r>
              <a:rPr lang="en-US" sz="2200" err="1">
                <a:latin typeface="Raleway" panose="020B0003030101060003" pitchFamily="34" charset="0"/>
              </a:rPr>
              <a:t>Orðskýringar</a:t>
            </a:r>
            <a:endParaRPr lang="en-US" sz="2200">
              <a:latin typeface="Raleway" panose="020B0003030101060003" pitchFamily="34" charset="0"/>
            </a:endParaRPr>
          </a:p>
        </p:txBody>
      </p:sp>
      <p:sp>
        <p:nvSpPr>
          <p:cNvPr id="4" name="Rectángulo 3"/>
          <p:cNvSpPr/>
          <p:nvPr/>
        </p:nvSpPr>
        <p:spPr>
          <a:xfrm>
            <a:off x="127191" y="1641213"/>
            <a:ext cx="8455700" cy="1969770"/>
          </a:xfrm>
          <a:prstGeom prst="rect">
            <a:avLst/>
          </a:prstGeom>
        </p:spPr>
        <p:txBody>
          <a:bodyPr wrap="square">
            <a:spAutoFit/>
          </a:bodyPr>
          <a:lstStyle/>
          <a:p>
            <a:pPr algn="just">
              <a:defRPr/>
            </a:pPr>
            <a:r>
              <a:rPr lang="en-GB" sz="1800" err="1">
                <a:latin typeface="Calibri" panose="020F0502020204030204" pitchFamily="34" charset="0"/>
                <a:cs typeface="Calibri" panose="020F0502020204030204" pitchFamily="34" charset="0"/>
              </a:rPr>
              <a:t>Upplýsingar</a:t>
            </a:r>
            <a:r>
              <a:rPr lang="en-GB" sz="1800">
                <a:latin typeface="Calibri" panose="020F0502020204030204" pitchFamily="34" charset="0"/>
                <a:cs typeface="Calibri" panose="020F0502020204030204" pitchFamily="34" charset="0"/>
              </a:rPr>
              <a:t> um </a:t>
            </a:r>
            <a:r>
              <a:rPr lang="en-GB" sz="1800" err="1">
                <a:latin typeface="Calibri" panose="020F0502020204030204" pitchFamily="34" charset="0"/>
                <a:cs typeface="Calibri" panose="020F0502020204030204" pitchFamily="34" charset="0"/>
              </a:rPr>
              <a:t>persónugreindan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persónugreinanlegan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einstakling</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skráðan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einstakling</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einstaklingur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telst</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persónugreinanlegur</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ef</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unnt</a:t>
            </a:r>
            <a:r>
              <a:rPr lang="en-GB" sz="1800">
                <a:latin typeface="Calibri" panose="020F0502020204030204" pitchFamily="34" charset="0"/>
                <a:cs typeface="Calibri" panose="020F0502020204030204" pitchFamily="34" charset="0"/>
              </a:rPr>
              <a:t> er </a:t>
            </a:r>
            <a:r>
              <a:rPr lang="en-GB" sz="1800" err="1">
                <a:latin typeface="Calibri" panose="020F0502020204030204" pitchFamily="34" charset="0"/>
                <a:cs typeface="Calibri" panose="020F0502020204030204" pitchFamily="34" charset="0"/>
              </a:rPr>
              <a:t>að</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persónugreina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hann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beint</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óbeint</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svo</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sem</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með</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tilvísun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í</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auðkenni</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eins</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og</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nafn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kennitölu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staðsetningargögn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netauðkenni</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einn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fleiri</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þætti</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sem</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einkenna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hann</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í</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líkamlegu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lífeðlisfræðilegu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erfðafræðilegu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andlegu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efnalegu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menningarlegu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eða</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félagslegu</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tilliti</a:t>
            </a:r>
            <a:r>
              <a:rPr lang="en-GB" sz="1800">
                <a:latin typeface="Calibri" panose="020F0502020204030204" pitchFamily="34" charset="0"/>
                <a:cs typeface="Calibri" panose="020F0502020204030204" pitchFamily="34" charset="0"/>
              </a:rPr>
              <a:t>. </a:t>
            </a:r>
          </a:p>
          <a:p>
            <a:pPr algn="just">
              <a:defRPr/>
            </a:pPr>
            <a:r>
              <a:rPr lang="en-GB" sz="1800">
                <a:latin typeface="Calibri" panose="020F0502020204030204" pitchFamily="34" charset="0"/>
                <a:cs typeface="Calibri" panose="020F0502020204030204" pitchFamily="34" charset="0"/>
              </a:rPr>
              <a:t> </a:t>
            </a:r>
          </a:p>
          <a:p>
            <a:pPr algn="just">
              <a:defRPr/>
            </a:pPr>
            <a:r>
              <a:rPr lang="en-GB" i="1" err="1">
                <a:solidFill>
                  <a:schemeClr val="tx1"/>
                </a:solidFill>
                <a:latin typeface="Calibri" panose="020F0502020204030204" pitchFamily="34" charset="0"/>
                <a:cs typeface="Calibri" panose="020F0502020204030204" pitchFamily="34" charset="0"/>
              </a:rPr>
              <a:t>Tilvitnun</a:t>
            </a:r>
            <a:r>
              <a:rPr lang="en-GB" i="1">
                <a:solidFill>
                  <a:schemeClr val="tx1"/>
                </a:solidFill>
                <a:latin typeface="Calibri" panose="020F0502020204030204" pitchFamily="34" charset="0"/>
                <a:cs typeface="Calibri" panose="020F0502020204030204" pitchFamily="34" charset="0"/>
              </a:rPr>
              <a:t> </a:t>
            </a:r>
            <a:r>
              <a:rPr lang="en-GB" i="1" err="1">
                <a:solidFill>
                  <a:schemeClr val="tx1"/>
                </a:solidFill>
                <a:latin typeface="Calibri" panose="020F0502020204030204" pitchFamily="34" charset="0"/>
                <a:cs typeface="Calibri" panose="020F0502020204030204" pitchFamily="34" charset="0"/>
              </a:rPr>
              <a:t>í</a:t>
            </a:r>
            <a:r>
              <a:rPr lang="en-GB" i="1">
                <a:solidFill>
                  <a:schemeClr val="tx1"/>
                </a:solidFill>
                <a:latin typeface="Calibri" panose="020F0502020204030204" pitchFamily="34" charset="0"/>
                <a:cs typeface="Calibri" panose="020F0502020204030204" pitchFamily="34" charset="0"/>
              </a:rPr>
              <a:t> </a:t>
            </a:r>
            <a:r>
              <a:rPr lang="en-GB" i="1" err="1">
                <a:solidFill>
                  <a:schemeClr val="tx1"/>
                </a:solidFill>
                <a:latin typeface="Calibri" panose="020F0502020204030204" pitchFamily="34" charset="0"/>
                <a:cs typeface="Calibri" panose="020F0502020204030204" pitchFamily="34" charset="0"/>
              </a:rPr>
              <a:t>Lög</a:t>
            </a:r>
            <a:r>
              <a:rPr lang="en-GB" i="1">
                <a:solidFill>
                  <a:schemeClr val="tx1"/>
                </a:solidFill>
                <a:latin typeface="Calibri" panose="020F0502020204030204" pitchFamily="34" charset="0"/>
                <a:cs typeface="Calibri" panose="020F0502020204030204" pitchFamily="34" charset="0"/>
              </a:rPr>
              <a:t> um </a:t>
            </a:r>
            <a:r>
              <a:rPr lang="en-GB" i="1" err="1">
                <a:solidFill>
                  <a:schemeClr val="tx1"/>
                </a:solidFill>
                <a:latin typeface="Calibri" panose="020F0502020204030204" pitchFamily="34" charset="0"/>
                <a:cs typeface="Calibri" panose="020F0502020204030204" pitchFamily="34" charset="0"/>
              </a:rPr>
              <a:t>persónuvernd</a:t>
            </a:r>
            <a:r>
              <a:rPr lang="en-GB" i="1">
                <a:solidFill>
                  <a:schemeClr val="tx1"/>
                </a:solidFill>
                <a:latin typeface="Calibri" panose="020F0502020204030204" pitchFamily="34" charset="0"/>
                <a:cs typeface="Calibri" panose="020F0502020204030204" pitchFamily="34" charset="0"/>
              </a:rPr>
              <a:t> </a:t>
            </a:r>
            <a:r>
              <a:rPr lang="en-GB" i="1" err="1">
                <a:solidFill>
                  <a:schemeClr val="tx1"/>
                </a:solidFill>
                <a:latin typeface="Calibri" panose="020F0502020204030204" pitchFamily="34" charset="0"/>
                <a:cs typeface="Calibri" panose="020F0502020204030204" pitchFamily="34" charset="0"/>
              </a:rPr>
              <a:t>og</a:t>
            </a:r>
            <a:r>
              <a:rPr lang="en-GB" i="1">
                <a:solidFill>
                  <a:schemeClr val="tx1"/>
                </a:solidFill>
                <a:latin typeface="Calibri" panose="020F0502020204030204" pitchFamily="34" charset="0"/>
                <a:cs typeface="Calibri" panose="020F0502020204030204" pitchFamily="34" charset="0"/>
              </a:rPr>
              <a:t> </a:t>
            </a:r>
            <a:r>
              <a:rPr lang="en-GB" i="1" err="1">
                <a:solidFill>
                  <a:schemeClr val="tx1"/>
                </a:solidFill>
                <a:latin typeface="Calibri" panose="020F0502020204030204" pitchFamily="34" charset="0"/>
                <a:cs typeface="Calibri" panose="020F0502020204030204" pitchFamily="34" charset="0"/>
              </a:rPr>
              <a:t>vinnslu</a:t>
            </a:r>
            <a:r>
              <a:rPr lang="en-GB" i="1">
                <a:solidFill>
                  <a:schemeClr val="tx1"/>
                </a:solidFill>
                <a:latin typeface="Calibri" panose="020F0502020204030204" pitchFamily="34" charset="0"/>
                <a:cs typeface="Calibri" panose="020F0502020204030204" pitchFamily="34" charset="0"/>
              </a:rPr>
              <a:t> </a:t>
            </a:r>
            <a:r>
              <a:rPr lang="en-GB" i="1" err="1">
                <a:solidFill>
                  <a:schemeClr val="tx1"/>
                </a:solidFill>
                <a:latin typeface="Calibri" panose="020F0502020204030204" pitchFamily="34" charset="0"/>
                <a:cs typeface="Calibri" panose="020F0502020204030204" pitchFamily="34" charset="0"/>
              </a:rPr>
              <a:t>persónuupplýsinga</a:t>
            </a:r>
            <a:r>
              <a:rPr lang="en-GB" i="1">
                <a:solidFill>
                  <a:schemeClr val="tx1"/>
                </a:solidFill>
                <a:latin typeface="Calibri" panose="020F0502020204030204" pitchFamily="34" charset="0"/>
                <a:cs typeface="Calibri" panose="020F0502020204030204" pitchFamily="34" charset="0"/>
              </a:rPr>
              <a:t> 2018 nr. 90</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err="1">
                <a:latin typeface="Calibri" panose="020F0502020204030204" pitchFamily="34" charset="0"/>
                <a:cs typeface="Calibri" panose="020F0502020204030204" pitchFamily="34" charset="0"/>
              </a:rPr>
              <a:t>Persónuupplýsingar</a:t>
            </a:r>
            <a:r>
              <a:rPr lang="en-US" sz="20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393079380"/>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526FF0-D279-4E5C-8130-5C723DEFDDF9}">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DD1570-6AD8-4595-91D6-697A798172A4}">
  <ds:schemaRefs>
    <ds:schemaRef ds:uri="http://schemas.microsoft.com/sharepoint/v3/contenttype/forms"/>
  </ds:schemaRefs>
</ds:datastoreItem>
</file>

<file path=customXml/itemProps3.xml><?xml version="1.0" encoding="utf-8"?>
<ds:datastoreItem xmlns:ds="http://schemas.openxmlformats.org/officeDocument/2006/customXml" ds:itemID="{01CB0B00-F625-4537-BDBC-F681C3F3B966}">
  <ds:schemaRefs>
    <ds:schemaRef ds:uri="http://purl.org/dc/terms/"/>
    <ds:schemaRef ds:uri="http://purl.org/dc/dcmitype/"/>
    <ds:schemaRef ds:uri="http://schemas.microsoft.com/office/2006/metadata/properties"/>
    <ds:schemaRef ds:uri="http://www.w3.org/XML/1998/namespace"/>
    <ds:schemaRef ds:uri="http://schemas.microsoft.com/office/2006/documentManagement/types"/>
    <ds:schemaRef ds:uri="55154662-676a-405c-a9b6-a5b814f17753"/>
    <ds:schemaRef ds:uri="3c0ea9e4-dde0-4b4d-b657-195ec27ec70d"/>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Organic</Template>
  <TotalTime>14</TotalTime>
  <Words>1229</Words>
  <Application>Microsoft Office PowerPoint</Application>
  <PresentationFormat>Presentación en pantalla (16:9)</PresentationFormat>
  <Paragraphs>178</Paragraphs>
  <Slides>23</Slides>
  <Notes>22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Karla</vt:lpstr>
      <vt:lpstr>Raleway</vt:lpstr>
      <vt:lpstr>Calibri</vt:lpstr>
      <vt:lpstr>Wingdings</vt:lpstr>
      <vt:lpstr>Escalus template</vt:lpstr>
      <vt:lpstr>Presentación de PowerPoint</vt:lpstr>
      <vt:lpstr>Efnisyfirlit</vt:lpstr>
      <vt:lpstr>Inngangur að GDPR</vt:lpstr>
      <vt:lpstr>Inngangur</vt:lpstr>
      <vt:lpstr>Inngangur</vt:lpstr>
      <vt:lpstr>Inngangur</vt:lpstr>
      <vt:lpstr>Inngangur</vt:lpstr>
      <vt:lpstr>Inngangur</vt:lpstr>
      <vt:lpstr>1. hluti – Orðskýringar</vt:lpstr>
      <vt:lpstr>1. hluti – Orðskýringar </vt:lpstr>
      <vt:lpstr>1. hluti – Orðskýringar </vt:lpstr>
      <vt:lpstr>1. hluti – Orðskýringar </vt:lpstr>
      <vt:lpstr>1. hluti – Orðskýringar </vt:lpstr>
      <vt:lpstr>1. hluti – Orðskýringar </vt:lpstr>
      <vt:lpstr>2. hluti – 7 meginreglur um gagnavernd GDPR Grein nr. 5, kafli 2 </vt:lpstr>
      <vt:lpstr>3. hluti – 8 Réttur til friðhelgi einkalífs GDPR kafli 3 </vt:lpstr>
      <vt:lpstr>3. hluti – 8 Réttur til friðhelgi einkalífs GDPR kafli 3 </vt:lpstr>
      <vt:lpstr>4.hluti – Að sýna fram á reglufylgni</vt:lpstr>
      <vt:lpstr>4.hluti – Að sýna fram á reglufylgni</vt:lpstr>
      <vt:lpstr>4.hluti – Að sýna fram á reglufylgni</vt:lpstr>
      <vt:lpstr>4.hluti – Að sýna fram á reglufylgni</vt:lpstr>
      <vt:lpstr>4.hluti – Að sýna fram á reglufylgni</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projects@internetwebsolutions.es</cp:lastModifiedBy>
  <cp:revision>3</cp:revision>
  <dcterms:modified xsi:type="dcterms:W3CDTF">2022-03-02T11:40:59Z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