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0"/>
  </p:notesMasterIdLst>
  <p:handoutMasterIdLst>
    <p:handoutMasterId r:id="rId11"/>
  </p:handoutMasterIdLst>
  <p:sldIdLst>
    <p:sldId id="288" r:id="rId2"/>
    <p:sldId id="257" r:id="rId3"/>
    <p:sldId id="292" r:id="rId4"/>
    <p:sldId id="290" r:id="rId5"/>
    <p:sldId id="291" r:id="rId6"/>
    <p:sldId id="289" r:id="rId7"/>
    <p:sldId id="263" r:id="rId8"/>
    <p:sldId id="279" r:id="rId9"/>
  </p:sldIdLst>
  <p:sldSz cx="9144000" cy="5143500" type="screen16x9"/>
  <p:notesSz cx="6858000" cy="9144000"/>
  <p:embeddedFontLst>
    <p:embeddedFont>
      <p:font typeface="Arial Rounded MT Bold" panose="020F0704030504030204" pitchFamily="34" charset="0"/>
      <p:regular r:id="rId12"/>
    </p:embeddedFont>
    <p:embeddedFont>
      <p:font typeface="Calibri" panose="020F0502020204030204" pitchFamily="34" charset="0"/>
      <p:regular r:id="rId13"/>
      <p:bold r:id="rId14"/>
      <p:italic r:id="rId15"/>
      <p:boldItalic r:id="rId16"/>
    </p:embeddedFont>
    <p:embeddedFont>
      <p:font typeface="Karla" pitchFamily="2" charset="0"/>
      <p:regular r:id="rId17"/>
      <p:bold r:id="rId18"/>
      <p:italic r:id="rId19"/>
      <p:boldItalic r:id="rId20"/>
    </p:embeddedFont>
    <p:embeddedFont>
      <p:font typeface="Raleway"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03" d="100"/>
          <a:sy n="103" d="100"/>
        </p:scale>
        <p:origin x="874"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18/01/2022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09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34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28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3423027"/>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a:solidFill>
                  <a:schemeClr val="tx1"/>
                </a:solidFill>
                <a:latin typeface="Raleway" panose="020B0003030101060003" pitchFamily="34" charset="0"/>
              </a:rPr>
              <a:t>Digital Entrepreneurship for Adult Learners</a:t>
            </a:r>
            <a:endParaRPr lang="en-GB" sz="3200" b="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
        <p:nvSpPr>
          <p:cNvPr id="4" name="CuadroTexto 3">
            <a:extLst>
              <a:ext uri="{FF2B5EF4-FFF2-40B4-BE49-F238E27FC236}">
                <a16:creationId xmlns:a16="http://schemas.microsoft.com/office/drawing/2014/main" id="{6DEAC312-C4F1-4CB4-809B-129D3B45CF1A}"/>
              </a:ext>
            </a:extLst>
          </p:cNvPr>
          <p:cNvSpPr txBox="1"/>
          <p:nvPr/>
        </p:nvSpPr>
        <p:spPr>
          <a:xfrm>
            <a:off x="2497869" y="2981583"/>
            <a:ext cx="3531219" cy="523220"/>
          </a:xfrm>
          <a:prstGeom prst="rect">
            <a:avLst/>
          </a:prstGeom>
          <a:noFill/>
        </p:spPr>
        <p:txBody>
          <a:bodyPr wrap="square" rtlCol="0">
            <a:spAutoFit/>
          </a:bodyPr>
          <a:lstStyle/>
          <a:p>
            <a:r>
              <a:rPr lang="en-IE" sz="2800" b="1" dirty="0">
                <a:solidFill>
                  <a:srgbClr val="FF8F00"/>
                </a:solidFill>
                <a:effectLst/>
                <a:latin typeface="Karla" pitchFamily="2" charset="0"/>
                <a:ea typeface="Calibri" panose="020F0502020204030204" pitchFamily="34" charset="0"/>
                <a:cs typeface="Calibri" panose="020F0502020204030204" pitchFamily="34" charset="0"/>
              </a:rPr>
              <a:t>WEBSITE CONTENT</a:t>
            </a:r>
            <a:endParaRPr lang="es-ES" sz="2800" b="1" dirty="0">
              <a:solidFill>
                <a:srgbClr val="FF8F00"/>
              </a:solidFill>
              <a:latin typeface="Karla" pitchFamily="2" charset="0"/>
            </a:endParaRPr>
          </a:p>
        </p:txBody>
      </p:sp>
    </p:spTree>
    <p:extLst>
      <p:ext uri="{BB962C8B-B14F-4D97-AF65-F5344CB8AC3E}">
        <p14:creationId xmlns:p14="http://schemas.microsoft.com/office/powerpoint/2010/main" val="294005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FDA202A8-0123-4C3F-BC04-E9B55366CAF4}"/>
              </a:ext>
            </a:extLst>
          </p:cNvPr>
          <p:cNvPicPr>
            <a:picLocks noChangeAspect="1"/>
          </p:cNvPicPr>
          <p:nvPr/>
        </p:nvPicPr>
        <p:blipFill>
          <a:blip r:embed="rId3"/>
          <a:stretch>
            <a:fillRect/>
          </a:stretch>
        </p:blipFill>
        <p:spPr>
          <a:xfrm>
            <a:off x="4311804" y="1144469"/>
            <a:ext cx="3263980" cy="3263980"/>
          </a:xfrm>
          <a:prstGeom prst="rect">
            <a:avLst/>
          </a:prstGeom>
        </p:spPr>
      </p:pic>
      <p:sp>
        <p:nvSpPr>
          <p:cNvPr id="102" name="Google Shape;102;p12"/>
          <p:cNvSpPr txBox="1">
            <a:spLocks noGrp="1"/>
          </p:cNvSpPr>
          <p:nvPr>
            <p:ph type="body" idx="4294967295"/>
          </p:nvPr>
        </p:nvSpPr>
        <p:spPr>
          <a:xfrm>
            <a:off x="329250" y="1441722"/>
            <a:ext cx="4703667" cy="1063585"/>
          </a:xfrm>
          <a:prstGeom prst="rect">
            <a:avLst/>
          </a:prstGeom>
        </p:spPr>
        <p:txBody>
          <a:bodyPr spcFirstLastPara="1" wrap="square" lIns="91425" tIns="91425" rIns="91425" bIns="91425" anchor="t" anchorCtr="0">
            <a:noAutofit/>
          </a:bodyPr>
          <a:lstStyle/>
          <a:p>
            <a:pPr marL="76200" indent="0">
              <a:lnSpc>
                <a:spcPct val="200000"/>
              </a:lnSpc>
              <a:spcAft>
                <a:spcPts val="1000"/>
              </a:spcAft>
              <a:buNone/>
            </a:pP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The </a:t>
            </a:r>
            <a:r>
              <a:rPr lang="en-US" sz="1400" b="1" dirty="0">
                <a:solidFill>
                  <a:srgbClr val="2ABBAD"/>
                </a:solidFill>
                <a:effectLst/>
                <a:latin typeface="Arial Rounded MT Bold" panose="020F0704030504030204" pitchFamily="34" charset="0"/>
                <a:ea typeface="Times New Roman" panose="02020603050405020304" pitchFamily="18" charset="0"/>
                <a:cs typeface="Calibri" panose="020F0502020204030204" pitchFamily="34" charset="0"/>
              </a:rPr>
              <a:t>website </a:t>
            </a:r>
            <a:r>
              <a:rPr lang="en-US" sz="1400" b="1" dirty="0">
                <a:solidFill>
                  <a:srgbClr val="2ABBAD"/>
                </a:solidFill>
                <a:latin typeface="Arial Rounded MT Bold" panose="020F0704030504030204" pitchFamily="34" charset="0"/>
                <a:ea typeface="Times New Roman" panose="02020603050405020304" pitchFamily="18" charset="0"/>
                <a:cs typeface="Calibri" panose="020F0502020204030204" pitchFamily="34" charset="0"/>
              </a:rPr>
              <a:t>content </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is the textual, visual or aural content on a website.</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aleway" pitchFamily="2" charset="0"/>
              </a:rPr>
              <a:t>1.1 </a:t>
            </a:r>
            <a:r>
              <a:rPr lang="en-GB" b="1" dirty="0">
                <a:effectLst/>
                <a:latin typeface="Raleway" pitchFamily="2" charset="0"/>
                <a:ea typeface="Calibri" panose="020F0502020204030204" pitchFamily="34" charset="0"/>
                <a:cs typeface="Arial" panose="020B0604020202020204" pitchFamily="34" charset="0"/>
              </a:rPr>
              <a:t>Description</a:t>
            </a:r>
            <a:endParaRPr dirty="0">
              <a:latin typeface="Raleway"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14B2DE53-329D-468D-A9FC-1A06A7EBFD4E}"/>
              </a:ext>
            </a:extLst>
          </p:cNvPr>
          <p:cNvPicPr>
            <a:picLocks noChangeAspect="1"/>
          </p:cNvPicPr>
          <p:nvPr/>
        </p:nvPicPr>
        <p:blipFill>
          <a:blip r:embed="rId3"/>
          <a:stretch>
            <a:fillRect/>
          </a:stretch>
        </p:blipFill>
        <p:spPr>
          <a:xfrm>
            <a:off x="5583044" y="1454813"/>
            <a:ext cx="3172232" cy="2569204"/>
          </a:xfrm>
          <a:prstGeom prst="rect">
            <a:avLst/>
          </a:prstGeom>
        </p:spPr>
      </p:pic>
      <p:sp>
        <p:nvSpPr>
          <p:cNvPr id="102" name="Google Shape;102;p12"/>
          <p:cNvSpPr txBox="1">
            <a:spLocks noGrp="1"/>
          </p:cNvSpPr>
          <p:nvPr>
            <p:ph type="body" idx="4294967295"/>
          </p:nvPr>
        </p:nvSpPr>
        <p:spPr>
          <a:xfrm>
            <a:off x="388723" y="1645947"/>
            <a:ext cx="4926691" cy="1364417"/>
          </a:xfrm>
          <a:prstGeom prst="rect">
            <a:avLst/>
          </a:prstGeom>
        </p:spPr>
        <p:txBody>
          <a:bodyPr spcFirstLastPara="1" wrap="square" lIns="91425" tIns="91425" rIns="91425" bIns="91425" anchor="t" anchorCtr="0">
            <a:noAutofit/>
          </a:bodyPr>
          <a:lstStyle/>
          <a:p>
            <a:pPr marL="0" lvl="0" indent="0" algn="just">
              <a:lnSpc>
                <a:spcPct val="115000"/>
              </a:lnSpc>
              <a:buNone/>
            </a:pPr>
            <a:r>
              <a:rPr lang="es-ES" sz="1400" b="1" dirty="0">
                <a:solidFill>
                  <a:srgbClr val="92D050"/>
                </a:solidFill>
                <a:effectLst/>
                <a:latin typeface="Arial Rounded MT Bold" panose="020F0704030504030204" pitchFamily="34" charset="0"/>
                <a:ea typeface="Times New Roman" panose="02020603050405020304" pitchFamily="18" charset="0"/>
                <a:cs typeface="Calibri" panose="020F0502020204030204" pitchFamily="34" charset="0"/>
              </a:rPr>
              <a:t>1.</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Your web content is very important as it educates search engines about your site.</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0" lvl="0" indent="0" algn="just">
              <a:lnSpc>
                <a:spcPct val="115000"/>
              </a:lnSpc>
              <a:buNone/>
            </a:pPr>
            <a:r>
              <a:rPr lang="es-ES" sz="1400" b="1" dirty="0">
                <a:solidFill>
                  <a:srgbClr val="92D050"/>
                </a:solidFill>
                <a:effectLst/>
                <a:latin typeface="Arial Rounded MT Bold" panose="020F0704030504030204" pitchFamily="34" charset="0"/>
                <a:ea typeface="Times New Roman" panose="02020603050405020304" pitchFamily="18" charset="0"/>
                <a:cs typeface="Calibri" panose="020F0502020204030204" pitchFamily="34" charset="0"/>
              </a:rPr>
              <a:t>2.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You can use SEO (Search Engine Optimisation) by  making sure the content of your website is easier to discover by search engines that customers use when looking for products or services.</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just" rtl="0">
              <a:spcBef>
                <a:spcPts val="600"/>
              </a:spcBef>
              <a:spcAft>
                <a:spcPts val="0"/>
              </a:spcAft>
              <a:buClr>
                <a:schemeClr val="dk1"/>
              </a:buClr>
              <a:buSzPts val="1100"/>
              <a:buFont typeface="Arial"/>
              <a:buNone/>
            </a:pPr>
            <a:endParaRPr sz="1400" dirty="0">
              <a:latin typeface="Arial Rounded MT Bold" panose="020F0704030504030204" pitchFamily="34" charset="0"/>
            </a:endParaRPr>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US" dirty="0">
                <a:latin typeface="Raleway" pitchFamily="2" charset="0"/>
              </a:rPr>
              <a:t>1.2 </a:t>
            </a:r>
            <a:r>
              <a:rPr lang="en-US" b="1" dirty="0">
                <a:effectLst/>
                <a:latin typeface="Raleway" pitchFamily="2" charset="0"/>
                <a:ea typeface="Times New Roman" panose="02020603050405020304" pitchFamily="18" charset="0"/>
                <a:cs typeface="Calibri" panose="020F0502020204030204" pitchFamily="34" charset="0"/>
              </a:rPr>
              <a:t>Essential Knowledge</a:t>
            </a:r>
            <a:br>
              <a:rPr lang="en-US" dirty="0">
                <a:effectLst/>
                <a:latin typeface="Raleway" pitchFamily="2" charset="0"/>
                <a:ea typeface="Calibri" panose="020F0502020204030204" pitchFamily="34" charset="0"/>
                <a:cs typeface="Times New Roman" panose="02020603050405020304" pitchFamily="18" charset="0"/>
              </a:rPr>
            </a:br>
            <a:endParaRPr lang="en-US" dirty="0">
              <a:latin typeface="Raleway" pitchFamily="2" charset="0"/>
            </a:endParaRPr>
          </a:p>
        </p:txBody>
      </p:sp>
      <p:pic>
        <p:nvPicPr>
          <p:cNvPr id="4" name="Imagen 3">
            <a:extLst>
              <a:ext uri="{FF2B5EF4-FFF2-40B4-BE49-F238E27FC236}">
                <a16:creationId xmlns:a16="http://schemas.microsoft.com/office/drawing/2014/main" id="{80E5DF3E-7F14-461C-8BB8-0FAC1E45B68D}"/>
              </a:ext>
            </a:extLst>
          </p:cNvPr>
          <p:cNvPicPr>
            <a:picLocks noChangeAspect="1"/>
          </p:cNvPicPr>
          <p:nvPr/>
        </p:nvPicPr>
        <p:blipFill>
          <a:blip r:embed="rId4"/>
          <a:stretch>
            <a:fillRect/>
          </a:stretch>
        </p:blipFill>
        <p:spPr>
          <a:xfrm>
            <a:off x="215769" y="1645947"/>
            <a:ext cx="345907" cy="345907"/>
          </a:xfrm>
          <a:prstGeom prst="rect">
            <a:avLst/>
          </a:prstGeom>
        </p:spPr>
      </p:pic>
    </p:spTree>
    <p:extLst>
      <p:ext uri="{BB962C8B-B14F-4D97-AF65-F5344CB8AC3E}">
        <p14:creationId xmlns:p14="http://schemas.microsoft.com/office/powerpoint/2010/main" val="181212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9F63A0F8-56FE-4D1C-BF8B-F868E1F06EA6}"/>
              </a:ext>
            </a:extLst>
          </p:cNvPr>
          <p:cNvPicPr>
            <a:picLocks noChangeAspect="1"/>
          </p:cNvPicPr>
          <p:nvPr/>
        </p:nvPicPr>
        <p:blipFill rotWithShape="1">
          <a:blip r:embed="rId3"/>
          <a:srcRect l="2622" t="14026" r="37906"/>
          <a:stretch/>
        </p:blipFill>
        <p:spPr>
          <a:xfrm>
            <a:off x="5776332" y="1335466"/>
            <a:ext cx="3005774" cy="2408616"/>
          </a:xfrm>
          <a:prstGeom prst="rect">
            <a:avLst/>
          </a:prstGeom>
        </p:spPr>
      </p:pic>
      <p:sp>
        <p:nvSpPr>
          <p:cNvPr id="102" name="Google Shape;102;p12"/>
          <p:cNvSpPr txBox="1">
            <a:spLocks noGrp="1"/>
          </p:cNvSpPr>
          <p:nvPr>
            <p:ph type="body" idx="4294967295"/>
          </p:nvPr>
        </p:nvSpPr>
        <p:spPr>
          <a:xfrm>
            <a:off x="388723" y="1207333"/>
            <a:ext cx="5134848" cy="2728834"/>
          </a:xfrm>
          <a:prstGeom prst="rect">
            <a:avLst/>
          </a:prstGeom>
        </p:spPr>
        <p:txBody>
          <a:bodyPr spcFirstLastPara="1" wrap="square" lIns="91425" tIns="91425" rIns="91425" bIns="91425" anchor="t" anchorCtr="0">
            <a:noAutofit/>
          </a:bodyPr>
          <a:lstStyle/>
          <a:p>
            <a:pPr marL="0" lvl="0" indent="0" algn="just">
              <a:lnSpc>
                <a:spcPct val="115000"/>
              </a:lnSpc>
              <a:buNone/>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3.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If you’re going to sell products on your site, get product photos and product descriptions ready. If you sell services, you’ll need a description of each service. Get as much of your content together before you start building your site—it will save you time. </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1000"/>
              </a:spcAft>
              <a:buNone/>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4.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As for writing content you can either hire a professional or do it yourself. If you do it yourself there is one golden rule – be honest and keep it short and to the point. Most users will scan and not read your content.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Clr>
                <a:schemeClr val="dk1"/>
              </a:buClr>
              <a:buSzPts val="1100"/>
              <a:buFont typeface="Arial"/>
              <a:buNone/>
            </a:pPr>
            <a:endParaRPr sz="1400" dirty="0">
              <a:latin typeface="Arial Rounded MT Bold" panose="020F0704030504030204" pitchFamily="34" charset="0"/>
            </a:endParaRPr>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 dirty="0">
                <a:latin typeface="Raleway" pitchFamily="2" charset="0"/>
              </a:rPr>
              <a:t>1.2 </a:t>
            </a:r>
            <a:r>
              <a:rPr lang="it-IT" b="1" dirty="0" err="1">
                <a:effectLst/>
                <a:latin typeface="Raleway" pitchFamily="2" charset="0"/>
                <a:ea typeface="Times New Roman" panose="02020603050405020304" pitchFamily="18" charset="0"/>
                <a:cs typeface="Calibri" panose="020F0502020204030204" pitchFamily="34" charset="0"/>
              </a:rPr>
              <a:t>Essential</a:t>
            </a:r>
            <a:r>
              <a:rPr lang="it-IT" b="1" dirty="0">
                <a:effectLst/>
                <a:latin typeface="Raleway" pitchFamily="2" charset="0"/>
                <a:ea typeface="Times New Roman" panose="02020603050405020304" pitchFamily="18" charset="0"/>
                <a:cs typeface="Calibri" panose="020F0502020204030204" pitchFamily="34" charset="0"/>
              </a:rPr>
              <a:t> Knowledge</a:t>
            </a:r>
            <a:br>
              <a:rPr lang="es-ES" dirty="0">
                <a:effectLst/>
                <a:latin typeface="Raleway" pitchFamily="2" charset="0"/>
                <a:ea typeface="Calibri" panose="020F0502020204030204" pitchFamily="34" charset="0"/>
                <a:cs typeface="Times New Roman" panose="02020603050405020304" pitchFamily="18" charset="0"/>
              </a:rPr>
            </a:br>
            <a:endParaRPr dirty="0">
              <a:latin typeface="Raleway" pitchFamily="2" charset="0"/>
            </a:endParaRPr>
          </a:p>
        </p:txBody>
      </p:sp>
      <p:pic>
        <p:nvPicPr>
          <p:cNvPr id="4" name="Imagen 3">
            <a:extLst>
              <a:ext uri="{FF2B5EF4-FFF2-40B4-BE49-F238E27FC236}">
                <a16:creationId xmlns:a16="http://schemas.microsoft.com/office/drawing/2014/main" id="{80E5DF3E-7F14-461C-8BB8-0FAC1E45B68D}"/>
              </a:ext>
            </a:extLst>
          </p:cNvPr>
          <p:cNvPicPr>
            <a:picLocks noChangeAspect="1"/>
          </p:cNvPicPr>
          <p:nvPr/>
        </p:nvPicPr>
        <p:blipFill>
          <a:blip r:embed="rId4"/>
          <a:stretch>
            <a:fillRect/>
          </a:stretch>
        </p:blipFill>
        <p:spPr>
          <a:xfrm>
            <a:off x="215770" y="1207333"/>
            <a:ext cx="345907" cy="345907"/>
          </a:xfrm>
          <a:prstGeom prst="rect">
            <a:avLst/>
          </a:prstGeom>
        </p:spPr>
      </p:pic>
    </p:spTree>
    <p:extLst>
      <p:ext uri="{BB962C8B-B14F-4D97-AF65-F5344CB8AC3E}">
        <p14:creationId xmlns:p14="http://schemas.microsoft.com/office/powerpoint/2010/main" val="370402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Imagen 3">
            <a:extLst>
              <a:ext uri="{FF2B5EF4-FFF2-40B4-BE49-F238E27FC236}">
                <a16:creationId xmlns:a16="http://schemas.microsoft.com/office/drawing/2014/main" id="{F3691A9C-9031-4E7A-BB12-DC99312DF9EC}"/>
              </a:ext>
            </a:extLst>
          </p:cNvPr>
          <p:cNvPicPr>
            <a:picLocks noChangeAspect="1"/>
          </p:cNvPicPr>
          <p:nvPr/>
        </p:nvPicPr>
        <p:blipFill>
          <a:blip r:embed="rId3"/>
          <a:stretch>
            <a:fillRect/>
          </a:stretch>
        </p:blipFill>
        <p:spPr>
          <a:xfrm>
            <a:off x="5629598" y="1343431"/>
            <a:ext cx="3313911" cy="2403379"/>
          </a:xfrm>
          <a:prstGeom prst="rect">
            <a:avLst/>
          </a:prstGeom>
        </p:spPr>
      </p:pic>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 dirty="0">
                <a:latin typeface="Raleway" pitchFamily="2" charset="0"/>
              </a:rPr>
              <a:t>1.3 </a:t>
            </a:r>
            <a:r>
              <a:rPr lang="it-IT" b="1" dirty="0" err="1">
                <a:effectLst/>
                <a:latin typeface="Raleway" pitchFamily="2" charset="0"/>
                <a:ea typeface="Times New Roman" panose="02020603050405020304" pitchFamily="18" charset="0"/>
                <a:cs typeface="Calibri" panose="020F0502020204030204" pitchFamily="34" charset="0"/>
              </a:rPr>
              <a:t>Practical</a:t>
            </a:r>
            <a:r>
              <a:rPr lang="it-IT" b="1" dirty="0">
                <a:effectLst/>
                <a:latin typeface="Raleway" pitchFamily="2" charset="0"/>
                <a:ea typeface="Times New Roman" panose="02020603050405020304" pitchFamily="18" charset="0"/>
                <a:cs typeface="Calibri" panose="020F0502020204030204" pitchFamily="34" charset="0"/>
              </a:rPr>
              <a:t> </a:t>
            </a:r>
            <a:r>
              <a:rPr lang="it-IT" b="1" dirty="0" err="1">
                <a:effectLst/>
                <a:latin typeface="Raleway" pitchFamily="2" charset="0"/>
                <a:ea typeface="Times New Roman" panose="02020603050405020304" pitchFamily="18" charset="0"/>
                <a:cs typeface="Calibri" panose="020F0502020204030204" pitchFamily="34" charset="0"/>
              </a:rPr>
              <a:t>Tips</a:t>
            </a:r>
            <a:br>
              <a:rPr lang="es-ES" dirty="0">
                <a:effectLst/>
                <a:latin typeface="Raleway" pitchFamily="2" charset="0"/>
                <a:ea typeface="Calibri" panose="020F0502020204030204" pitchFamily="34" charset="0"/>
                <a:cs typeface="Times New Roman" panose="02020603050405020304" pitchFamily="18" charset="0"/>
              </a:rPr>
            </a:br>
            <a:endParaRPr dirty="0">
              <a:latin typeface="Raleway" pitchFamily="2" charset="0"/>
            </a:endParaRPr>
          </a:p>
        </p:txBody>
      </p:sp>
      <p:sp>
        <p:nvSpPr>
          <p:cNvPr id="5" name="CuadroTexto 4">
            <a:extLst>
              <a:ext uri="{FF2B5EF4-FFF2-40B4-BE49-F238E27FC236}">
                <a16:creationId xmlns:a16="http://schemas.microsoft.com/office/drawing/2014/main" id="{7C8CBD30-EBB2-4824-9C87-C12BACDB0D28}"/>
              </a:ext>
            </a:extLst>
          </p:cNvPr>
          <p:cNvSpPr txBox="1"/>
          <p:nvPr/>
        </p:nvSpPr>
        <p:spPr>
          <a:xfrm>
            <a:off x="200491" y="1160274"/>
            <a:ext cx="5494065" cy="3318473"/>
          </a:xfrm>
          <a:prstGeom prst="rect">
            <a:avLst/>
          </a:prstGeom>
          <a:noFill/>
        </p:spPr>
        <p:txBody>
          <a:bodyPr wrap="square">
            <a:spAutoFit/>
          </a:bodyPr>
          <a:lstStyle/>
          <a:p>
            <a:pPr marL="342900" lvl="0" indent="-342900" algn="just">
              <a:lnSpc>
                <a:spcPct val="115000"/>
              </a:lnSpc>
              <a:spcAft>
                <a:spcPts val="2100"/>
              </a:spcAft>
              <a:buClr>
                <a:schemeClr val="accent6"/>
              </a:buClr>
              <a:buFont typeface="Symbol" panose="05050102010706020507" pitchFamily="18" charset="2"/>
              <a:buChar char=""/>
            </a:pP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 good guide to writing honestly is to consider first what your values are. Whatever you care deeply about – your product or service, family, friends, locality, hobbies, the environment - should at all times form the background to what you write.</a:t>
            </a:r>
            <a:endParaRPr lang="es-ES" sz="1400" dirty="0">
              <a:solidFill>
                <a:srgbClr val="004C5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buClr>
                <a:schemeClr val="accent6"/>
              </a:buClr>
              <a:buFont typeface="Symbol" panose="05050102010706020507" pitchFamily="18" charset="2"/>
              <a:buChar char=""/>
            </a:pP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The personal touch is very important so include a brief story on who you are, where you are located (if necessary) and how you started your business. Many websites have an ‘Our Story’ section as storytelling attracts customers.</a:t>
            </a:r>
            <a:endParaRPr lang="es-ES" sz="1400" dirty="0">
              <a:solidFill>
                <a:srgbClr val="004C5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2100"/>
              </a:spcAft>
              <a:buClr>
                <a:schemeClr val="accent6"/>
              </a:buClr>
              <a:buFont typeface="Symbol" panose="05050102010706020507" pitchFamily="18" charset="2"/>
              <a:buChar char=""/>
            </a:pP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For users scanning content, an attention grabbing ‘hook’ is recommended.</a:t>
            </a:r>
            <a:endParaRPr lang="es-ES" sz="1400" dirty="0">
              <a:solidFill>
                <a:srgbClr val="004C5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1B2FD5FD-8921-493B-92F7-FFCF6B3BA846}"/>
              </a:ext>
            </a:extLst>
          </p:cNvPr>
          <p:cNvPicPr>
            <a:picLocks noChangeAspect="1"/>
          </p:cNvPicPr>
          <p:nvPr/>
        </p:nvPicPr>
        <p:blipFill>
          <a:blip r:embed="rId4"/>
          <a:stretch>
            <a:fillRect/>
          </a:stretch>
        </p:blipFill>
        <p:spPr>
          <a:xfrm>
            <a:off x="27122" y="1671368"/>
            <a:ext cx="377496" cy="377496"/>
          </a:xfrm>
          <a:prstGeom prst="rect">
            <a:avLst/>
          </a:prstGeom>
        </p:spPr>
      </p:pic>
    </p:spTree>
    <p:extLst>
      <p:ext uri="{BB962C8B-B14F-4D97-AF65-F5344CB8AC3E}">
        <p14:creationId xmlns:p14="http://schemas.microsoft.com/office/powerpoint/2010/main" val="393955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Imagen 3">
            <a:extLst>
              <a:ext uri="{FF2B5EF4-FFF2-40B4-BE49-F238E27FC236}">
                <a16:creationId xmlns:a16="http://schemas.microsoft.com/office/drawing/2014/main" id="{941A36E9-90CB-4ED7-9030-03ACFA44AFCD}"/>
              </a:ext>
            </a:extLst>
          </p:cNvPr>
          <p:cNvPicPr>
            <a:picLocks noChangeAspect="1"/>
          </p:cNvPicPr>
          <p:nvPr/>
        </p:nvPicPr>
        <p:blipFill>
          <a:blip r:embed="rId3"/>
          <a:stretch>
            <a:fillRect/>
          </a:stretch>
        </p:blipFill>
        <p:spPr>
          <a:xfrm>
            <a:off x="5226671" y="973872"/>
            <a:ext cx="3404840" cy="3404840"/>
          </a:xfrm>
          <a:prstGeom prst="rect">
            <a:avLst/>
          </a:prstGeom>
        </p:spPr>
      </p:pic>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aleway" pitchFamily="2" charset="0"/>
              </a:rPr>
              <a:t>1.3 </a:t>
            </a:r>
            <a:r>
              <a:rPr lang="it-IT" b="1" dirty="0" err="1">
                <a:effectLst/>
                <a:latin typeface="Raleway" pitchFamily="2" charset="0"/>
                <a:ea typeface="Times New Roman" panose="02020603050405020304" pitchFamily="18" charset="0"/>
                <a:cs typeface="Calibri" panose="020F0502020204030204" pitchFamily="34" charset="0"/>
              </a:rPr>
              <a:t>Practical</a:t>
            </a:r>
            <a:r>
              <a:rPr lang="it-IT" b="1" dirty="0">
                <a:effectLst/>
                <a:latin typeface="Raleway" pitchFamily="2" charset="0"/>
                <a:ea typeface="Times New Roman" panose="02020603050405020304" pitchFamily="18" charset="0"/>
                <a:cs typeface="Calibri" panose="020F0502020204030204" pitchFamily="34" charset="0"/>
              </a:rPr>
              <a:t> </a:t>
            </a:r>
            <a:r>
              <a:rPr lang="it-IT" b="1" dirty="0" err="1">
                <a:effectLst/>
                <a:latin typeface="Raleway" pitchFamily="2" charset="0"/>
                <a:ea typeface="Times New Roman" panose="02020603050405020304" pitchFamily="18" charset="0"/>
                <a:cs typeface="Calibri" panose="020F0502020204030204" pitchFamily="34" charset="0"/>
              </a:rPr>
              <a:t>Tips</a:t>
            </a:r>
            <a:br>
              <a:rPr lang="es-ES" dirty="0">
                <a:effectLst/>
                <a:latin typeface="Raleway" pitchFamily="2" charset="0"/>
                <a:ea typeface="Calibri" panose="020F0502020204030204" pitchFamily="34" charset="0"/>
                <a:cs typeface="Times New Roman" panose="02020603050405020304" pitchFamily="18" charset="0"/>
              </a:rPr>
            </a:br>
            <a:endParaRPr dirty="0"/>
          </a:p>
        </p:txBody>
      </p:sp>
      <p:sp>
        <p:nvSpPr>
          <p:cNvPr id="6" name="CuadroTexto 5">
            <a:extLst>
              <a:ext uri="{FF2B5EF4-FFF2-40B4-BE49-F238E27FC236}">
                <a16:creationId xmlns:a16="http://schemas.microsoft.com/office/drawing/2014/main" id="{AB1F90CE-3639-4350-BBB0-53DC5DB90539}"/>
              </a:ext>
            </a:extLst>
          </p:cNvPr>
          <p:cNvSpPr txBox="1"/>
          <p:nvPr/>
        </p:nvSpPr>
        <p:spPr>
          <a:xfrm>
            <a:off x="413601" y="1239176"/>
            <a:ext cx="4612886" cy="2844497"/>
          </a:xfrm>
          <a:prstGeom prst="rect">
            <a:avLst/>
          </a:prstGeom>
          <a:noFill/>
        </p:spPr>
        <p:txBody>
          <a:bodyPr wrap="square">
            <a:spAutoFit/>
          </a:bodyPr>
          <a:lstStyle/>
          <a:p>
            <a:pPr marL="342900" lvl="0" indent="-342900" algn="just">
              <a:lnSpc>
                <a:spcPct val="115000"/>
              </a:lnSpc>
              <a:spcAft>
                <a:spcPts val="2100"/>
              </a:spcAft>
              <a:buClr>
                <a:schemeClr val="accent6"/>
              </a:buClr>
              <a:buFont typeface="Symbol" panose="05050102010706020507" pitchFamily="18" charset="2"/>
              <a:buChar char=""/>
            </a:pP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If you feel completely at a loss try to get your customers to tell the story for you. </a:t>
            </a:r>
            <a:endParaRPr lang="es-ES" sz="1400" dirty="0">
              <a:solidFill>
                <a:srgbClr val="004C5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2100"/>
              </a:spcAft>
              <a:buClr>
                <a:schemeClr val="accent6"/>
              </a:buClr>
              <a:buFont typeface="Symbol" panose="05050102010706020507" pitchFamily="18" charset="2"/>
              <a:buChar char=""/>
            </a:pPr>
            <a:r>
              <a:rPr lang="sk-SK" sz="1400" dirty="0">
                <a:solidFill>
                  <a:srgbClr val="004C52"/>
                </a:solidFill>
                <a:effectLst/>
                <a:latin typeface="Arial Rounded MT Bold" panose="020F0704030504030204" pitchFamily="34" charset="0"/>
                <a:ea typeface="Calibri" panose="020F0502020204030204" pitchFamily="34" charset="0"/>
                <a:cs typeface="Arial" panose="020B0604020202020204" pitchFamily="34" charset="0"/>
              </a:rPr>
              <a:t>If appropriate, use </a:t>
            </a:r>
            <a:r>
              <a:rPr lang="sk-SK" sz="1400" dirty="0">
                <a:solidFill>
                  <a:srgbClr val="004C52"/>
                </a:solidFill>
                <a:effectLst/>
                <a:latin typeface="Arial Rounded MT Bold" panose="020F0704030504030204" pitchFamily="34" charset="0"/>
                <a:ea typeface="Calibri" panose="020F0502020204030204" pitchFamily="34" charset="0"/>
                <a:cs typeface="Calibri" panose="020F0502020204030204" pitchFamily="34" charset="0"/>
              </a:rPr>
              <a:t>the ‘Goldilocks Effect’ by offering versions of a product at high, mid and low prices to encourage the website visitor to buy the mid-priced product. </a:t>
            </a:r>
            <a:endParaRPr lang="es-ES" sz="1400" dirty="0">
              <a:solidFill>
                <a:srgbClr val="004C5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2100"/>
              </a:spcAft>
              <a:buClr>
                <a:schemeClr val="accent6"/>
              </a:buClr>
              <a:buFont typeface="Symbol" panose="05050102010706020507" pitchFamily="18" charset="2"/>
              <a:buChar char=""/>
            </a:pPr>
            <a:r>
              <a:rPr lang="sk-SK" sz="1400" dirty="0">
                <a:solidFill>
                  <a:srgbClr val="004C52"/>
                </a:solidFill>
                <a:effectLst/>
                <a:latin typeface="Arial Rounded MT Bold" panose="020F0704030504030204" pitchFamily="34" charset="0"/>
                <a:ea typeface="Calibri" panose="020F0502020204030204" pitchFamily="34" charset="0"/>
                <a:cs typeface="Calibri" panose="020F0502020204030204" pitchFamily="34" charset="0"/>
              </a:rPr>
              <a:t>If you have a ‘green’ message, for example that you source your product components locally, highlight it in a shade of green.</a:t>
            </a:r>
            <a:endParaRPr lang="es-ES" sz="1400" dirty="0">
              <a:solidFill>
                <a:srgbClr val="004C5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E7A14281-13BA-4DF1-89AB-DA40A01800E0}"/>
              </a:ext>
            </a:extLst>
          </p:cNvPr>
          <p:cNvPicPr>
            <a:picLocks noChangeAspect="1"/>
          </p:cNvPicPr>
          <p:nvPr/>
        </p:nvPicPr>
        <p:blipFill>
          <a:blip r:embed="rId4"/>
          <a:stretch>
            <a:fillRect/>
          </a:stretch>
        </p:blipFill>
        <p:spPr>
          <a:xfrm>
            <a:off x="27122" y="1671368"/>
            <a:ext cx="377496" cy="377496"/>
          </a:xfrm>
          <a:prstGeom prst="rect">
            <a:avLst/>
          </a:prstGeom>
        </p:spPr>
      </p:pic>
    </p:spTree>
    <p:extLst>
      <p:ext uri="{BB962C8B-B14F-4D97-AF65-F5344CB8AC3E}">
        <p14:creationId xmlns:p14="http://schemas.microsoft.com/office/powerpoint/2010/main" val="78568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3" name="Imagen 2">
            <a:extLst>
              <a:ext uri="{FF2B5EF4-FFF2-40B4-BE49-F238E27FC236}">
                <a16:creationId xmlns:a16="http://schemas.microsoft.com/office/drawing/2014/main" id="{68BCCF80-07C6-4390-8295-50EC3F6DCF0E}"/>
              </a:ext>
            </a:extLst>
          </p:cNvPr>
          <p:cNvPicPr>
            <a:picLocks noChangeAspect="1"/>
          </p:cNvPicPr>
          <p:nvPr/>
        </p:nvPicPr>
        <p:blipFill rotWithShape="1">
          <a:blip r:embed="rId3"/>
          <a:srcRect l="8159" t="6919" r="5384" b="10942"/>
          <a:stretch/>
        </p:blipFill>
        <p:spPr>
          <a:xfrm>
            <a:off x="6530096" y="1821366"/>
            <a:ext cx="2496187" cy="2371493"/>
          </a:xfrm>
          <a:prstGeom prst="rect">
            <a:avLst/>
          </a:prstGeom>
        </p:spPr>
      </p:pic>
      <p:sp>
        <p:nvSpPr>
          <p:cNvPr id="165" name="Google Shape;165;p18"/>
          <p:cNvSpPr txBox="1">
            <a:spLocks noGrp="1"/>
          </p:cNvSpPr>
          <p:nvPr>
            <p:ph type="body" idx="4294967295"/>
          </p:nvPr>
        </p:nvSpPr>
        <p:spPr>
          <a:xfrm>
            <a:off x="27122" y="1079480"/>
            <a:ext cx="8454452" cy="741886"/>
          </a:xfrm>
          <a:prstGeom prst="rect">
            <a:avLst/>
          </a:prstGeom>
        </p:spPr>
        <p:txBody>
          <a:bodyPr spcFirstLastPara="1" wrap="square" lIns="91425" tIns="91425" rIns="91425" bIns="91425" anchor="t" anchorCtr="0">
            <a:noAutofit/>
          </a:bodyPr>
          <a:lstStyle/>
          <a:p>
            <a:pPr marL="285750" lvl="0" indent="-285750">
              <a:lnSpc>
                <a:spcPct val="115000"/>
              </a:lnSpc>
              <a:spcAft>
                <a:spcPts val="2100"/>
              </a:spcAft>
              <a:buFont typeface="Arial" panose="020B0604020202020204" pitchFamily="34" charset="0"/>
              <a:buChar char="•"/>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The way you communicate with potential customers is just as important as the content. Here are a few questions you should ask yourself:</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None/>
            </a:pPr>
            <a:r>
              <a:rPr lang="en" sz="1400" dirty="0">
                <a:latin typeface="Arial Rounded MT Bold" panose="020F0704030504030204" pitchFamily="34" charset="0"/>
              </a:rPr>
              <a:t>	</a:t>
            </a:r>
            <a:endParaRPr sz="1400" dirty="0">
              <a:latin typeface="Arial Rounded MT Bold" panose="020F0704030504030204" pitchFamily="34"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 dirty="0">
                <a:latin typeface="Raleway" pitchFamily="2" charset="0"/>
              </a:rPr>
              <a:t>1.3 </a:t>
            </a:r>
            <a:r>
              <a:rPr lang="it-IT" b="1" dirty="0" err="1">
                <a:effectLst/>
                <a:latin typeface="Raleway" pitchFamily="2" charset="0"/>
                <a:ea typeface="Times New Roman" panose="02020603050405020304" pitchFamily="18" charset="0"/>
                <a:cs typeface="Calibri" panose="020F0502020204030204" pitchFamily="34" charset="0"/>
              </a:rPr>
              <a:t>Practical</a:t>
            </a:r>
            <a:r>
              <a:rPr lang="it-IT" b="1" dirty="0">
                <a:effectLst/>
                <a:latin typeface="Raleway" pitchFamily="2" charset="0"/>
                <a:ea typeface="Times New Roman" panose="02020603050405020304" pitchFamily="18" charset="0"/>
                <a:cs typeface="Calibri" panose="020F0502020204030204" pitchFamily="34" charset="0"/>
              </a:rPr>
              <a:t> </a:t>
            </a:r>
            <a:r>
              <a:rPr lang="it-IT" b="1" dirty="0" err="1">
                <a:effectLst/>
                <a:latin typeface="Raleway" pitchFamily="2" charset="0"/>
                <a:ea typeface="Times New Roman" panose="02020603050405020304" pitchFamily="18" charset="0"/>
                <a:cs typeface="Calibri" panose="020F0502020204030204" pitchFamily="34" charset="0"/>
              </a:rPr>
              <a:t>Tips</a:t>
            </a:r>
            <a:br>
              <a:rPr lang="es-ES" dirty="0">
                <a:effectLst/>
                <a:latin typeface="Raleway" pitchFamily="2" charset="0"/>
                <a:ea typeface="Calibri" panose="020F0502020204030204" pitchFamily="34" charset="0"/>
                <a:cs typeface="Times New Roman" panose="02020603050405020304" pitchFamily="18" charset="0"/>
              </a:rPr>
            </a:br>
            <a:endParaRPr lang="en-GB" dirty="0"/>
          </a:p>
        </p:txBody>
      </p:sp>
      <p:pic>
        <p:nvPicPr>
          <p:cNvPr id="7" name="Imagen 6">
            <a:extLst>
              <a:ext uri="{FF2B5EF4-FFF2-40B4-BE49-F238E27FC236}">
                <a16:creationId xmlns:a16="http://schemas.microsoft.com/office/drawing/2014/main" id="{FD43366D-1CD8-41AA-9F28-5664C85BCDC0}"/>
              </a:ext>
            </a:extLst>
          </p:cNvPr>
          <p:cNvPicPr>
            <a:picLocks noChangeAspect="1"/>
          </p:cNvPicPr>
          <p:nvPr/>
        </p:nvPicPr>
        <p:blipFill>
          <a:blip r:embed="rId4"/>
          <a:stretch>
            <a:fillRect/>
          </a:stretch>
        </p:blipFill>
        <p:spPr>
          <a:xfrm>
            <a:off x="0" y="1821366"/>
            <a:ext cx="377496" cy="377496"/>
          </a:xfrm>
          <a:prstGeom prst="rect">
            <a:avLst/>
          </a:prstGeom>
        </p:spPr>
      </p:pic>
      <p:sp>
        <p:nvSpPr>
          <p:cNvPr id="10" name="CuadroTexto 9">
            <a:extLst>
              <a:ext uri="{FF2B5EF4-FFF2-40B4-BE49-F238E27FC236}">
                <a16:creationId xmlns:a16="http://schemas.microsoft.com/office/drawing/2014/main" id="{67C49C3B-1C4A-4FBE-A554-AC5EE732095D}"/>
              </a:ext>
            </a:extLst>
          </p:cNvPr>
          <p:cNvSpPr txBox="1"/>
          <p:nvPr/>
        </p:nvSpPr>
        <p:spPr>
          <a:xfrm>
            <a:off x="-401443" y="1821366"/>
            <a:ext cx="6846848" cy="2051780"/>
          </a:xfrm>
          <a:prstGeom prst="rect">
            <a:avLst/>
          </a:prstGeom>
          <a:noFill/>
        </p:spPr>
        <p:txBody>
          <a:bodyPr wrap="square">
            <a:spAutoFit/>
          </a:bodyPr>
          <a:lstStyle/>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What do your website visitors want when visiting your website?</a:t>
            </a: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Who do you expect to be engaging with specific website sections?</a:t>
            </a: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What do you want your visitors to feel after reading a piece of writing, viewing a video or listening to a recorded message?</a:t>
            </a: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What emotions should come across when somebody experiences your content?</a:t>
            </a: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790575" algn="just">
              <a:lnSpc>
                <a:spcPct val="115000"/>
              </a:lnSpc>
              <a:spcAft>
                <a:spcPts val="1000"/>
              </a:spcAft>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Should your language be conversational, formal or somewhere in between?</a:t>
            </a: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BE33F"/>
                </a:solidFill>
              </a:rPr>
              <a:t>Thanks!</a:t>
            </a:r>
            <a:endParaRPr sz="600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Any questions?</a:t>
            </a:r>
            <a:endParaRPr sz="3600" b="1"/>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223</TotalTime>
  <Words>493</Words>
  <Application>Microsoft Office PowerPoint</Application>
  <PresentationFormat>Presentación en pantalla (16:9)</PresentationFormat>
  <Paragraphs>28</Paragraphs>
  <Slides>8</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Raleway</vt:lpstr>
      <vt:lpstr>Courier New</vt:lpstr>
      <vt:lpstr>Arial</vt:lpstr>
      <vt:lpstr>Karla</vt:lpstr>
      <vt:lpstr>Arial Rounded MT Bold</vt:lpstr>
      <vt:lpstr>Calibri</vt:lpstr>
      <vt:lpstr>Symbol</vt:lpstr>
      <vt:lpstr>Escalus template</vt:lpstr>
      <vt:lpstr>Presentación de PowerPoint</vt:lpstr>
      <vt:lpstr>1.1 Description</vt:lpstr>
      <vt:lpstr>1.2 Essential Knowledge </vt:lpstr>
      <vt:lpstr>1.2 Essential Knowledge </vt:lpstr>
      <vt:lpstr>1.3 Practical Tips </vt:lpstr>
      <vt:lpstr>1.3 Practical Tips </vt:lpstr>
      <vt:lpstr>Presentación de PowerPoint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Monia Coppola</cp:lastModifiedBy>
  <cp:revision>25</cp:revision>
  <dcterms:modified xsi:type="dcterms:W3CDTF">2022-01-18T16:16:35Z</dcterms:modified>
</cp:coreProperties>
</file>