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33"/>
  </p:notesMasterIdLst>
  <p:handoutMasterIdLst>
    <p:handoutMasterId r:id="rId34"/>
  </p:handoutMasterIdLst>
  <p:sldIdLst>
    <p:sldId id="288" r:id="rId5"/>
    <p:sldId id="257" r:id="rId6"/>
    <p:sldId id="302" r:id="rId7"/>
    <p:sldId id="310" r:id="rId8"/>
    <p:sldId id="311" r:id="rId9"/>
    <p:sldId id="312" r:id="rId10"/>
    <p:sldId id="313" r:id="rId11"/>
    <p:sldId id="314" r:id="rId12"/>
    <p:sldId id="319" r:id="rId13"/>
    <p:sldId id="315" r:id="rId14"/>
    <p:sldId id="316" r:id="rId15"/>
    <p:sldId id="317" r:id="rId16"/>
    <p:sldId id="324" r:id="rId17"/>
    <p:sldId id="318" r:id="rId18"/>
    <p:sldId id="320" r:id="rId19"/>
    <p:sldId id="322" r:id="rId20"/>
    <p:sldId id="323" r:id="rId21"/>
    <p:sldId id="330" r:id="rId22"/>
    <p:sldId id="325" r:id="rId23"/>
    <p:sldId id="326" r:id="rId24"/>
    <p:sldId id="327" r:id="rId25"/>
    <p:sldId id="331" r:id="rId26"/>
    <p:sldId id="328" r:id="rId27"/>
    <p:sldId id="333" r:id="rId28"/>
    <p:sldId id="334" r:id="rId29"/>
    <p:sldId id="329" r:id="rId30"/>
    <p:sldId id="335" r:id="rId31"/>
    <p:sldId id="279" r:id="rId32"/>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Karla" pitchFamily="2" charset="0"/>
      <p:regular r:id="rId39"/>
      <p:bold r:id="rId40"/>
      <p:italic r:id="rId41"/>
      <p:boldItalic r:id="rId42"/>
    </p:embeddedFont>
    <p:embeddedFont>
      <p:font typeface="Raleway"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863"/>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1A5A8-CADA-58F4-E5AA-5D29B04B473E}" v="2522" dt="2022-02-24T12:25:48.201"/>
    <p1510:client id="{5735EFC3-27CF-4EC7-9431-EE145EE8FCC9}" v="86" dt="2022-02-16T09:03:09.069"/>
    <p1510:client id="{8DBB5806-D3B1-2E4E-F194-9C8155A74AFA}" v="155" dt="2022-02-15T15:46:29.562"/>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2042" autoAdjust="0"/>
  </p:normalViewPr>
  <p:slideViewPr>
    <p:cSldViewPr snapToGrid="0">
      <p:cViewPr varScale="1">
        <p:scale>
          <a:sx n="53" d="100"/>
          <a:sy n="53" d="100"/>
        </p:scale>
        <p:origin x="52" y="50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01/03/2022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Þarf</a:t>
            </a:r>
            <a:r>
              <a:rPr lang="en-US" dirty="0"/>
              <a:t> </a:t>
            </a:r>
            <a:r>
              <a:rPr lang="en-US" dirty="0" err="1"/>
              <a:t>að</a:t>
            </a:r>
            <a:r>
              <a:rPr lang="en-US" dirty="0"/>
              <a:t> </a:t>
            </a:r>
            <a:r>
              <a:rPr lang="en-US" dirty="0" err="1"/>
              <a:t>þýða</a:t>
            </a:r>
            <a:r>
              <a:rPr lang="en-US" dirty="0"/>
              <a:t> “for business” ????????</a:t>
            </a:r>
          </a:p>
          <a:p>
            <a:pPr marL="0" lvl="0" indent="0" algn="l" rtl="0">
              <a:spcBef>
                <a:spcPts val="0"/>
              </a:spcBef>
              <a:spcAft>
                <a:spcPts val="0"/>
              </a:spcAft>
              <a:buNone/>
            </a:pPr>
            <a:r>
              <a:rPr lang="en-US" dirty="0"/>
              <a:t>Notum </a:t>
            </a:r>
            <a:r>
              <a:rPr lang="en-US" dirty="0" err="1"/>
              <a:t>við</a:t>
            </a:r>
            <a:r>
              <a:rPr lang="en-US" dirty="0"/>
              <a:t> ekki </a:t>
            </a:r>
            <a:r>
              <a:rPr lang="en-US" dirty="0" err="1"/>
              <a:t>þetta</a:t>
            </a:r>
            <a:r>
              <a:rPr lang="en-US" dirty="0"/>
              <a:t> </a:t>
            </a:r>
            <a:r>
              <a:rPr lang="en-US" dirty="0" err="1"/>
              <a:t>hérna</a:t>
            </a:r>
            <a:r>
              <a:rPr lang="en-US" dirty="0"/>
              <a:t> á </a:t>
            </a:r>
            <a:r>
              <a:rPr lang="en-US" dirty="0" err="1"/>
              <a:t>íslandi</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Facebook </a:t>
            </a:r>
            <a:r>
              <a:rPr lang="en-US" dirty="0" err="1"/>
              <a:t>fyrir</a:t>
            </a:r>
            <a:r>
              <a:rPr lang="en-US" dirty="0"/>
              <a:t> </a:t>
            </a:r>
            <a:r>
              <a:rPr lang="en-US" dirty="0" err="1"/>
              <a:t>fyrirtæki</a:t>
            </a:r>
            <a:r>
              <a:rPr lang="en-US" dirty="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1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77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7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84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27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22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8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7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63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06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24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83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95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44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61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330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60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824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979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60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7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4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04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67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734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microsoft.com/en-us/p/instagram/9nblggh5l9x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lay.google.com/store/apps/details?id=com.instagram.android&amp;hl=en_US&amp;gl=US" TargetMode="External"/><Relationship Id="rId5" Type="http://schemas.openxmlformats.org/officeDocument/2006/relationships/hyperlink" Target="https://apps.apple.com/us/app/instagram/id389801252" TargetMode="External"/><Relationship Id="rId4" Type="http://schemas.openxmlformats.org/officeDocument/2006/relationships/hyperlink" Target="https://business.instagram.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apps.apple.com/us/app/vsco/id588013838" TargetMode="External"/><Relationship Id="rId7" Type="http://schemas.openxmlformats.org/officeDocument/2006/relationships/hyperlink" Target="https://apps.apple.com/us/app/adobe-lightroom-cc/id87878358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apps.apple.com/us/app/a-color-story/id1015059175" TargetMode="External"/><Relationship Id="rId5" Type="http://schemas.openxmlformats.org/officeDocument/2006/relationships/hyperlink" Target="https://apps.apple.com/us/app/adobe-photoshop-express/id331975235" TargetMode="External"/><Relationship Id="rId4" Type="http://schemas.openxmlformats.org/officeDocument/2006/relationships/hyperlink" Target="https://apps.apple.com/us/app/snapseed/id43943861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business.linkedin.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atsapp.com/business/?lang=en"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hyperlink" Target="https://play.google.com/store/apps/details?id=com.whatsapp.w4b" TargetMode="External"/><Relationship Id="rId4" Type="http://schemas.openxmlformats.org/officeDocument/2006/relationships/hyperlink" Target="https://apps.apple.com/app/whatsapp-business/id13864129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busines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19268" y="2698959"/>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dirty="0" err="1">
                <a:solidFill>
                  <a:schemeClr val="tx1"/>
                </a:solidFill>
                <a:latin typeface="Calibri" panose="020F0502020204030204" pitchFamily="34" charset="0"/>
                <a:cs typeface="Calibri" panose="020F0502020204030204" pitchFamily="34" charset="0"/>
              </a:rPr>
              <a:t>Stafræn</a:t>
            </a:r>
            <a:r>
              <a:rPr lang="es-ES" sz="3200" b="0" dirty="0">
                <a:solidFill>
                  <a:schemeClr val="tx1"/>
                </a:solidFill>
                <a:latin typeface="Calibri" panose="020F0502020204030204" pitchFamily="34" charset="0"/>
                <a:cs typeface="Calibri" panose="020F0502020204030204" pitchFamily="34" charset="0"/>
              </a:rPr>
              <a:t> </a:t>
            </a:r>
            <a:r>
              <a:rPr lang="es-ES" sz="3200" b="0" dirty="0" err="1">
                <a:solidFill>
                  <a:schemeClr val="tx1"/>
                </a:solidFill>
                <a:latin typeface="Calibri" panose="020F0502020204030204" pitchFamily="34" charset="0"/>
                <a:cs typeface="Calibri" panose="020F0502020204030204" pitchFamily="34" charset="0"/>
              </a:rPr>
              <a:t>frumkvöðlastarfsemi</a:t>
            </a:r>
            <a:r>
              <a:rPr lang="es-ES" sz="3200" b="0" dirty="0">
                <a:solidFill>
                  <a:schemeClr val="tx1"/>
                </a:solidFill>
                <a:latin typeface="Calibri" panose="020F0502020204030204" pitchFamily="34" charset="0"/>
                <a:cs typeface="Calibri" panose="020F0502020204030204" pitchFamily="34" charset="0"/>
              </a:rPr>
              <a:t> </a:t>
            </a:r>
            <a:r>
              <a:rPr lang="es-ES" sz="3200" b="0" dirty="0" err="1">
                <a:solidFill>
                  <a:schemeClr val="tx1"/>
                </a:solidFill>
                <a:latin typeface="Calibri" panose="020F0502020204030204" pitchFamily="34" charset="0"/>
                <a:cs typeface="Calibri" panose="020F0502020204030204" pitchFamily="34" charset="0"/>
              </a:rPr>
              <a:t>fyrir</a:t>
            </a:r>
            <a:r>
              <a:rPr lang="es-ES" sz="3200" b="0" dirty="0">
                <a:solidFill>
                  <a:schemeClr val="tx1"/>
                </a:solidFill>
                <a:latin typeface="Calibri" panose="020F0502020204030204" pitchFamily="34" charset="0"/>
                <a:cs typeface="Calibri" panose="020F0502020204030204" pitchFamily="34" charset="0"/>
              </a:rPr>
              <a:t> </a:t>
            </a:r>
            <a:r>
              <a:rPr lang="es-ES" sz="3200" b="0" dirty="0" err="1">
                <a:solidFill>
                  <a:schemeClr val="tx1"/>
                </a:solidFill>
                <a:latin typeface="Calibri" panose="020F0502020204030204" pitchFamily="34" charset="0"/>
                <a:cs typeface="Calibri" panose="020F0502020204030204" pitchFamily="34" charset="0"/>
              </a:rPr>
              <a:t>fullorðna</a:t>
            </a:r>
            <a:r>
              <a:rPr lang="es-ES" sz="3200" b="0" dirty="0">
                <a:solidFill>
                  <a:schemeClr val="tx1"/>
                </a:solidFill>
                <a:latin typeface="Calibri" panose="020F0502020204030204" pitchFamily="34" charset="0"/>
                <a:cs typeface="Calibri" panose="020F0502020204030204" pitchFamily="34" charset="0"/>
              </a:rPr>
              <a:t> </a:t>
            </a:r>
            <a:r>
              <a:rPr lang="es-ES" sz="3200" b="0" dirty="0" err="1">
                <a:solidFill>
                  <a:schemeClr val="tx1"/>
                </a:solidFill>
                <a:latin typeface="Calibri" panose="020F0502020204030204" pitchFamily="34" charset="0"/>
                <a:cs typeface="Calibri" panose="020F0502020204030204" pitchFamily="34" charset="0"/>
              </a:rPr>
              <a:t>námsmenn</a:t>
            </a:r>
            <a:endParaRPr lang="en-GB" sz="3200" b="0" dirty="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470"/>
            <a:ext cx="2685293" cy="1336551"/>
          </a:xfrm>
          <a:prstGeom prst="rect">
            <a:avLst/>
          </a:prstGeom>
        </p:spPr>
      </p:pic>
      <p:sp>
        <p:nvSpPr>
          <p:cNvPr id="4" name="Rectángulo 3"/>
          <p:cNvSpPr/>
          <p:nvPr/>
        </p:nvSpPr>
        <p:spPr>
          <a:xfrm>
            <a:off x="119268" y="3747870"/>
            <a:ext cx="8380569" cy="553998"/>
          </a:xfrm>
          <a:prstGeom prst="rect">
            <a:avLst/>
          </a:prstGeom>
        </p:spPr>
        <p:txBody>
          <a:bodyPr wrap="square">
            <a:spAutoFit/>
          </a:bodyPr>
          <a:lstStyle/>
          <a:p>
            <a:r>
              <a:rPr lang="es-ES" sz="1600" b="1" dirty="0">
                <a:latin typeface="Calibri" panose="020F0502020204030204" pitchFamily="34" charset="0"/>
                <a:cs typeface="Calibri" panose="020F0502020204030204" pitchFamily="34" charset="0"/>
              </a:rPr>
              <a:t> </a:t>
            </a:r>
            <a:r>
              <a:rPr lang="es-ES" sz="1600" b="1" dirty="0" err="1">
                <a:latin typeface="Calibri" panose="020F0502020204030204" pitchFamily="34" charset="0"/>
                <a:cs typeface="Calibri" panose="020F0502020204030204" pitchFamily="34" charset="0"/>
              </a:rPr>
              <a:t>Námsefni</a:t>
            </a:r>
            <a:r>
              <a:rPr lang="es-ES" sz="1600"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Stafræn</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samskipti</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Hvernig</a:t>
            </a:r>
            <a:r>
              <a:rPr lang="en-GB" dirty="0">
                <a:latin typeface="Calibri" panose="020F0502020204030204" pitchFamily="34" charset="0"/>
                <a:cs typeface="Calibri" panose="020F0502020204030204" pitchFamily="34" charset="0"/>
              </a:rPr>
              <a:t> á </a:t>
            </a:r>
            <a:r>
              <a:rPr lang="en-GB" dirty="0" err="1">
                <a:latin typeface="Calibri" panose="020F0502020204030204" pitchFamily="34" charset="0"/>
                <a:cs typeface="Calibri" panose="020F0502020204030204" pitchFamily="34" charset="0"/>
              </a:rPr>
              <a:t>að</a:t>
            </a:r>
            <a:r>
              <a:rPr lang="en-GB" dirty="0">
                <a:latin typeface="Calibri" panose="020F0502020204030204" pitchFamily="34" charset="0"/>
                <a:cs typeface="Calibri" panose="020F0502020204030204" pitchFamily="34" charset="0"/>
              </a:rPr>
              <a:t> nota </a:t>
            </a:r>
            <a:r>
              <a:rPr lang="en-GB" dirty="0" err="1">
                <a:latin typeface="Calibri" panose="020F0502020204030204" pitchFamily="34" charset="0"/>
                <a:cs typeface="Calibri" panose="020F0502020204030204" pitchFamily="34" charset="0"/>
              </a:rPr>
              <a:t>stafræn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samskipti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til</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efla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rekstur</a:t>
            </a:r>
            <a:r>
              <a:rPr lang="en-GB" dirty="0">
                <a:solidFill>
                  <a:schemeClr val="tx1"/>
                </a:solidFill>
                <a:latin typeface="Calibri" panose="020F0502020204030204" pitchFamily="34" charset="0"/>
                <a:cs typeface="Calibri" panose="020F0502020204030204" pitchFamily="34" charset="0"/>
              </a:rPr>
              <a:t>.</a:t>
            </a:r>
            <a:endParaRPr lang="es-ES" dirty="0">
              <a:solidFill>
                <a:schemeClr val="tx1"/>
              </a:solidFill>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 </a:t>
            </a:r>
            <a:r>
              <a:rPr lang="es-ES" b="1" dirty="0" err="1">
                <a:latin typeface="Calibri" panose="020F0502020204030204" pitchFamily="34" charset="0"/>
                <a:cs typeface="Calibri" panose="020F0502020204030204" pitchFamily="34" charset="0"/>
              </a:rPr>
              <a:t>Höfundur</a:t>
            </a:r>
            <a:r>
              <a:rPr lang="es-ES" b="1" dirty="0">
                <a:latin typeface="Calibri" panose="020F0502020204030204" pitchFamily="34" charset="0"/>
                <a:cs typeface="Calibri" panose="020F0502020204030204" pitchFamily="34" charset="0"/>
              </a:rPr>
              <a:t>:</a:t>
            </a:r>
            <a:r>
              <a:rPr lang="es-ES" dirty="0">
                <a:latin typeface="Calibri" panose="020F0502020204030204" pitchFamily="34" charset="0"/>
                <a:cs typeface="Calibri" panose="020F0502020204030204" pitchFamily="34" charset="0"/>
              </a:rPr>
              <a:t> Internet Web Solutions.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3" name="Rectángulo 2"/>
          <p:cNvSpPr/>
          <p:nvPr/>
        </p:nvSpPr>
        <p:spPr>
          <a:xfrm>
            <a:off x="2478808" y="1320037"/>
            <a:ext cx="2113079" cy="307777"/>
          </a:xfrm>
          <a:prstGeom prst="rect">
            <a:avLst/>
          </a:prstGeom>
        </p:spPr>
        <p:txBody>
          <a:bodyPr wrap="none">
            <a:spAutoFit/>
          </a:bodyPr>
          <a:lstStyle/>
          <a:p>
            <a:r>
              <a:rPr lang="en-GB" b="1" dirty="0" err="1"/>
              <a:t>Setja</a:t>
            </a:r>
            <a:r>
              <a:rPr lang="en-GB" b="1" dirty="0"/>
              <a:t> </a:t>
            </a:r>
            <a:r>
              <a:rPr lang="en-GB" b="1" dirty="0" err="1"/>
              <a:t>efni</a:t>
            </a:r>
            <a:r>
              <a:rPr lang="en-GB" b="1" dirty="0"/>
              <a:t> á </a:t>
            </a:r>
            <a:r>
              <a:rPr lang="en-GB" b="1" dirty="0" err="1"/>
              <a:t>undirsíður</a:t>
            </a:r>
            <a:r>
              <a:rPr lang="en-GB" dirty="0"/>
              <a:t>.</a:t>
            </a:r>
          </a:p>
        </p:txBody>
      </p:sp>
      <p:sp>
        <p:nvSpPr>
          <p:cNvPr id="4" name="Rectángulo 3"/>
          <p:cNvSpPr/>
          <p:nvPr/>
        </p:nvSpPr>
        <p:spPr>
          <a:xfrm>
            <a:off x="134066" y="1732548"/>
            <a:ext cx="8047408" cy="2031325"/>
          </a:xfrm>
          <a:prstGeom prst="rect">
            <a:avLst/>
          </a:prstGeom>
        </p:spPr>
        <p:txBody>
          <a:bodyPr wrap="square" lIns="91440" tIns="45720" rIns="91440" bIns="45720" anchor="t">
            <a:spAutoFit/>
          </a:bodyPr>
          <a:lstStyle/>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Heim: </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Þetta</a:t>
            </a:r>
            <a:r>
              <a:rPr lang="en-GB" dirty="0">
                <a:solidFill>
                  <a:srgbClr val="0E101A"/>
                </a:solidFill>
                <a:latin typeface="Calibri" panose="020F0502020204030204" pitchFamily="34" charset="0"/>
                <a:cs typeface="Calibri" panose="020F0502020204030204" pitchFamily="34" charset="0"/>
              </a:rPr>
              <a:t> er </a:t>
            </a:r>
            <a:r>
              <a:rPr lang="en-GB" dirty="0" err="1">
                <a:solidFill>
                  <a:srgbClr val="0E101A"/>
                </a:solidFill>
                <a:latin typeface="Calibri" panose="020F0502020204030204" pitchFamily="34" charset="0"/>
                <a:cs typeface="Calibri" panose="020F0502020204030204" pitchFamily="34" charset="0"/>
              </a:rPr>
              <a:t>það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fyrsta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fólk</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sér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þegar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heimsækir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síðuna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þína</a:t>
            </a:r>
            <a:r>
              <a:rPr lang="en-GB" dirty="0">
                <a:solidFill>
                  <a:srgbClr val="0E101A"/>
                </a:solidFill>
                <a:latin typeface="Calibri" panose="020F0502020204030204" pitchFamily="34" charset="0"/>
                <a:cs typeface="Calibri" panose="020F0502020204030204" pitchFamily="34" charset="0"/>
              </a:rPr>
              <a:t>.</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a:solidFill>
                  <a:srgbClr val="0E101A"/>
                </a:solidFill>
                <a:latin typeface="Calibri"/>
                <a:cs typeface="Calibri"/>
              </a:rPr>
              <a:t>Um: </a:t>
            </a:r>
            <a:r>
              <a:rPr lang="en-US" dirty="0" err="1">
                <a:solidFill>
                  <a:srgbClr val="0E101A"/>
                </a:solidFill>
                <a:latin typeface="Calibri"/>
                <a:cs typeface="Calibri"/>
              </a:rPr>
              <a:t>Hérna</a:t>
            </a:r>
            <a:r>
              <a:rPr lang="en-US" dirty="0">
                <a:solidFill>
                  <a:srgbClr val="0E101A"/>
                </a:solidFill>
                <a:latin typeface="Calibri"/>
                <a:cs typeface="Calibri"/>
              </a:rPr>
              <a:t> </a:t>
            </a:r>
            <a:r>
              <a:rPr lang="en-US" dirty="0" err="1">
                <a:solidFill>
                  <a:srgbClr val="0E101A"/>
                </a:solidFill>
                <a:latin typeface="Calibri"/>
                <a:cs typeface="Calibri"/>
              </a:rPr>
              <a:t>eru</a:t>
            </a:r>
            <a:r>
              <a:rPr lang="en-US" dirty="0">
                <a:solidFill>
                  <a:srgbClr val="0E101A"/>
                </a:solidFill>
                <a:latin typeface="Calibri"/>
                <a:cs typeface="Calibri"/>
              </a:rPr>
              <a:t> </a:t>
            </a:r>
            <a:r>
              <a:rPr lang="en-US" dirty="0" err="1">
                <a:solidFill>
                  <a:srgbClr val="0E101A"/>
                </a:solidFill>
                <a:latin typeface="Calibri"/>
                <a:cs typeface="Calibri"/>
              </a:rPr>
              <a:t>settar</a:t>
            </a:r>
            <a:r>
              <a:rPr lang="en-US" dirty="0">
                <a:solidFill>
                  <a:srgbClr val="0E101A"/>
                </a:solidFill>
                <a:latin typeface="Calibri"/>
                <a:cs typeface="Calibri"/>
              </a:rPr>
              <a:t> inn </a:t>
            </a:r>
            <a:r>
              <a:rPr lang="en-US" dirty="0" err="1">
                <a:solidFill>
                  <a:srgbClr val="0E101A"/>
                </a:solidFill>
                <a:latin typeface="Calibri"/>
                <a:cs typeface="Calibri"/>
              </a:rPr>
              <a:t>upplýsingar</a:t>
            </a:r>
            <a:r>
              <a:rPr lang="en-US" dirty="0">
                <a:solidFill>
                  <a:srgbClr val="0E101A"/>
                </a:solidFill>
                <a:latin typeface="Calibri"/>
                <a:cs typeface="Calibri"/>
              </a:rPr>
              <a:t> </a:t>
            </a:r>
            <a:r>
              <a:rPr lang="en-US" dirty="0" err="1">
                <a:solidFill>
                  <a:srgbClr val="0E101A"/>
                </a:solidFill>
                <a:latin typeface="Calibri"/>
                <a:cs typeface="Calibri"/>
              </a:rPr>
              <a:t>eins</a:t>
            </a:r>
            <a:r>
              <a:rPr lang="en-US" dirty="0">
                <a:solidFill>
                  <a:srgbClr val="0E101A"/>
                </a:solidFill>
                <a:latin typeface="Calibri"/>
                <a:cs typeface="Calibri"/>
              </a:rPr>
              <a:t> </a:t>
            </a:r>
            <a:r>
              <a:rPr lang="en-US" dirty="0" err="1">
                <a:solidFill>
                  <a:srgbClr val="0E101A"/>
                </a:solidFill>
                <a:latin typeface="Calibri"/>
                <a:cs typeface="Calibri"/>
              </a:rPr>
              <a:t>og</a:t>
            </a:r>
            <a:r>
              <a:rPr lang="en-US" dirty="0">
                <a:solidFill>
                  <a:srgbClr val="0E101A"/>
                </a:solidFill>
                <a:latin typeface="Calibri"/>
                <a:cs typeface="Calibri"/>
              </a:rPr>
              <a:t> </a:t>
            </a:r>
            <a:r>
              <a:rPr lang="en-US" dirty="0" err="1">
                <a:solidFill>
                  <a:srgbClr val="0E101A"/>
                </a:solidFill>
                <a:latin typeface="Calibri"/>
                <a:cs typeface="Calibri"/>
              </a:rPr>
              <a:t>heimilisfang</a:t>
            </a:r>
            <a:r>
              <a:rPr lang="en-US" dirty="0">
                <a:solidFill>
                  <a:srgbClr val="0E101A"/>
                </a:solidFill>
                <a:latin typeface="Calibri"/>
                <a:cs typeface="Calibri"/>
              </a:rPr>
              <a:t>, </a:t>
            </a:r>
            <a:r>
              <a:rPr lang="en-US" dirty="0" err="1">
                <a:solidFill>
                  <a:srgbClr val="0E101A"/>
                </a:solidFill>
                <a:latin typeface="Calibri"/>
                <a:cs typeface="Calibri"/>
              </a:rPr>
              <a:t>upplýsingar</a:t>
            </a:r>
            <a:r>
              <a:rPr lang="en-US" dirty="0">
                <a:solidFill>
                  <a:srgbClr val="0E101A"/>
                </a:solidFill>
                <a:latin typeface="Calibri"/>
                <a:cs typeface="Calibri"/>
              </a:rPr>
              <a:t> um </a:t>
            </a:r>
            <a:r>
              <a:rPr lang="en-US" dirty="0" err="1">
                <a:solidFill>
                  <a:srgbClr val="0E101A"/>
                </a:solidFill>
                <a:latin typeface="Calibri"/>
                <a:cs typeface="Calibri"/>
              </a:rPr>
              <a:t>starfsemina</a:t>
            </a:r>
            <a:r>
              <a:rPr lang="en-US" dirty="0">
                <a:solidFill>
                  <a:srgbClr val="0E101A"/>
                </a:solidFill>
                <a:latin typeface="Calibri"/>
                <a:cs typeface="Calibri"/>
              </a:rPr>
              <a:t>, </a:t>
            </a:r>
            <a:r>
              <a:rPr lang="en-US" dirty="0" err="1">
                <a:solidFill>
                  <a:srgbClr val="0E101A"/>
                </a:solidFill>
                <a:latin typeface="Calibri"/>
                <a:cs typeface="Calibri"/>
              </a:rPr>
              <a:t>hvernig</a:t>
            </a:r>
            <a:r>
              <a:rPr lang="en-US" dirty="0">
                <a:solidFill>
                  <a:srgbClr val="0E101A"/>
                </a:solidFill>
                <a:latin typeface="Calibri"/>
                <a:cs typeface="Calibri"/>
              </a:rPr>
              <a:t> er </a:t>
            </a:r>
            <a:r>
              <a:rPr lang="en-US" dirty="0" err="1">
                <a:solidFill>
                  <a:srgbClr val="0E101A"/>
                </a:solidFill>
                <a:latin typeface="Calibri"/>
                <a:cs typeface="Calibri"/>
              </a:rPr>
              <a:t>hægt</a:t>
            </a:r>
            <a:r>
              <a:rPr lang="en-US" dirty="0">
                <a:solidFill>
                  <a:srgbClr val="0E101A"/>
                </a:solidFill>
                <a:latin typeface="Calibri"/>
                <a:cs typeface="Calibri"/>
              </a:rPr>
              <a:t> </a:t>
            </a:r>
            <a:r>
              <a:rPr lang="en-US" dirty="0" err="1">
                <a:solidFill>
                  <a:srgbClr val="0E101A"/>
                </a:solidFill>
                <a:latin typeface="Calibri"/>
                <a:cs typeface="Calibri"/>
              </a:rPr>
              <a:t>að</a:t>
            </a:r>
            <a:r>
              <a:rPr lang="en-US" dirty="0">
                <a:solidFill>
                  <a:srgbClr val="0E101A"/>
                </a:solidFill>
                <a:latin typeface="Calibri"/>
                <a:cs typeface="Calibri"/>
              </a:rPr>
              <a:t> </a:t>
            </a:r>
            <a:r>
              <a:rPr lang="en-US" dirty="0" err="1">
                <a:solidFill>
                  <a:srgbClr val="0E101A"/>
                </a:solidFill>
                <a:latin typeface="Calibri"/>
                <a:cs typeface="Calibri"/>
              </a:rPr>
              <a:t>hafa</a:t>
            </a:r>
            <a:r>
              <a:rPr lang="en-US" dirty="0">
                <a:solidFill>
                  <a:srgbClr val="0E101A"/>
                </a:solidFill>
                <a:latin typeface="Calibri"/>
                <a:cs typeface="Calibri"/>
              </a:rPr>
              <a:t> </a:t>
            </a:r>
            <a:r>
              <a:rPr lang="en-US" dirty="0" err="1">
                <a:solidFill>
                  <a:srgbClr val="0E101A"/>
                </a:solidFill>
                <a:latin typeface="Calibri"/>
                <a:cs typeface="Calibri"/>
              </a:rPr>
              <a:t>samband</a:t>
            </a:r>
            <a:r>
              <a:rPr lang="en-US" dirty="0">
                <a:solidFill>
                  <a:srgbClr val="0E101A"/>
                </a:solidFill>
                <a:latin typeface="Calibri"/>
                <a:cs typeface="Calibri"/>
              </a:rPr>
              <a:t>, </a:t>
            </a:r>
            <a:r>
              <a:rPr lang="en-US" dirty="0" err="1">
                <a:solidFill>
                  <a:srgbClr val="0E101A"/>
                </a:solidFill>
                <a:latin typeface="Calibri"/>
                <a:cs typeface="Calibri"/>
              </a:rPr>
              <a:t>opnunartími</a:t>
            </a:r>
            <a:r>
              <a:rPr lang="en-US" dirty="0">
                <a:solidFill>
                  <a:srgbClr val="0E101A"/>
                </a:solidFill>
                <a:latin typeface="Calibri"/>
                <a:cs typeface="Calibri"/>
              </a:rPr>
              <a:t> </a:t>
            </a:r>
            <a:r>
              <a:rPr lang="en-US" dirty="0" err="1">
                <a:solidFill>
                  <a:srgbClr val="0E101A"/>
                </a:solidFill>
                <a:latin typeface="Calibri"/>
                <a:cs typeface="Calibri"/>
              </a:rPr>
              <a:t>og</a:t>
            </a:r>
            <a:r>
              <a:rPr lang="en-US" dirty="0">
                <a:solidFill>
                  <a:srgbClr val="0E101A"/>
                </a:solidFill>
                <a:latin typeface="Calibri"/>
                <a:cs typeface="Calibri"/>
              </a:rPr>
              <a:t> </a:t>
            </a:r>
            <a:r>
              <a:rPr lang="en-US" dirty="0" err="1">
                <a:solidFill>
                  <a:srgbClr val="0E101A"/>
                </a:solidFill>
                <a:latin typeface="Calibri"/>
                <a:cs typeface="Calibri"/>
              </a:rPr>
              <a:t>slóð</a:t>
            </a:r>
            <a:r>
              <a:rPr lang="en-US" dirty="0">
                <a:solidFill>
                  <a:srgbClr val="0E101A"/>
                </a:solidFill>
                <a:latin typeface="Calibri"/>
                <a:cs typeface="Calibri"/>
              </a:rPr>
              <a:t> á </a:t>
            </a:r>
            <a:r>
              <a:rPr lang="en-US" dirty="0" err="1">
                <a:solidFill>
                  <a:srgbClr val="0E101A"/>
                </a:solidFill>
                <a:latin typeface="Calibri"/>
                <a:cs typeface="Calibri"/>
              </a:rPr>
              <a:t>heimasíðu</a:t>
            </a:r>
            <a:r>
              <a:rPr lang="en-US" dirty="0">
                <a:solidFill>
                  <a:srgbClr val="0E101A"/>
                </a:solidFill>
                <a:latin typeface="Calibri"/>
                <a:cs typeface="Calibri"/>
              </a:rPr>
              <a:t>.</a:t>
            </a:r>
            <a:r>
              <a:rPr lang="en-GB" dirty="0">
                <a:solidFill>
                  <a:srgbClr val="0E101A"/>
                </a:solidFill>
                <a:latin typeface="Calibri"/>
                <a:cs typeface="Calibri"/>
              </a:rPr>
              <a:t> </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a:cs typeface="Calibri"/>
              </a:rPr>
              <a:t>Samfélagið</a:t>
            </a:r>
            <a:r>
              <a:rPr lang="en-GB" b="1" dirty="0">
                <a:solidFill>
                  <a:srgbClr val="0E101A"/>
                </a:solidFill>
                <a:latin typeface="Calibri"/>
                <a:cs typeface="Calibri"/>
              </a:rPr>
              <a:t>: </a:t>
            </a:r>
            <a:r>
              <a:rPr lang="en-GB" dirty="0" err="1">
                <a:solidFill>
                  <a:srgbClr val="0E101A"/>
                </a:solidFill>
                <a:latin typeface="Calibri"/>
                <a:cs typeface="Calibri"/>
              </a:rPr>
              <a:t>Þarna</a:t>
            </a:r>
            <a:r>
              <a:rPr lang="en-GB" dirty="0">
                <a:solidFill>
                  <a:srgbClr val="0E101A"/>
                </a:solidFill>
                <a:latin typeface="Calibri"/>
                <a:cs typeface="Calibri"/>
              </a:rPr>
              <a:t> </a:t>
            </a:r>
            <a:r>
              <a:rPr lang="en-GB" dirty="0" err="1">
                <a:solidFill>
                  <a:srgbClr val="0E101A"/>
                </a:solidFill>
                <a:latin typeface="Calibri"/>
                <a:cs typeface="Calibri"/>
              </a:rPr>
              <a:t>birtast</a:t>
            </a:r>
            <a:r>
              <a:rPr lang="en-GB" dirty="0">
                <a:solidFill>
                  <a:srgbClr val="0E101A"/>
                </a:solidFill>
                <a:latin typeface="Calibri"/>
                <a:cs typeface="Calibri"/>
              </a:rPr>
              <a:t> </a:t>
            </a:r>
            <a:r>
              <a:rPr lang="en-GB" dirty="0" err="1">
                <a:solidFill>
                  <a:srgbClr val="0E101A"/>
                </a:solidFill>
                <a:latin typeface="Calibri"/>
                <a:cs typeface="Calibri"/>
              </a:rPr>
              <a:t>innlegg</a:t>
            </a:r>
            <a:r>
              <a:rPr lang="en-GB" dirty="0">
                <a:solidFill>
                  <a:srgbClr val="0E101A"/>
                </a:solidFill>
                <a:latin typeface="Calibri"/>
                <a:cs typeface="Calibri"/>
              </a:rPr>
              <a:t>, </a:t>
            </a:r>
            <a:r>
              <a:rPr lang="en-GB" dirty="0" err="1">
                <a:solidFill>
                  <a:srgbClr val="0E101A"/>
                </a:solidFill>
                <a:latin typeface="Calibri"/>
                <a:cs typeface="Calibri"/>
              </a:rPr>
              <a:t>myndir</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myndbönd</a:t>
            </a:r>
            <a:r>
              <a:rPr lang="en-GB" dirty="0">
                <a:solidFill>
                  <a:srgbClr val="0E101A"/>
                </a:solidFill>
                <a:latin typeface="Calibri"/>
                <a:cs typeface="Calibri"/>
              </a:rPr>
              <a:t> </a:t>
            </a:r>
            <a:r>
              <a:rPr lang="en-GB" dirty="0" err="1">
                <a:solidFill>
                  <a:srgbClr val="0E101A"/>
                </a:solidFill>
                <a:latin typeface="Calibri"/>
                <a:cs typeface="Calibri"/>
              </a:rPr>
              <a:t>frá</a:t>
            </a:r>
            <a:r>
              <a:rPr lang="en-GB" dirty="0">
                <a:solidFill>
                  <a:srgbClr val="0E101A"/>
                </a:solidFill>
                <a:latin typeface="Calibri"/>
                <a:cs typeface="Calibri"/>
              </a:rPr>
              <a:t> </a:t>
            </a:r>
            <a:r>
              <a:rPr lang="en-GB" dirty="0" err="1">
                <a:solidFill>
                  <a:srgbClr val="0E101A"/>
                </a:solidFill>
                <a:latin typeface="Calibri"/>
                <a:cs typeface="Calibri"/>
              </a:rPr>
              <a:t>viðskiptavinum</a:t>
            </a:r>
            <a:r>
              <a:rPr lang="en-GB" dirty="0">
                <a:solidFill>
                  <a:srgbClr val="0E101A"/>
                </a:solidFill>
                <a:latin typeface="Calibri"/>
                <a:cs typeface="Calibri"/>
              </a:rPr>
              <a:t>.</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a:cs typeface="Calibri"/>
              </a:rPr>
              <a:t>Viðburðir</a:t>
            </a:r>
            <a:r>
              <a:rPr lang="en-GB" b="1" dirty="0">
                <a:solidFill>
                  <a:srgbClr val="0E101A"/>
                </a:solidFill>
                <a:latin typeface="Calibri"/>
                <a:cs typeface="Calibri"/>
              </a:rPr>
              <a:t>: </a:t>
            </a:r>
            <a:r>
              <a:rPr lang="en-GB" dirty="0" err="1">
                <a:solidFill>
                  <a:srgbClr val="0E101A"/>
                </a:solidFill>
                <a:latin typeface="Calibri"/>
                <a:cs typeface="Calibri"/>
              </a:rPr>
              <a:t>Hægt</a:t>
            </a:r>
            <a:r>
              <a:rPr lang="en-GB" dirty="0">
                <a:solidFill>
                  <a:srgbClr val="0E101A"/>
                </a:solidFill>
                <a:latin typeface="Calibri"/>
                <a:cs typeface="Calibri"/>
              </a:rPr>
              <a:t> er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búa</a:t>
            </a:r>
            <a:r>
              <a:rPr lang="en-GB" dirty="0">
                <a:solidFill>
                  <a:srgbClr val="0E101A"/>
                </a:solidFill>
                <a:latin typeface="Calibri"/>
                <a:cs typeface="Calibri"/>
              </a:rPr>
              <a:t> </a:t>
            </a:r>
            <a:r>
              <a:rPr lang="en-GB" dirty="0" err="1">
                <a:solidFill>
                  <a:srgbClr val="0E101A"/>
                </a:solidFill>
                <a:latin typeface="Calibri"/>
                <a:cs typeface="Calibri"/>
              </a:rPr>
              <a:t>til</a:t>
            </a:r>
            <a:r>
              <a:rPr lang="en-GB" dirty="0">
                <a:solidFill>
                  <a:srgbClr val="0E101A"/>
                </a:solidFill>
                <a:latin typeface="Calibri"/>
                <a:cs typeface="Calibri"/>
              </a:rPr>
              <a:t> </a:t>
            </a:r>
            <a:r>
              <a:rPr lang="en-GB" dirty="0" err="1">
                <a:solidFill>
                  <a:srgbClr val="0E101A"/>
                </a:solidFill>
                <a:latin typeface="Calibri"/>
                <a:cs typeface="Calibri"/>
              </a:rPr>
              <a:t>viðburðarsíðu</a:t>
            </a:r>
            <a:r>
              <a:rPr lang="en-GB" dirty="0">
                <a:solidFill>
                  <a:srgbClr val="0E101A"/>
                </a:solidFill>
                <a:latin typeface="Calibri"/>
                <a:cs typeface="Calibri"/>
              </a:rPr>
              <a:t> </a:t>
            </a:r>
            <a:r>
              <a:rPr lang="en-GB" dirty="0" err="1">
                <a:solidFill>
                  <a:srgbClr val="0E101A"/>
                </a:solidFill>
                <a:latin typeface="Calibri"/>
                <a:cs typeface="Calibri"/>
              </a:rPr>
              <a:t>til</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auglýsa</a:t>
            </a:r>
            <a:r>
              <a:rPr lang="en-GB" dirty="0">
                <a:solidFill>
                  <a:srgbClr val="0E101A"/>
                </a:solidFill>
                <a:latin typeface="Calibri"/>
                <a:cs typeface="Calibri"/>
              </a:rPr>
              <a:t> </a:t>
            </a:r>
            <a:r>
              <a:rPr lang="en-GB" dirty="0" err="1">
                <a:solidFill>
                  <a:srgbClr val="0E101A"/>
                </a:solidFill>
                <a:latin typeface="Calibri"/>
                <a:cs typeface="Calibri"/>
              </a:rPr>
              <a:t>þá</a:t>
            </a:r>
            <a:r>
              <a:rPr lang="en-GB" dirty="0">
                <a:solidFill>
                  <a:srgbClr val="0E101A"/>
                </a:solidFill>
                <a:latin typeface="Calibri"/>
                <a:cs typeface="Calibri"/>
              </a:rPr>
              <a:t> </a:t>
            </a:r>
            <a:r>
              <a:rPr lang="en-GB" dirty="0" err="1">
                <a:solidFill>
                  <a:srgbClr val="0E101A"/>
                </a:solidFill>
                <a:latin typeface="Calibri"/>
                <a:cs typeface="Calibri"/>
              </a:rPr>
              <a:t>viðburði</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framundan</a:t>
            </a:r>
            <a:r>
              <a:rPr lang="en-GB" dirty="0">
                <a:solidFill>
                  <a:srgbClr val="0E101A"/>
                </a:solidFill>
                <a:latin typeface="Calibri"/>
                <a:cs typeface="Calibri"/>
              </a:rPr>
              <a:t> </a:t>
            </a:r>
            <a:r>
              <a:rPr lang="en-GB" dirty="0" err="1">
                <a:solidFill>
                  <a:srgbClr val="0E101A"/>
                </a:solidFill>
                <a:latin typeface="Calibri"/>
                <a:cs typeface="Calibri"/>
              </a:rPr>
              <a:t>eru</a:t>
            </a:r>
            <a:r>
              <a:rPr lang="en-GB" dirty="0">
                <a:solidFill>
                  <a:srgbClr val="0E101A"/>
                </a:solidFill>
                <a:latin typeface="Calibri"/>
                <a:cs typeface="Calibri"/>
              </a:rPr>
              <a:t>. </a:t>
            </a:r>
            <a:r>
              <a:rPr lang="en-GB" dirty="0" err="1">
                <a:solidFill>
                  <a:srgbClr val="0E101A"/>
                </a:solidFill>
                <a:latin typeface="Calibri"/>
                <a:cs typeface="Calibri"/>
              </a:rPr>
              <a:t>Þegar</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a:t>
            </a:r>
            <a:r>
              <a:rPr lang="en-GB" dirty="0" err="1">
                <a:solidFill>
                  <a:srgbClr val="0E101A"/>
                </a:solidFill>
                <a:latin typeface="Calibri"/>
                <a:cs typeface="Calibri"/>
              </a:rPr>
              <a:t>býrð</a:t>
            </a:r>
            <a:r>
              <a:rPr lang="en-GB" dirty="0">
                <a:solidFill>
                  <a:srgbClr val="0E101A"/>
                </a:solidFill>
                <a:latin typeface="Calibri"/>
                <a:cs typeface="Calibri"/>
              </a:rPr>
              <a:t> </a:t>
            </a:r>
            <a:r>
              <a:rPr lang="en-GB" dirty="0" err="1">
                <a:solidFill>
                  <a:srgbClr val="0E101A"/>
                </a:solidFill>
                <a:latin typeface="Calibri"/>
                <a:cs typeface="Calibri"/>
              </a:rPr>
              <a:t>til</a:t>
            </a:r>
            <a:r>
              <a:rPr lang="en-GB" dirty="0">
                <a:solidFill>
                  <a:srgbClr val="0E101A"/>
                </a:solidFill>
                <a:latin typeface="Calibri"/>
                <a:cs typeface="Calibri"/>
              </a:rPr>
              <a:t> </a:t>
            </a:r>
            <a:r>
              <a:rPr lang="en-GB" dirty="0" err="1">
                <a:solidFill>
                  <a:srgbClr val="0E101A"/>
                </a:solidFill>
                <a:latin typeface="Calibri"/>
                <a:cs typeface="Calibri"/>
              </a:rPr>
              <a:t>viðburð</a:t>
            </a:r>
            <a:r>
              <a:rPr lang="en-GB" dirty="0">
                <a:solidFill>
                  <a:srgbClr val="0E101A"/>
                </a:solidFill>
                <a:latin typeface="Calibri"/>
                <a:cs typeface="Calibri"/>
              </a:rPr>
              <a:t> á Facebook </a:t>
            </a:r>
            <a:r>
              <a:rPr lang="en-GB" dirty="0" err="1">
                <a:solidFill>
                  <a:srgbClr val="0E101A"/>
                </a:solidFill>
                <a:latin typeface="Calibri"/>
                <a:cs typeface="Calibri"/>
              </a:rPr>
              <a:t>getur</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a:t>
            </a:r>
            <a:r>
              <a:rPr lang="en-GB" dirty="0" err="1">
                <a:solidFill>
                  <a:srgbClr val="0E101A"/>
                </a:solidFill>
                <a:latin typeface="Calibri"/>
                <a:cs typeface="Calibri"/>
              </a:rPr>
              <a:t>boðið</a:t>
            </a:r>
            <a:r>
              <a:rPr lang="en-GB" dirty="0">
                <a:solidFill>
                  <a:srgbClr val="0E101A"/>
                </a:solidFill>
                <a:latin typeface="Calibri"/>
                <a:cs typeface="Calibri"/>
              </a:rPr>
              <a:t> </a:t>
            </a:r>
            <a:r>
              <a:rPr lang="en-GB" dirty="0" err="1">
                <a:solidFill>
                  <a:srgbClr val="0E101A"/>
                </a:solidFill>
                <a:latin typeface="Calibri"/>
                <a:cs typeface="Calibri"/>
              </a:rPr>
              <a:t>fólki</a:t>
            </a:r>
            <a:r>
              <a:rPr lang="en-GB" dirty="0">
                <a:solidFill>
                  <a:srgbClr val="0E101A"/>
                </a:solidFill>
                <a:latin typeface="Calibri"/>
                <a:cs typeface="Calibri"/>
              </a:rPr>
              <a:t> á </a:t>
            </a:r>
            <a:r>
              <a:rPr lang="en-GB" dirty="0" err="1">
                <a:solidFill>
                  <a:srgbClr val="0E101A"/>
                </a:solidFill>
                <a:latin typeface="Calibri"/>
                <a:cs typeface="Calibri"/>
              </a:rPr>
              <a:t>viðburðinn</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deilt</a:t>
            </a:r>
            <a:r>
              <a:rPr lang="en-GB" dirty="0">
                <a:solidFill>
                  <a:srgbClr val="0E101A"/>
                </a:solidFill>
                <a:latin typeface="Calibri"/>
                <a:cs typeface="Calibri"/>
              </a:rPr>
              <a:t> </a:t>
            </a:r>
            <a:r>
              <a:rPr lang="en-GB" dirty="0" err="1">
                <a:solidFill>
                  <a:srgbClr val="0E101A"/>
                </a:solidFill>
                <a:latin typeface="Calibri"/>
                <a:cs typeface="Calibri"/>
              </a:rPr>
              <a:t>upplýsingum</a:t>
            </a:r>
            <a:r>
              <a:rPr lang="en-GB" dirty="0">
                <a:solidFill>
                  <a:srgbClr val="0E101A"/>
                </a:solidFill>
                <a:latin typeface="Calibri"/>
                <a:cs typeface="Calibri"/>
              </a:rPr>
              <a:t> um </a:t>
            </a:r>
            <a:r>
              <a:rPr lang="en-GB" dirty="0" err="1">
                <a:solidFill>
                  <a:srgbClr val="0E101A"/>
                </a:solidFill>
                <a:latin typeface="Calibri"/>
                <a:cs typeface="Calibri"/>
              </a:rPr>
              <a:t>hann</a:t>
            </a:r>
            <a:r>
              <a:rPr lang="en-GB" dirty="0">
                <a:solidFill>
                  <a:srgbClr val="0E101A"/>
                </a:solidFill>
                <a:latin typeface="Calibri"/>
                <a:cs typeface="Calibri"/>
              </a:rPr>
              <a:t>.</a:t>
            </a:r>
          </a:p>
        </p:txBody>
      </p:sp>
    </p:spTree>
    <p:extLst>
      <p:ext uri="{BB962C8B-B14F-4D97-AF65-F5344CB8AC3E}">
        <p14:creationId xmlns:p14="http://schemas.microsoft.com/office/powerpoint/2010/main" val="39747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40940" y="1716561"/>
            <a:ext cx="8679925" cy="2677656"/>
          </a:xfrm>
          <a:prstGeom prst="rect">
            <a:avLst/>
          </a:prstGeom>
        </p:spPr>
        <p:txBody>
          <a:bodyPr wrap="square" lIns="91440" tIns="45720" rIns="91440" bIns="45720" anchor="t">
            <a:spAutoFit/>
          </a:bodyPr>
          <a:lstStyle/>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Upplýsingar</a:t>
            </a:r>
            <a:r>
              <a:rPr lang="en-GB" b="1" dirty="0">
                <a:solidFill>
                  <a:srgbClr val="0E101A"/>
                </a:solidFill>
                <a:latin typeface="Calibri" panose="020F0502020204030204" pitchFamily="34" charset="0"/>
                <a:cs typeface="Calibri" panose="020F0502020204030204" pitchFamily="34" charset="0"/>
              </a:rPr>
              <a:t> og </a:t>
            </a:r>
            <a:r>
              <a:rPr lang="en-GB" b="1" dirty="0" err="1">
                <a:solidFill>
                  <a:srgbClr val="0E101A"/>
                </a:solidFill>
                <a:latin typeface="Calibri" panose="020F0502020204030204" pitchFamily="34" charset="0"/>
                <a:cs typeface="Calibri" panose="020F0502020204030204" pitchFamily="34" charset="0"/>
              </a:rPr>
              <a:t>auglýsingar</a:t>
            </a:r>
            <a:r>
              <a:rPr lang="en-GB" b="1"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Þessi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undirsíða</a:t>
            </a:r>
            <a:r>
              <a:rPr lang="en-GB" dirty="0">
                <a:solidFill>
                  <a:srgbClr val="0E101A"/>
                </a:solidFill>
                <a:latin typeface="Calibri" panose="020F0502020204030204" pitchFamily="34" charset="0"/>
                <a:cs typeface="Calibri" panose="020F0502020204030204" pitchFamily="34" charset="0"/>
              </a:rPr>
              <a:t> er </a:t>
            </a:r>
            <a:r>
              <a:rPr lang="en-GB" dirty="0" err="1">
                <a:solidFill>
                  <a:srgbClr val="0E101A"/>
                </a:solidFill>
                <a:latin typeface="Calibri" panose="020F0502020204030204" pitchFamily="34" charset="0"/>
                <a:cs typeface="Calibri" panose="020F0502020204030204" pitchFamily="34" charset="0"/>
              </a:rPr>
              <a:t>hönnuð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auka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gagnsæi</a:t>
            </a:r>
            <a:r>
              <a:rPr lang="en-GB" dirty="0">
                <a:solidFill>
                  <a:srgbClr val="0E101A"/>
                </a:solidFill>
                <a:latin typeface="Calibri" panose="020F0502020204030204" pitchFamily="34" charset="0"/>
                <a:cs typeface="Calibri" panose="020F0502020204030204" pitchFamily="34" charset="0"/>
              </a:rPr>
              <a:t> á </a:t>
            </a:r>
            <a:r>
              <a:rPr lang="en-GB" dirty="0" err="1">
                <a:solidFill>
                  <a:srgbClr val="0E101A"/>
                </a:solidFill>
                <a:latin typeface="Calibri" panose="020F0502020204030204" pitchFamily="34" charset="0"/>
                <a:cs typeface="Calibri" panose="020F0502020204030204" pitchFamily="34" charset="0"/>
              </a:rPr>
              <a:t>síðunni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þinni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Hún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sýnir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fylgjendum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þínum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allar</a:t>
            </a:r>
            <a:r>
              <a:rPr lang="en-GB" dirty="0">
                <a:solidFill>
                  <a:srgbClr val="0E101A"/>
                </a:solidFill>
                <a:latin typeface="Calibri" panose="020F0502020204030204" pitchFamily="34" charset="0"/>
                <a:cs typeface="Calibri" panose="020F0502020204030204" pitchFamily="34" charset="0"/>
              </a:rPr>
              <a:t> Facebook </a:t>
            </a:r>
            <a:r>
              <a:rPr lang="en-GB" dirty="0" err="1">
                <a:solidFill>
                  <a:srgbClr val="0E101A"/>
                </a:solidFill>
                <a:latin typeface="Calibri" panose="020F0502020204030204" pitchFamily="34" charset="0"/>
                <a:cs typeface="Calibri" panose="020F0502020204030204" pitchFamily="34" charset="0"/>
              </a:rPr>
              <a:t>auglýsingar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þú</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ert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nota </a:t>
            </a:r>
            <a:r>
              <a:rPr lang="en-GB" dirty="0" err="1">
                <a:solidFill>
                  <a:srgbClr val="0E101A"/>
                </a:solidFill>
                <a:latin typeface="Calibri" panose="020F0502020204030204" pitchFamily="34" charset="0"/>
                <a:cs typeface="Calibri" panose="020F0502020204030204" pitchFamily="34" charset="0"/>
              </a:rPr>
              <a:t>hverju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sinni</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Tilboð</a:t>
            </a:r>
            <a:r>
              <a:rPr lang="en-GB" b="1"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Hér</a:t>
            </a:r>
            <a:r>
              <a:rPr lang="en-GB" dirty="0">
                <a:solidFill>
                  <a:srgbClr val="0E101A"/>
                </a:solidFill>
                <a:latin typeface="Calibri" panose="020F0502020204030204" pitchFamily="34" charset="0"/>
                <a:cs typeface="Calibri" panose="020F0502020204030204" pitchFamily="34" charset="0"/>
              </a:rPr>
              <a:t> er </a:t>
            </a:r>
            <a:r>
              <a:rPr lang="en-GB" dirty="0" err="1">
                <a:solidFill>
                  <a:srgbClr val="0E101A"/>
                </a:solidFill>
                <a:latin typeface="Calibri" panose="020F0502020204030204" pitchFamily="34" charset="0"/>
                <a:cs typeface="Calibri" panose="020F0502020204030204" pitchFamily="34" charset="0"/>
              </a:rPr>
              <a:t>hægt</a:t>
            </a:r>
            <a:r>
              <a:rPr lang="en-GB" dirty="0">
                <a:solidFill>
                  <a:srgbClr val="0E101A"/>
                </a:solidFill>
                <a:latin typeface="Calibri" panose="020F0502020204030204" pitchFamily="34" charset="0"/>
                <a:cs typeface="Calibri" panose="020F0502020204030204" pitchFamily="34" charset="0"/>
              </a:rPr>
              <a:t> er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bjóða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upp</a:t>
            </a:r>
            <a:r>
              <a:rPr lang="en-GB" dirty="0">
                <a:solidFill>
                  <a:srgbClr val="0E101A"/>
                </a:solidFill>
                <a:latin typeface="Calibri" panose="020F0502020204030204" pitchFamily="34" charset="0"/>
                <a:cs typeface="Calibri" panose="020F0502020204030204" pitchFamily="34" charset="0"/>
              </a:rPr>
              <a:t> á </a:t>
            </a:r>
            <a:r>
              <a:rPr lang="en-GB" dirty="0" err="1">
                <a:solidFill>
                  <a:srgbClr val="0E101A"/>
                </a:solidFill>
                <a:latin typeface="Calibri" panose="020F0502020204030204" pitchFamily="34" charset="0"/>
                <a:cs typeface="Calibri" panose="020F0502020204030204" pitchFamily="34" charset="0"/>
              </a:rPr>
              <a:t>afslátt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eða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sérstök</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tilboð</a:t>
            </a:r>
            <a:r>
              <a:rPr lang="en-GB" dirty="0">
                <a:solidFill>
                  <a:srgbClr val="0E101A"/>
                </a:solidFill>
                <a:latin typeface="Calibri" panose="020F0502020204030204" pitchFamily="34" charset="0"/>
                <a:cs typeface="Calibri" panose="020F0502020204030204" pitchFamily="34" charset="0"/>
              </a:rPr>
              <a:t>.</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a:cs typeface="Calibri"/>
              </a:rPr>
              <a:t>Innlegg</a:t>
            </a:r>
            <a:r>
              <a:rPr lang="en-GB" b="1" dirty="0">
                <a:solidFill>
                  <a:srgbClr val="0E101A"/>
                </a:solidFill>
                <a:latin typeface="Calibri"/>
                <a:cs typeface="Calibri"/>
              </a:rPr>
              <a:t>: </a:t>
            </a:r>
            <a:r>
              <a:rPr lang="en-GB" dirty="0" err="1">
                <a:solidFill>
                  <a:srgbClr val="0E101A"/>
                </a:solidFill>
                <a:latin typeface="Calibri"/>
                <a:cs typeface="Calibri"/>
              </a:rPr>
              <a:t>Hér</a:t>
            </a:r>
            <a:r>
              <a:rPr lang="en-GB" dirty="0">
                <a:solidFill>
                  <a:srgbClr val="0E101A"/>
                </a:solidFill>
                <a:latin typeface="Calibri"/>
                <a:cs typeface="Calibri"/>
              </a:rPr>
              <a:t> </a:t>
            </a:r>
            <a:r>
              <a:rPr lang="en-GB" dirty="0" err="1">
                <a:solidFill>
                  <a:srgbClr val="0E101A"/>
                </a:solidFill>
                <a:latin typeface="Calibri"/>
                <a:cs typeface="Calibri"/>
              </a:rPr>
              <a:t>birtast</a:t>
            </a:r>
            <a:r>
              <a:rPr lang="en-GB" dirty="0">
                <a:solidFill>
                  <a:srgbClr val="0E101A"/>
                </a:solidFill>
                <a:latin typeface="Calibri"/>
                <a:cs typeface="Calibri"/>
              </a:rPr>
              <a:t> </a:t>
            </a:r>
            <a:r>
              <a:rPr lang="en-GB" dirty="0" err="1">
                <a:solidFill>
                  <a:srgbClr val="0E101A"/>
                </a:solidFill>
                <a:latin typeface="Calibri"/>
                <a:cs typeface="Calibri"/>
              </a:rPr>
              <a:t>öll</a:t>
            </a:r>
            <a:r>
              <a:rPr lang="en-GB" dirty="0">
                <a:solidFill>
                  <a:srgbClr val="0E101A"/>
                </a:solidFill>
                <a:latin typeface="Calibri"/>
                <a:cs typeface="Calibri"/>
              </a:rPr>
              <a:t> </a:t>
            </a:r>
            <a:r>
              <a:rPr lang="en-GB" dirty="0" err="1">
                <a:solidFill>
                  <a:srgbClr val="0E101A"/>
                </a:solidFill>
                <a:latin typeface="Calibri"/>
                <a:cs typeface="Calibri"/>
              </a:rPr>
              <a:t>innlegg</a:t>
            </a:r>
            <a:r>
              <a:rPr lang="en-GB" dirty="0">
                <a:solidFill>
                  <a:srgbClr val="0E101A"/>
                </a:solidFill>
                <a:latin typeface="Calibri"/>
                <a:cs typeface="Calibri"/>
              </a:rPr>
              <a:t>, </a:t>
            </a:r>
            <a:r>
              <a:rPr lang="en-GB" dirty="0" err="1">
                <a:solidFill>
                  <a:srgbClr val="0E101A"/>
                </a:solidFill>
                <a:latin typeface="Calibri"/>
                <a:cs typeface="Calibri"/>
              </a:rPr>
              <a:t>allar</a:t>
            </a:r>
            <a:r>
              <a:rPr lang="en-GB" dirty="0">
                <a:solidFill>
                  <a:srgbClr val="0E101A"/>
                </a:solidFill>
                <a:latin typeface="Calibri"/>
                <a:cs typeface="Calibri"/>
              </a:rPr>
              <a:t> </a:t>
            </a:r>
            <a:r>
              <a:rPr lang="en-GB" dirty="0" err="1">
                <a:solidFill>
                  <a:srgbClr val="0E101A"/>
                </a:solidFill>
                <a:latin typeface="Calibri"/>
                <a:cs typeface="Calibri"/>
              </a:rPr>
              <a:t>myndir</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uppfærslur</a:t>
            </a:r>
            <a:r>
              <a:rPr lang="en-GB" dirty="0">
                <a:solidFill>
                  <a:srgbClr val="0E101A"/>
                </a:solidFill>
                <a:latin typeface="Calibri"/>
                <a:cs typeface="Calibri"/>
              </a:rPr>
              <a:t> á </a:t>
            </a:r>
            <a:r>
              <a:rPr lang="en-GB" dirty="0" err="1">
                <a:solidFill>
                  <a:srgbClr val="0E101A"/>
                </a:solidFill>
                <a:latin typeface="Calibri"/>
                <a:cs typeface="Calibri"/>
              </a:rPr>
              <a:t>tímalínunni</a:t>
            </a:r>
            <a:r>
              <a:rPr lang="en-GB" dirty="0">
                <a:solidFill>
                  <a:srgbClr val="0E101A"/>
                </a:solidFill>
                <a:latin typeface="Calibri"/>
                <a:cs typeface="Calibri"/>
              </a:rPr>
              <a:t> </a:t>
            </a:r>
            <a:r>
              <a:rPr lang="en-GB" dirty="0" err="1">
                <a:solidFill>
                  <a:srgbClr val="0E101A"/>
                </a:solidFill>
                <a:latin typeface="Calibri"/>
                <a:cs typeface="Calibri"/>
              </a:rPr>
              <a:t>þinni</a:t>
            </a:r>
            <a:r>
              <a:rPr lang="en-GB" dirty="0">
                <a:solidFill>
                  <a:srgbClr val="0E101A"/>
                </a:solidFill>
                <a:latin typeface="Calibri"/>
                <a:cs typeface="Calibri"/>
              </a:rPr>
              <a:t>.</a:t>
            </a: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Umsagnir</a:t>
            </a:r>
            <a:r>
              <a:rPr lang="en-GB" b="1"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Viðskiptavinir</a:t>
            </a:r>
            <a:r>
              <a:rPr lang="en-GB" dirty="0">
                <a:solidFill>
                  <a:srgbClr val="0E101A"/>
                </a:solidFill>
                <a:latin typeface="Calibri" panose="020F0502020204030204" pitchFamily="34" charset="0"/>
                <a:cs typeface="Calibri" panose="020F0502020204030204" pitchFamily="34" charset="0"/>
              </a:rPr>
              <a:t> geta sett inn </a:t>
            </a:r>
            <a:r>
              <a:rPr lang="en-GB" dirty="0" err="1">
                <a:solidFill>
                  <a:srgbClr val="0E101A"/>
                </a:solidFill>
                <a:latin typeface="Calibri" panose="020F0502020204030204" pitchFamily="34" charset="0"/>
                <a:cs typeface="Calibri" panose="020F0502020204030204" pitchFamily="34" charset="0"/>
              </a:rPr>
              <a:t>umsagnir</a:t>
            </a:r>
            <a:r>
              <a:rPr lang="en-GB" dirty="0">
                <a:solidFill>
                  <a:srgbClr val="0E101A"/>
                </a:solidFill>
                <a:latin typeface="Calibri" panose="020F0502020204030204" pitchFamily="34" charset="0"/>
                <a:cs typeface="Calibri" panose="020F0502020204030204" pitchFamily="34" charset="0"/>
              </a:rPr>
              <a:t> og </a:t>
            </a:r>
            <a:r>
              <a:rPr lang="en-GB" dirty="0" err="1">
                <a:solidFill>
                  <a:srgbClr val="0E101A"/>
                </a:solidFill>
                <a:latin typeface="Calibri" panose="020F0502020204030204" pitchFamily="34" charset="0"/>
                <a:cs typeface="Calibri" panose="020F0502020204030204" pitchFamily="34" charset="0"/>
              </a:rPr>
              <a:t>tekið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fram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ef</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vilja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mæla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með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fyrirtækinu</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a:cs typeface="Calibri"/>
              </a:rPr>
              <a:t>Þjónusta</a:t>
            </a:r>
            <a:r>
              <a:rPr lang="en-GB" b="1" dirty="0">
                <a:solidFill>
                  <a:srgbClr val="0E101A"/>
                </a:solidFill>
                <a:latin typeface="Calibri"/>
                <a:cs typeface="Calibri"/>
              </a:rPr>
              <a:t>: </a:t>
            </a:r>
            <a:r>
              <a:rPr lang="en-GB" dirty="0" err="1">
                <a:solidFill>
                  <a:srgbClr val="0E101A"/>
                </a:solidFill>
                <a:latin typeface="Calibri"/>
                <a:cs typeface="Calibri"/>
              </a:rPr>
              <a:t>Hér</a:t>
            </a:r>
            <a:r>
              <a:rPr lang="en-GB" dirty="0">
                <a:solidFill>
                  <a:srgbClr val="0E101A"/>
                </a:solidFill>
                <a:latin typeface="Calibri"/>
                <a:cs typeface="Calibri"/>
              </a:rPr>
              <a:t> er </a:t>
            </a:r>
            <a:r>
              <a:rPr lang="en-GB" dirty="0" err="1">
                <a:solidFill>
                  <a:srgbClr val="0E101A"/>
                </a:solidFill>
                <a:latin typeface="Calibri"/>
                <a:cs typeface="Calibri"/>
              </a:rPr>
              <a:t>hægt</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lýsa</a:t>
            </a:r>
            <a:r>
              <a:rPr lang="en-GB" dirty="0">
                <a:solidFill>
                  <a:srgbClr val="0E101A"/>
                </a:solidFill>
                <a:latin typeface="Calibri"/>
                <a:cs typeface="Calibri"/>
              </a:rPr>
              <a:t> </a:t>
            </a:r>
            <a:r>
              <a:rPr lang="en-GB" dirty="0" err="1">
                <a:solidFill>
                  <a:srgbClr val="0E101A"/>
                </a:solidFill>
                <a:latin typeface="Calibri"/>
                <a:cs typeface="Calibri"/>
              </a:rPr>
              <a:t>þeirri</a:t>
            </a:r>
            <a:r>
              <a:rPr lang="en-GB" dirty="0">
                <a:solidFill>
                  <a:srgbClr val="0E101A"/>
                </a:solidFill>
                <a:latin typeface="Calibri"/>
                <a:cs typeface="Calibri"/>
              </a:rPr>
              <a:t> </a:t>
            </a:r>
            <a:r>
              <a:rPr lang="en-GB" dirty="0" err="1">
                <a:solidFill>
                  <a:srgbClr val="0E101A"/>
                </a:solidFill>
                <a:latin typeface="Calibri"/>
                <a:cs typeface="Calibri"/>
              </a:rPr>
              <a:t>þjónustu</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boðið</a:t>
            </a:r>
            <a:r>
              <a:rPr lang="en-GB" dirty="0">
                <a:solidFill>
                  <a:srgbClr val="0E101A"/>
                </a:solidFill>
                <a:latin typeface="Calibri"/>
                <a:cs typeface="Calibri"/>
              </a:rPr>
              <a:t> </a:t>
            </a:r>
            <a:r>
              <a:rPr lang="en-GB" dirty="0" err="1">
                <a:solidFill>
                  <a:srgbClr val="0E101A"/>
                </a:solidFill>
                <a:latin typeface="Calibri"/>
                <a:cs typeface="Calibri"/>
              </a:rPr>
              <a:t>upp</a:t>
            </a:r>
            <a:r>
              <a:rPr lang="en-GB" dirty="0">
                <a:solidFill>
                  <a:srgbClr val="0E101A"/>
                </a:solidFill>
                <a:latin typeface="Calibri"/>
                <a:cs typeface="Calibri"/>
              </a:rPr>
              <a:t> á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kostum</a:t>
            </a:r>
            <a:r>
              <a:rPr lang="en-GB" dirty="0">
                <a:solidFill>
                  <a:srgbClr val="0E101A"/>
                </a:solidFill>
                <a:latin typeface="Calibri"/>
                <a:cs typeface="Calibri"/>
              </a:rPr>
              <a:t> </a:t>
            </a:r>
            <a:r>
              <a:rPr lang="en-GB" dirty="0" err="1">
                <a:solidFill>
                  <a:srgbClr val="0E101A"/>
                </a:solidFill>
                <a:latin typeface="Calibri"/>
                <a:cs typeface="Calibri"/>
              </a:rPr>
              <a:t>hennar</a:t>
            </a:r>
            <a:r>
              <a:rPr lang="en-GB" dirty="0">
                <a:solidFill>
                  <a:srgbClr val="0E101A"/>
                </a:solidFill>
                <a:latin typeface="Calibri"/>
                <a:cs typeface="Calibri"/>
              </a:rPr>
              <a:t>. </a:t>
            </a:r>
            <a:r>
              <a:rPr lang="en-GB" dirty="0" err="1">
                <a:solidFill>
                  <a:srgbClr val="0E101A"/>
                </a:solidFill>
                <a:latin typeface="Calibri"/>
                <a:cs typeface="Calibri"/>
              </a:rPr>
              <a:t>Einnig</a:t>
            </a:r>
            <a:r>
              <a:rPr lang="en-GB" dirty="0">
                <a:solidFill>
                  <a:srgbClr val="0E101A"/>
                </a:solidFill>
                <a:latin typeface="Calibri"/>
                <a:cs typeface="Calibri"/>
              </a:rPr>
              <a:t> er </a:t>
            </a:r>
            <a:r>
              <a:rPr lang="en-GB" dirty="0" err="1">
                <a:solidFill>
                  <a:srgbClr val="0E101A"/>
                </a:solidFill>
                <a:latin typeface="Calibri"/>
                <a:cs typeface="Calibri"/>
              </a:rPr>
              <a:t>hægt</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setja</a:t>
            </a:r>
            <a:r>
              <a:rPr lang="en-GB" dirty="0">
                <a:solidFill>
                  <a:srgbClr val="0E101A"/>
                </a:solidFill>
                <a:latin typeface="Calibri"/>
                <a:cs typeface="Calibri"/>
              </a:rPr>
              <a:t> inn </a:t>
            </a:r>
            <a:r>
              <a:rPr lang="en-GB" dirty="0" err="1">
                <a:solidFill>
                  <a:srgbClr val="0E101A"/>
                </a:solidFill>
                <a:latin typeface="Calibri"/>
                <a:cs typeface="Calibri"/>
              </a:rPr>
              <a:t>myndir</a:t>
            </a:r>
            <a:r>
              <a:rPr lang="en-GB" dirty="0">
                <a:solidFill>
                  <a:srgbClr val="0E101A"/>
                </a:solidFill>
                <a:latin typeface="Calibri"/>
                <a:cs typeface="Calibri"/>
              </a:rPr>
              <a:t>, </a:t>
            </a:r>
            <a:r>
              <a:rPr lang="en-GB" dirty="0" err="1">
                <a:solidFill>
                  <a:srgbClr val="0E101A"/>
                </a:solidFill>
                <a:latin typeface="Calibri"/>
                <a:cs typeface="Calibri"/>
              </a:rPr>
              <a:t>lýsingar</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verðskrá</a:t>
            </a:r>
            <a:r>
              <a:rPr lang="en-GB" dirty="0">
                <a:solidFill>
                  <a:srgbClr val="0E101A"/>
                </a:solidFill>
                <a:latin typeface="Calibri"/>
                <a:cs typeface="Calibri"/>
              </a:rPr>
              <a:t>. </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442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47816" y="1725718"/>
            <a:ext cx="8487420" cy="954107"/>
          </a:xfrm>
          <a:prstGeom prst="rect">
            <a:avLst/>
          </a:prstGeom>
        </p:spPr>
        <p:txBody>
          <a:bodyPr wrap="square" lIns="91440" tIns="45720" rIns="91440" bIns="45720" anchor="t">
            <a:spAutoFit/>
          </a:bodyPr>
          <a:lstStyle/>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Myndir</a:t>
            </a:r>
            <a:r>
              <a:rPr lang="en-GB" b="1"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Hér</a:t>
            </a:r>
            <a:r>
              <a:rPr lang="en-GB" dirty="0">
                <a:solidFill>
                  <a:srgbClr val="0E101A"/>
                </a:solidFill>
                <a:latin typeface="Calibri" panose="020F0502020204030204" pitchFamily="34" charset="0"/>
                <a:cs typeface="Calibri" panose="020F0502020204030204" pitchFamily="34" charset="0"/>
              </a:rPr>
              <a:t> er </a:t>
            </a:r>
            <a:r>
              <a:rPr lang="en-GB" dirty="0" err="1">
                <a:solidFill>
                  <a:srgbClr val="0E101A"/>
                </a:solidFill>
                <a:latin typeface="Calibri" panose="020F0502020204030204" pitchFamily="34" charset="0"/>
                <a:cs typeface="Calibri" panose="020F0502020204030204" pitchFamily="34" charset="0"/>
              </a:rPr>
              <a:t>hægt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sjá</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þær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myndir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hafa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birst</a:t>
            </a:r>
            <a:r>
              <a:rPr lang="en-GB" dirty="0">
                <a:solidFill>
                  <a:srgbClr val="0E101A"/>
                </a:solidFill>
                <a:latin typeface="Calibri" panose="020F0502020204030204" pitchFamily="34" charset="0"/>
                <a:cs typeface="Calibri" panose="020F0502020204030204" pitchFamily="34" charset="0"/>
              </a:rPr>
              <a:t> á </a:t>
            </a:r>
            <a:r>
              <a:rPr lang="en-GB" dirty="0" err="1">
                <a:solidFill>
                  <a:srgbClr val="0E101A"/>
                </a:solidFill>
                <a:latin typeface="Calibri" panose="020F0502020204030204" pitchFamily="34" charset="0"/>
                <a:cs typeface="Calibri" panose="020F0502020204030204" pitchFamily="34" charset="0"/>
              </a:rPr>
              <a:t>tímalínunni</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a:cs typeface="Calibri"/>
              </a:rPr>
              <a:t>Verslun</a:t>
            </a:r>
            <a:r>
              <a:rPr lang="en-GB" b="1" dirty="0">
                <a:solidFill>
                  <a:srgbClr val="0E101A"/>
                </a:solidFill>
                <a:latin typeface="Calibri"/>
                <a:cs typeface="Calibri"/>
              </a:rPr>
              <a:t>: </a:t>
            </a:r>
            <a:r>
              <a:rPr lang="en-GB" dirty="0" err="1">
                <a:solidFill>
                  <a:srgbClr val="0E101A"/>
                </a:solidFill>
                <a:latin typeface="Calibri"/>
                <a:cs typeface="Calibri"/>
              </a:rPr>
              <a:t>Hægt</a:t>
            </a:r>
            <a:r>
              <a:rPr lang="en-GB" dirty="0">
                <a:solidFill>
                  <a:srgbClr val="0E101A"/>
                </a:solidFill>
                <a:latin typeface="Calibri"/>
                <a:cs typeface="Calibri"/>
              </a:rPr>
              <a:t> er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setja</a:t>
            </a:r>
            <a:r>
              <a:rPr lang="en-GB" dirty="0">
                <a:solidFill>
                  <a:srgbClr val="0E101A"/>
                </a:solidFill>
                <a:latin typeface="Calibri"/>
                <a:cs typeface="Calibri"/>
              </a:rPr>
              <a:t> inn </a:t>
            </a:r>
            <a:r>
              <a:rPr lang="en-GB" dirty="0" err="1">
                <a:solidFill>
                  <a:srgbClr val="0E101A"/>
                </a:solidFill>
                <a:latin typeface="Calibri"/>
                <a:cs typeface="Calibri"/>
              </a:rPr>
              <a:t>allt</a:t>
            </a:r>
            <a:r>
              <a:rPr lang="en-GB" dirty="0">
                <a:solidFill>
                  <a:srgbClr val="0E101A"/>
                </a:solidFill>
                <a:latin typeface="Calibri"/>
                <a:cs typeface="Calibri"/>
              </a:rPr>
              <a:t> </a:t>
            </a:r>
            <a:r>
              <a:rPr lang="en-GB" dirty="0" err="1">
                <a:solidFill>
                  <a:srgbClr val="0E101A"/>
                </a:solidFill>
                <a:latin typeface="Calibri"/>
                <a:cs typeface="Calibri"/>
              </a:rPr>
              <a:t>vöruúrvalið</a:t>
            </a:r>
            <a:r>
              <a:rPr lang="en-GB" dirty="0">
                <a:solidFill>
                  <a:srgbClr val="0E101A"/>
                </a:solidFill>
                <a:latin typeface="Calibri"/>
                <a:cs typeface="Calibri"/>
              </a:rPr>
              <a:t> </a:t>
            </a:r>
            <a:r>
              <a:rPr lang="en-GB" dirty="0" err="1">
                <a:solidFill>
                  <a:srgbClr val="0E101A"/>
                </a:solidFill>
                <a:latin typeface="Calibri"/>
                <a:cs typeface="Calibri"/>
              </a:rPr>
              <a:t>hér</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þá</a:t>
            </a:r>
            <a:r>
              <a:rPr lang="en-GB" dirty="0">
                <a:solidFill>
                  <a:srgbClr val="0E101A"/>
                </a:solidFill>
                <a:latin typeface="Calibri"/>
                <a:cs typeface="Calibri"/>
              </a:rPr>
              <a:t> geta </a:t>
            </a:r>
            <a:r>
              <a:rPr lang="en-GB" dirty="0" err="1">
                <a:solidFill>
                  <a:srgbClr val="0E101A"/>
                </a:solidFill>
                <a:latin typeface="Calibri"/>
                <a:cs typeface="Calibri"/>
              </a:rPr>
              <a:t>viðskiptavinir</a:t>
            </a:r>
            <a:r>
              <a:rPr lang="en-GB" dirty="0">
                <a:solidFill>
                  <a:srgbClr val="0E101A"/>
                </a:solidFill>
                <a:latin typeface="Calibri"/>
                <a:cs typeface="Calibri"/>
              </a:rPr>
              <a:t> </a:t>
            </a:r>
            <a:r>
              <a:rPr lang="en-GB" dirty="0" err="1">
                <a:solidFill>
                  <a:srgbClr val="0E101A"/>
                </a:solidFill>
                <a:latin typeface="Calibri"/>
                <a:cs typeface="Calibri"/>
              </a:rPr>
              <a:t>verslað</a:t>
            </a:r>
            <a:r>
              <a:rPr lang="en-GB" dirty="0">
                <a:solidFill>
                  <a:srgbClr val="0E101A"/>
                </a:solidFill>
                <a:latin typeface="Calibri"/>
                <a:cs typeface="Calibri"/>
              </a:rPr>
              <a:t> </a:t>
            </a:r>
            <a:r>
              <a:rPr lang="en-GB" dirty="0" err="1">
                <a:solidFill>
                  <a:srgbClr val="0E101A"/>
                </a:solidFill>
                <a:latin typeface="Calibri"/>
                <a:cs typeface="Calibri"/>
              </a:rPr>
              <a:t>beint</a:t>
            </a:r>
            <a:r>
              <a:rPr lang="en-GB" dirty="0">
                <a:solidFill>
                  <a:srgbClr val="0E101A"/>
                </a:solidFill>
                <a:latin typeface="Calibri"/>
                <a:cs typeface="Calibri"/>
              </a:rPr>
              <a:t> </a:t>
            </a:r>
            <a:r>
              <a:rPr lang="en-GB" dirty="0" err="1">
                <a:solidFill>
                  <a:srgbClr val="0E101A"/>
                </a:solidFill>
                <a:latin typeface="Calibri"/>
                <a:cs typeface="Calibri"/>
              </a:rPr>
              <a:t>af</a:t>
            </a:r>
            <a:r>
              <a:rPr lang="en-GB" dirty="0">
                <a:solidFill>
                  <a:srgbClr val="0E101A"/>
                </a:solidFill>
                <a:latin typeface="Calibri"/>
                <a:cs typeface="Calibri"/>
              </a:rPr>
              <a:t> </a:t>
            </a:r>
            <a:r>
              <a:rPr lang="en-GB" dirty="0" err="1">
                <a:solidFill>
                  <a:srgbClr val="0E101A"/>
                </a:solidFill>
                <a:latin typeface="Calibri"/>
                <a:cs typeface="Calibri"/>
              </a:rPr>
              <a:t>fyrirtækinu</a:t>
            </a:r>
            <a:r>
              <a:rPr lang="en-GB" dirty="0">
                <a:solidFill>
                  <a:srgbClr val="0E101A"/>
                </a:solidFill>
                <a:latin typeface="Calibri"/>
                <a:cs typeface="Calibri"/>
              </a:rPr>
              <a:t> í </a:t>
            </a:r>
            <a:r>
              <a:rPr lang="en-GB" dirty="0" err="1">
                <a:solidFill>
                  <a:srgbClr val="0E101A"/>
                </a:solidFill>
                <a:latin typeface="Calibri"/>
                <a:cs typeface="Calibri"/>
              </a:rPr>
              <a:t>gegnum</a:t>
            </a:r>
            <a:r>
              <a:rPr lang="en-GB" dirty="0">
                <a:solidFill>
                  <a:srgbClr val="0E101A"/>
                </a:solidFill>
                <a:latin typeface="Calibri"/>
                <a:cs typeface="Calibri"/>
              </a:rPr>
              <a:t> Facebook </a:t>
            </a:r>
            <a:r>
              <a:rPr lang="en-GB" dirty="0" err="1">
                <a:solidFill>
                  <a:srgbClr val="0E101A"/>
                </a:solidFill>
                <a:latin typeface="Calibri"/>
                <a:cs typeface="Calibri"/>
              </a:rPr>
              <a:t>síðuna</a:t>
            </a:r>
            <a:r>
              <a:rPr lang="en-GB" dirty="0">
                <a:solidFill>
                  <a:srgbClr val="0E101A"/>
                </a:solidFill>
                <a:latin typeface="Calibri"/>
                <a:cs typeface="Calibri"/>
              </a:rPr>
              <a:t>. </a:t>
            </a:r>
            <a:r>
              <a:rPr lang="en-GB" dirty="0" err="1">
                <a:solidFill>
                  <a:srgbClr val="0E101A"/>
                </a:solidFill>
                <a:latin typeface="Calibri"/>
                <a:cs typeface="Calibri"/>
              </a:rPr>
              <a:t>Söluvirðið</a:t>
            </a:r>
            <a:r>
              <a:rPr lang="en-GB" dirty="0">
                <a:solidFill>
                  <a:srgbClr val="0E101A"/>
                </a:solidFill>
                <a:latin typeface="Calibri"/>
                <a:cs typeface="Calibri"/>
              </a:rPr>
              <a:t> er </a:t>
            </a:r>
            <a:r>
              <a:rPr lang="en-GB" dirty="0" err="1">
                <a:solidFill>
                  <a:srgbClr val="0E101A"/>
                </a:solidFill>
                <a:latin typeface="Calibri"/>
                <a:cs typeface="Calibri"/>
              </a:rPr>
              <a:t>svo</a:t>
            </a:r>
            <a:r>
              <a:rPr lang="en-GB" dirty="0">
                <a:solidFill>
                  <a:srgbClr val="0E101A"/>
                </a:solidFill>
                <a:latin typeface="Calibri"/>
                <a:cs typeface="Calibri"/>
              </a:rPr>
              <a:t> </a:t>
            </a:r>
            <a:r>
              <a:rPr lang="en-GB" dirty="0" err="1">
                <a:solidFill>
                  <a:srgbClr val="0E101A"/>
                </a:solidFill>
                <a:latin typeface="Calibri"/>
                <a:cs typeface="Calibri"/>
              </a:rPr>
              <a:t>millifært</a:t>
            </a:r>
            <a:r>
              <a:rPr lang="en-GB" dirty="0">
                <a:solidFill>
                  <a:srgbClr val="0E101A"/>
                </a:solidFill>
                <a:latin typeface="Calibri"/>
                <a:cs typeface="Calibri"/>
              </a:rPr>
              <a:t> inn á </a:t>
            </a:r>
            <a:r>
              <a:rPr lang="en-GB" dirty="0" err="1">
                <a:solidFill>
                  <a:srgbClr val="0E101A"/>
                </a:solidFill>
                <a:latin typeface="Calibri"/>
                <a:cs typeface="Calibri"/>
              </a:rPr>
              <a:t>bankareikninginn</a:t>
            </a:r>
            <a:r>
              <a:rPr lang="en-GB" dirty="0">
                <a:solidFill>
                  <a:srgbClr val="0E101A"/>
                </a:solidFill>
                <a:latin typeface="Calibri"/>
                <a:cs typeface="Calibri"/>
              </a:rPr>
              <a:t> </a:t>
            </a:r>
            <a:r>
              <a:rPr lang="en-GB" dirty="0" err="1">
                <a:solidFill>
                  <a:srgbClr val="0E101A"/>
                </a:solidFill>
                <a:latin typeface="Calibri"/>
                <a:cs typeface="Calibri"/>
              </a:rPr>
              <a:t>þinn</a:t>
            </a:r>
            <a:r>
              <a:rPr lang="en-GB" dirty="0">
                <a:solidFill>
                  <a:srgbClr val="0E101A"/>
                </a:solidFill>
                <a:latin typeface="Calibri"/>
                <a:cs typeface="Calibri"/>
              </a:rPr>
              <a:t>.</a:t>
            </a:r>
          </a:p>
        </p:txBody>
      </p:sp>
    </p:spTree>
    <p:extLst>
      <p:ext uri="{BB962C8B-B14F-4D97-AF65-F5344CB8AC3E}">
        <p14:creationId xmlns:p14="http://schemas.microsoft.com/office/powerpoint/2010/main" val="223185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6410185" y="2135719"/>
            <a:ext cx="2429529" cy="2151972"/>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321548" y="120867"/>
            <a:ext cx="6281805" cy="550015"/>
          </a:xfrm>
          <a:prstGeom prst="rect">
            <a:avLst/>
          </a:prstGeom>
        </p:spPr>
        <p:txBody>
          <a:bodyPr spcFirstLastPara="1" wrap="square" lIns="91425" tIns="91425" rIns="91425" bIns="91425" anchor="t" anchorCtr="0">
            <a:noAutofit/>
          </a:bodyPr>
          <a:lstStyle/>
          <a:p>
            <a:pPr lvl="0" algn="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34066" y="1370489"/>
            <a:ext cx="6843472" cy="160043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b="1" dirty="0">
                <a:solidFill>
                  <a:srgbClr val="004C52"/>
                </a:solidFill>
                <a:latin typeface="Calibri"/>
                <a:cs typeface="Calibri"/>
                <a:hlinkClick r:id="rId4">
                  <a:extLst>
                    <a:ext uri="{A12FA001-AC4F-418D-AE19-62706E023703}">
                      <ahyp:hlinkClr xmlns:ahyp="http://schemas.microsoft.com/office/drawing/2018/hyperlinkcolor" val="tx"/>
                    </a:ext>
                  </a:extLst>
                </a:hlinkClick>
              </a:rPr>
              <a:t>Instagram for business:</a:t>
            </a:r>
            <a:endParaRPr lang="en-GB" b="1" dirty="0">
              <a:solidFill>
                <a:srgbClr val="004C52"/>
              </a:solidFill>
              <a:latin typeface="Calibri"/>
              <a:cs typeface="Calibri"/>
            </a:endParaRPr>
          </a:p>
          <a:p>
            <a:r>
              <a:rPr lang="en-GB" dirty="0">
                <a:latin typeface="Calibri"/>
                <a:cs typeface="Calibri"/>
              </a:rPr>
              <a:t>Instagram er </a:t>
            </a:r>
            <a:r>
              <a:rPr lang="en-GB" dirty="0" err="1">
                <a:latin typeface="Calibri"/>
                <a:cs typeface="Calibri"/>
              </a:rPr>
              <a:t>einn</a:t>
            </a:r>
            <a:r>
              <a:rPr lang="en-GB" dirty="0">
                <a:latin typeface="Calibri"/>
                <a:cs typeface="Calibri"/>
              </a:rPr>
              <a:t> </a:t>
            </a:r>
            <a:r>
              <a:rPr lang="en-GB" dirty="0" err="1">
                <a:latin typeface="Calibri"/>
                <a:cs typeface="Calibri"/>
              </a:rPr>
              <a:t>af</a:t>
            </a:r>
            <a:r>
              <a:rPr lang="en-GB" dirty="0">
                <a:latin typeface="Calibri"/>
                <a:cs typeface="Calibri"/>
              </a:rPr>
              <a:t> </a:t>
            </a:r>
            <a:r>
              <a:rPr lang="en-GB" dirty="0" err="1">
                <a:latin typeface="Calibri"/>
                <a:cs typeface="Calibri"/>
              </a:rPr>
              <a:t>vinsælustu</a:t>
            </a:r>
            <a:r>
              <a:rPr lang="en-GB" dirty="0">
                <a:latin typeface="Calibri"/>
                <a:cs typeface="Calibri"/>
              </a:rPr>
              <a:t> </a:t>
            </a:r>
            <a:r>
              <a:rPr lang="en-GB" dirty="0" err="1">
                <a:latin typeface="Calibri"/>
                <a:cs typeface="Calibri"/>
              </a:rPr>
              <a:t>samfélagsmiðlum</a:t>
            </a:r>
            <a:r>
              <a:rPr lang="en-GB" dirty="0">
                <a:latin typeface="Calibri"/>
                <a:cs typeface="Calibri"/>
              </a:rPr>
              <a:t> í </a:t>
            </a:r>
            <a:r>
              <a:rPr lang="en-GB" dirty="0" err="1">
                <a:latin typeface="Calibri"/>
                <a:cs typeface="Calibri"/>
              </a:rPr>
              <a:t>heimi</a:t>
            </a:r>
            <a:r>
              <a:rPr lang="en-GB" dirty="0">
                <a:latin typeface="Calibri"/>
                <a:cs typeface="Calibri"/>
              </a:rPr>
              <a:t>, </a:t>
            </a:r>
            <a:r>
              <a:rPr lang="en-GB" dirty="0" err="1">
                <a:latin typeface="Calibri"/>
                <a:cs typeface="Calibri"/>
              </a:rPr>
              <a:t>með</a:t>
            </a:r>
            <a:r>
              <a:rPr lang="en-GB" dirty="0">
                <a:latin typeface="Calibri"/>
                <a:cs typeface="Calibri"/>
              </a:rPr>
              <a:t> </a:t>
            </a:r>
            <a:r>
              <a:rPr lang="en-GB" dirty="0" err="1">
                <a:latin typeface="Calibri"/>
                <a:cs typeface="Calibri"/>
              </a:rPr>
              <a:t>nærri</a:t>
            </a:r>
            <a:r>
              <a:rPr lang="en-GB" dirty="0">
                <a:latin typeface="Calibri"/>
                <a:cs typeface="Calibri"/>
              </a:rPr>
              <a:t> 112,5 </a:t>
            </a:r>
            <a:r>
              <a:rPr lang="en-GB" dirty="0" err="1">
                <a:latin typeface="Calibri"/>
                <a:cs typeface="Calibri"/>
              </a:rPr>
              <a:t>milljón</a:t>
            </a:r>
            <a:r>
              <a:rPr lang="en-GB" dirty="0">
                <a:latin typeface="Calibri"/>
                <a:cs typeface="Calibri"/>
              </a:rPr>
              <a:t> </a:t>
            </a:r>
            <a:r>
              <a:rPr lang="en-GB" dirty="0" err="1">
                <a:latin typeface="Calibri"/>
                <a:cs typeface="Calibri"/>
              </a:rPr>
              <a:t>notendur</a:t>
            </a:r>
            <a:r>
              <a:rPr lang="en-GB" dirty="0">
                <a:latin typeface="Calibri"/>
                <a:cs typeface="Calibri"/>
              </a:rPr>
              <a:t> </a:t>
            </a:r>
            <a:r>
              <a:rPr lang="en-GB" dirty="0" err="1">
                <a:latin typeface="Calibri"/>
                <a:cs typeface="Calibri"/>
              </a:rPr>
              <a:t>árið</a:t>
            </a:r>
            <a:r>
              <a:rPr lang="en-GB" dirty="0">
                <a:latin typeface="Calibri"/>
                <a:cs typeface="Calibri"/>
              </a:rPr>
              <a:t> 2020.</a:t>
            </a:r>
            <a:r>
              <a:rPr lang="en-GB" dirty="0">
                <a:solidFill>
                  <a:schemeClr val="tx1"/>
                </a:solidFill>
                <a:latin typeface="Calibri"/>
                <a:cs typeface="Calibri"/>
              </a:rPr>
              <a:t>  Instagram er </a:t>
            </a:r>
            <a:r>
              <a:rPr lang="en-GB" dirty="0" err="1">
                <a:solidFill>
                  <a:schemeClr val="tx1"/>
                </a:solidFill>
                <a:latin typeface="Calibri"/>
                <a:cs typeface="Calibri"/>
              </a:rPr>
              <a:t>mjög</a:t>
            </a:r>
            <a:r>
              <a:rPr lang="en-GB" dirty="0">
                <a:solidFill>
                  <a:schemeClr val="tx1"/>
                </a:solidFill>
                <a:latin typeface="Calibri"/>
                <a:cs typeface="Calibri"/>
              </a:rPr>
              <a:t> </a:t>
            </a:r>
            <a:r>
              <a:rPr lang="en-GB" dirty="0" err="1">
                <a:solidFill>
                  <a:schemeClr val="tx1"/>
                </a:solidFill>
                <a:latin typeface="Calibri"/>
                <a:cs typeface="Calibri"/>
              </a:rPr>
              <a:t>sjónrænn</a:t>
            </a:r>
            <a:r>
              <a:rPr lang="en-GB" dirty="0">
                <a:solidFill>
                  <a:schemeClr val="tx1"/>
                </a:solidFill>
                <a:latin typeface="Calibri"/>
                <a:cs typeface="Calibri"/>
              </a:rPr>
              <a:t>, </a:t>
            </a:r>
            <a:r>
              <a:rPr lang="en-GB" dirty="0" err="1">
                <a:solidFill>
                  <a:schemeClr val="tx1"/>
                </a:solidFill>
                <a:latin typeface="Calibri"/>
                <a:cs typeface="Calibri"/>
              </a:rPr>
              <a:t>ljósmyndamiðaður</a:t>
            </a:r>
            <a:r>
              <a:rPr lang="en-GB" dirty="0">
                <a:solidFill>
                  <a:schemeClr val="tx1"/>
                </a:solidFill>
                <a:latin typeface="Calibri"/>
                <a:cs typeface="Calibri"/>
              </a:rPr>
              <a:t>  </a:t>
            </a:r>
            <a:r>
              <a:rPr lang="en-GB" dirty="0" err="1">
                <a:solidFill>
                  <a:schemeClr val="tx1"/>
                </a:solidFill>
                <a:latin typeface="Calibri"/>
                <a:cs typeface="Calibri"/>
              </a:rPr>
              <a:t>samfélagsmiðill</a:t>
            </a:r>
            <a:r>
              <a:rPr lang="en-GB" dirty="0">
                <a:solidFill>
                  <a:schemeClr val="tx1"/>
                </a:solidFill>
                <a:latin typeface="Calibri"/>
                <a:cs typeface="Calibri"/>
              </a:rPr>
              <a:t> </a:t>
            </a:r>
            <a:r>
              <a:rPr lang="en-GB" dirty="0" err="1">
                <a:solidFill>
                  <a:schemeClr val="tx1"/>
                </a:solidFill>
                <a:latin typeface="Calibri"/>
                <a:cs typeface="Calibri"/>
              </a:rPr>
              <a:t>sem</a:t>
            </a:r>
            <a:r>
              <a:rPr lang="en-GB" dirty="0">
                <a:solidFill>
                  <a:schemeClr val="tx1"/>
                </a:solidFill>
                <a:latin typeface="Calibri"/>
                <a:cs typeface="Calibri"/>
              </a:rPr>
              <a:t> </a:t>
            </a:r>
            <a:r>
              <a:rPr lang="en-GB" dirty="0" err="1">
                <a:solidFill>
                  <a:schemeClr val="tx1"/>
                </a:solidFill>
                <a:latin typeface="Calibri"/>
                <a:cs typeface="Calibri"/>
              </a:rPr>
              <a:t>býður</a:t>
            </a:r>
            <a:r>
              <a:rPr lang="en-GB" dirty="0">
                <a:solidFill>
                  <a:schemeClr val="tx1"/>
                </a:solidFill>
                <a:latin typeface="Calibri"/>
                <a:cs typeface="Calibri"/>
              </a:rPr>
              <a:t> </a:t>
            </a:r>
            <a:r>
              <a:rPr lang="en-GB" dirty="0" err="1">
                <a:solidFill>
                  <a:schemeClr val="tx1"/>
                </a:solidFill>
                <a:latin typeface="Calibri"/>
                <a:cs typeface="Calibri"/>
              </a:rPr>
              <a:t>upp</a:t>
            </a:r>
            <a:r>
              <a:rPr lang="en-GB" dirty="0">
                <a:solidFill>
                  <a:schemeClr val="tx1"/>
                </a:solidFill>
                <a:latin typeface="Calibri"/>
                <a:cs typeface="Calibri"/>
              </a:rPr>
              <a:t> á </a:t>
            </a:r>
            <a:r>
              <a:rPr lang="en-GB" dirty="0" err="1">
                <a:solidFill>
                  <a:schemeClr val="tx1"/>
                </a:solidFill>
                <a:latin typeface="Calibri"/>
                <a:cs typeface="Calibri"/>
              </a:rPr>
              <a:t>verkfæri</a:t>
            </a:r>
            <a:r>
              <a:rPr lang="en-GB" dirty="0">
                <a:solidFill>
                  <a:schemeClr val="tx1"/>
                </a:solidFill>
                <a:latin typeface="Calibri"/>
                <a:cs typeface="Calibri"/>
              </a:rPr>
              <a:t> </a:t>
            </a:r>
            <a:r>
              <a:rPr lang="en-GB" dirty="0" err="1">
                <a:solidFill>
                  <a:schemeClr val="tx1"/>
                </a:solidFill>
                <a:latin typeface="Calibri"/>
                <a:cs typeface="Calibri"/>
              </a:rPr>
              <a:t>fyrir</a:t>
            </a:r>
            <a:r>
              <a:rPr lang="en-GB" dirty="0">
                <a:solidFill>
                  <a:schemeClr val="tx1"/>
                </a:solidFill>
                <a:latin typeface="Calibri"/>
                <a:cs typeface="Calibri"/>
              </a:rPr>
              <a:t> </a:t>
            </a:r>
            <a:r>
              <a:rPr lang="en-GB" dirty="0" err="1">
                <a:solidFill>
                  <a:schemeClr val="tx1"/>
                </a:solidFill>
                <a:latin typeface="Calibri"/>
                <a:cs typeface="Calibri"/>
              </a:rPr>
              <a:t>fyrirtæki</a:t>
            </a:r>
            <a:r>
              <a:rPr lang="en-GB" dirty="0">
                <a:solidFill>
                  <a:schemeClr val="tx1"/>
                </a:solidFill>
                <a:latin typeface="Calibri"/>
                <a:cs typeface="Calibri"/>
              </a:rPr>
              <a:t> </a:t>
            </a:r>
            <a:r>
              <a:rPr lang="en-GB" dirty="0" err="1">
                <a:solidFill>
                  <a:schemeClr val="tx1"/>
                </a:solidFill>
                <a:latin typeface="Calibri"/>
                <a:cs typeface="Calibri"/>
              </a:rPr>
              <a:t>til</a:t>
            </a:r>
            <a:r>
              <a:rPr lang="en-GB" dirty="0">
                <a:solidFill>
                  <a:schemeClr val="tx1"/>
                </a:solidFill>
                <a:latin typeface="Calibri"/>
                <a:cs typeface="Calibri"/>
              </a:rPr>
              <a:t> </a:t>
            </a:r>
            <a:r>
              <a:rPr lang="en-GB" dirty="0" err="1">
                <a:solidFill>
                  <a:schemeClr val="tx1"/>
                </a:solidFill>
                <a:latin typeface="Calibri"/>
                <a:cs typeface="Calibri"/>
              </a:rPr>
              <a:t>markaðssetningar</a:t>
            </a:r>
            <a:endParaRPr lang="en-GB">
              <a:solidFill>
                <a:schemeClr val="tx1"/>
              </a:solidFill>
              <a:latin typeface="Calibri" panose="020F0502020204030204" pitchFamily="34" charset="0"/>
              <a:cs typeface="Calibri" panose="020F0502020204030204" pitchFamily="34" charset="0"/>
            </a:endParaRPr>
          </a:p>
          <a:p>
            <a:endParaRPr lang="en-GB" dirty="0">
              <a:solidFill>
                <a:srgbClr val="FF0000"/>
              </a:solidFill>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3" name="Rectángulo 2"/>
          <p:cNvSpPr/>
          <p:nvPr/>
        </p:nvSpPr>
        <p:spPr>
          <a:xfrm>
            <a:off x="249910" y="2493163"/>
            <a:ext cx="5854224" cy="2031325"/>
          </a:xfrm>
          <a:prstGeom prst="rect">
            <a:avLst/>
          </a:prstGeom>
        </p:spPr>
        <p:txBody>
          <a:bodyPr wrap="square" lIns="91440" tIns="45720" rIns="91440" bIns="45720" anchor="t">
            <a:spAutoFit/>
          </a:bodyPr>
          <a:lstStyle/>
          <a:p>
            <a:r>
              <a:rPr lang="en-GB" b="1" dirty="0" err="1">
                <a:latin typeface="Calibri"/>
                <a:cs typeface="Calibri"/>
              </a:rPr>
              <a:t>Hvernig</a:t>
            </a:r>
            <a:r>
              <a:rPr lang="en-GB" b="1" dirty="0">
                <a:latin typeface="Calibri"/>
                <a:cs typeface="Calibri"/>
              </a:rPr>
              <a:t> á </a:t>
            </a:r>
            <a:r>
              <a:rPr lang="en-GB" b="1" dirty="0" err="1">
                <a:latin typeface="Calibri"/>
                <a:cs typeface="Calibri"/>
              </a:rPr>
              <a:t>að</a:t>
            </a:r>
            <a:r>
              <a:rPr lang="en-GB" b="1" dirty="0">
                <a:latin typeface="Calibri"/>
                <a:cs typeface="Calibri"/>
              </a:rPr>
              <a:t> </a:t>
            </a:r>
            <a:r>
              <a:rPr lang="en-GB" b="1" dirty="0" err="1">
                <a:latin typeface="Calibri"/>
                <a:cs typeface="Calibri"/>
              </a:rPr>
              <a:t>búa</a:t>
            </a:r>
            <a:r>
              <a:rPr lang="en-GB" b="1" dirty="0">
                <a:latin typeface="Calibri"/>
                <a:cs typeface="Calibri"/>
              </a:rPr>
              <a:t> </a:t>
            </a:r>
            <a:r>
              <a:rPr lang="en-GB" b="1" dirty="0" err="1">
                <a:latin typeface="Calibri"/>
                <a:cs typeface="Calibri"/>
              </a:rPr>
              <a:t>til</a:t>
            </a:r>
            <a:r>
              <a:rPr lang="en-GB" b="1" dirty="0">
                <a:latin typeface="Calibri"/>
                <a:cs typeface="Calibri"/>
              </a:rPr>
              <a:t> Instagram for business</a:t>
            </a:r>
            <a:endParaRPr lang="en-GB" b="1" dirty="0">
              <a:latin typeface="Calibri" panose="020F0502020204030204" pitchFamily="34" charset="0"/>
              <a:cs typeface="Calibri" panose="020F0502020204030204" pitchFamily="34" charset="0"/>
            </a:endParaRPr>
          </a:p>
          <a:p>
            <a:endParaRPr lang="en-GB"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dirty="0" err="1">
                <a:latin typeface="Calibri"/>
                <a:cs typeface="Calibri"/>
              </a:rPr>
              <a:t>Hlaða</a:t>
            </a:r>
            <a:r>
              <a:rPr lang="en-GB" dirty="0">
                <a:latin typeface="Calibri"/>
                <a:cs typeface="Calibri"/>
              </a:rPr>
              <a:t> </a:t>
            </a:r>
            <a:r>
              <a:rPr lang="en-GB" dirty="0" err="1">
                <a:latin typeface="Calibri"/>
                <a:cs typeface="Calibri"/>
              </a:rPr>
              <a:t>niður</a:t>
            </a:r>
            <a:r>
              <a:rPr lang="en-GB" dirty="0">
                <a:latin typeface="Calibri"/>
                <a:cs typeface="Calibri"/>
              </a:rPr>
              <a:t> Instagram </a:t>
            </a:r>
            <a:r>
              <a:rPr lang="en-GB" dirty="0" err="1">
                <a:latin typeface="Calibri"/>
                <a:cs typeface="Calibri"/>
              </a:rPr>
              <a:t>appinu</a:t>
            </a:r>
            <a:r>
              <a:rPr lang="en-GB" dirty="0">
                <a:latin typeface="Calibri"/>
                <a:cs typeface="Calibri"/>
              </a:rPr>
              <a:t> </a:t>
            </a:r>
            <a:r>
              <a:rPr lang="en-GB" dirty="0" err="1">
                <a:latin typeface="Calibri"/>
                <a:cs typeface="Calibri"/>
              </a:rPr>
              <a:t>fyrir</a:t>
            </a:r>
            <a:r>
              <a:rPr lang="en-GB" dirty="0">
                <a:latin typeface="Calibri"/>
                <a:cs typeface="Calibri"/>
              </a:rPr>
              <a:t> </a:t>
            </a:r>
            <a:r>
              <a:rPr lang="en-GB" dirty="0">
                <a:latin typeface="Calibri"/>
                <a:cs typeface="Calibri"/>
                <a:hlinkClick r:id="rId5"/>
              </a:rPr>
              <a:t>iOS</a:t>
            </a:r>
            <a:r>
              <a:rPr lang="en-GB" dirty="0">
                <a:latin typeface="Calibri"/>
                <a:cs typeface="Calibri"/>
              </a:rPr>
              <a:t>, </a:t>
            </a:r>
            <a:r>
              <a:rPr lang="en-GB" dirty="0">
                <a:latin typeface="Calibri"/>
                <a:cs typeface="Calibri"/>
                <a:hlinkClick r:id="rId6"/>
              </a:rPr>
              <a:t>Android</a:t>
            </a:r>
            <a:r>
              <a:rPr lang="en-GB" dirty="0">
                <a:latin typeface="Calibri"/>
                <a:cs typeface="Calibri"/>
              </a:rPr>
              <a:t> </a:t>
            </a:r>
            <a:r>
              <a:rPr lang="en-GB" dirty="0" err="1">
                <a:latin typeface="Calibri"/>
                <a:cs typeface="Calibri"/>
              </a:rPr>
              <a:t>eða</a:t>
            </a:r>
            <a:r>
              <a:rPr lang="en-GB" dirty="0">
                <a:latin typeface="Calibri"/>
                <a:cs typeface="Calibri"/>
              </a:rPr>
              <a:t> </a:t>
            </a:r>
            <a:r>
              <a:rPr lang="en-GB" dirty="0">
                <a:latin typeface="Calibri"/>
                <a:cs typeface="Calibri"/>
                <a:hlinkClick r:id="rId7"/>
              </a:rPr>
              <a:t>Windows</a:t>
            </a:r>
            <a:r>
              <a:rPr lang="en-GB" dirty="0">
                <a:latin typeface="Calibri"/>
                <a:cs typeface="Calibri"/>
              </a:rPr>
              <a:t>.</a:t>
            </a:r>
          </a:p>
          <a:p>
            <a:pPr marL="285750" indent="-285750">
              <a:buFont typeface="Wingdings" panose="05000000000000000000" pitchFamily="2" charset="2"/>
              <a:buChar char="§"/>
            </a:pPr>
            <a:r>
              <a:rPr lang="en-GB" dirty="0" err="1">
                <a:latin typeface="Calibri" panose="020F0502020204030204" pitchFamily="34" charset="0"/>
                <a:cs typeface="Calibri" panose="020F0502020204030204" pitchFamily="34" charset="0"/>
              </a:rPr>
              <a:t>Smelltu</a:t>
            </a:r>
            <a:r>
              <a:rPr lang="en-GB" dirty="0">
                <a:latin typeface="Calibri" panose="020F0502020204030204" pitchFamily="34" charset="0"/>
                <a:cs typeface="Calibri" panose="020F0502020204030204" pitchFamily="34" charset="0"/>
              </a:rPr>
              <a:t> á </a:t>
            </a:r>
            <a:r>
              <a:rPr lang="en-GB" dirty="0" err="1">
                <a:solidFill>
                  <a:srgbClr val="FF0000"/>
                </a:solidFill>
                <a:latin typeface="Calibri" panose="020F0502020204030204" pitchFamily="34" charset="0"/>
                <a:cs typeface="Calibri" panose="020F0502020204030204" pitchFamily="34" charset="0"/>
              </a:rPr>
              <a:t>Skrá</a:t>
            </a:r>
            <a:r>
              <a:rPr lang="en-GB" dirty="0">
                <a:solidFill>
                  <a:srgbClr val="FF0000"/>
                </a:solidFill>
                <a:latin typeface="Calibri" panose="020F0502020204030204" pitchFamily="34" charset="0"/>
                <a:cs typeface="Calibri" panose="020F0502020204030204" pitchFamily="34" charset="0"/>
              </a:rPr>
              <a:t> inn/Sign up.</a:t>
            </a:r>
          </a:p>
          <a:p>
            <a:pPr marL="285750" indent="-285750">
              <a:buFont typeface="Wingdings" panose="05000000000000000000" pitchFamily="2" charset="2"/>
              <a:buChar char="§"/>
            </a:pPr>
            <a:r>
              <a:rPr lang="en-GB" dirty="0" err="1">
                <a:latin typeface="Calibri"/>
                <a:cs typeface="Calibri"/>
              </a:rPr>
              <a:t>Skráðu</a:t>
            </a:r>
            <a:r>
              <a:rPr lang="en-GB" dirty="0">
                <a:latin typeface="Calibri"/>
                <a:cs typeface="Calibri"/>
              </a:rPr>
              <a:t> </a:t>
            </a:r>
            <a:r>
              <a:rPr lang="en-GB" dirty="0" err="1">
                <a:latin typeface="Calibri"/>
                <a:cs typeface="Calibri"/>
              </a:rPr>
              <a:t>þig</a:t>
            </a:r>
            <a:r>
              <a:rPr lang="en-GB" dirty="0">
                <a:latin typeface="Calibri"/>
                <a:cs typeface="Calibri"/>
              </a:rPr>
              <a:t> inn </a:t>
            </a:r>
            <a:r>
              <a:rPr lang="en-GB" dirty="0" err="1">
                <a:latin typeface="Calibri"/>
                <a:cs typeface="Calibri"/>
              </a:rPr>
              <a:t>með</a:t>
            </a:r>
            <a:r>
              <a:rPr lang="en-GB" dirty="0">
                <a:latin typeface="Calibri"/>
                <a:cs typeface="Calibri"/>
              </a:rPr>
              <a:t> </a:t>
            </a:r>
            <a:r>
              <a:rPr lang="en-GB" dirty="0" err="1">
                <a:latin typeface="Calibri"/>
                <a:cs typeface="Calibri"/>
              </a:rPr>
              <a:t>tölvupóstfanginu</a:t>
            </a:r>
            <a:r>
              <a:rPr lang="en-GB" dirty="0">
                <a:latin typeface="Calibri"/>
                <a:cs typeface="Calibri"/>
              </a:rPr>
              <a:t>, best </a:t>
            </a:r>
            <a:r>
              <a:rPr lang="en-GB" dirty="0" err="1">
                <a:latin typeface="Calibri"/>
                <a:cs typeface="Calibri"/>
              </a:rPr>
              <a:t>að</a:t>
            </a:r>
            <a:r>
              <a:rPr lang="en-GB" dirty="0">
                <a:latin typeface="Calibri"/>
                <a:cs typeface="Calibri"/>
              </a:rPr>
              <a:t> nota </a:t>
            </a:r>
            <a:r>
              <a:rPr lang="en-GB" dirty="0" err="1">
                <a:latin typeface="Calibri"/>
                <a:cs typeface="Calibri"/>
              </a:rPr>
              <a:t>vinnupóstfang</a:t>
            </a:r>
            <a:r>
              <a:rPr lang="en-GB" dirty="0">
                <a:latin typeface="Calibri"/>
                <a:cs typeface="Calibri"/>
              </a:rPr>
              <a:t>. </a:t>
            </a:r>
            <a:r>
              <a:rPr lang="en-GB" dirty="0" err="1">
                <a:latin typeface="Calibri"/>
                <a:cs typeface="Calibri"/>
              </a:rPr>
              <a:t>Einnig</a:t>
            </a:r>
            <a:r>
              <a:rPr lang="en-GB" dirty="0">
                <a:latin typeface="Calibri"/>
                <a:cs typeface="Calibri"/>
              </a:rPr>
              <a:t> er </a:t>
            </a:r>
            <a:r>
              <a:rPr lang="en-GB" dirty="0" err="1">
                <a:latin typeface="Calibri"/>
                <a:cs typeface="Calibri"/>
              </a:rPr>
              <a:t>hægt</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skrá</a:t>
            </a:r>
            <a:r>
              <a:rPr lang="en-GB" dirty="0">
                <a:latin typeface="Calibri"/>
                <a:cs typeface="Calibri"/>
              </a:rPr>
              <a:t> sig inn </a:t>
            </a:r>
            <a:r>
              <a:rPr lang="en-GB" dirty="0" err="1">
                <a:latin typeface="Calibri"/>
                <a:cs typeface="Calibri"/>
              </a:rPr>
              <a:t>með</a:t>
            </a:r>
            <a:r>
              <a:rPr lang="en-GB" dirty="0">
                <a:latin typeface="Calibri"/>
                <a:cs typeface="Calibri"/>
              </a:rPr>
              <a:t> Facebook for business </a:t>
            </a:r>
            <a:r>
              <a:rPr lang="en-GB" dirty="0" err="1">
                <a:latin typeface="Calibri"/>
                <a:cs typeface="Calibri"/>
              </a:rPr>
              <a:t>aðgangi</a:t>
            </a:r>
            <a:r>
              <a:rPr lang="en-GB" dirty="0">
                <a:latin typeface="Calibri"/>
                <a:cs typeface="Calibri"/>
              </a:rPr>
              <a:t>.</a:t>
            </a:r>
          </a:p>
          <a:p>
            <a:pPr marL="285750" indent="-285750">
              <a:buFont typeface="Wingdings" panose="05000000000000000000" pitchFamily="2" charset="2"/>
              <a:buChar char="§"/>
            </a:pPr>
            <a:r>
              <a:rPr lang="en-GB" dirty="0" err="1">
                <a:latin typeface="Calibri" panose="020F0502020204030204" pitchFamily="34" charset="0"/>
                <a:cs typeface="Calibri" panose="020F0502020204030204" pitchFamily="34" charset="0"/>
              </a:rPr>
              <a:t>Veldu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notendanafn</a:t>
            </a:r>
            <a:r>
              <a:rPr lang="en-GB" dirty="0">
                <a:latin typeface="Calibri" panose="020F0502020204030204" pitchFamily="34" charset="0"/>
                <a:cs typeface="Calibri" panose="020F0502020204030204" pitchFamily="34" charset="0"/>
              </a:rPr>
              <a:t> og </a:t>
            </a:r>
            <a:r>
              <a:rPr lang="en-GB" dirty="0" err="1">
                <a:latin typeface="Calibri" panose="020F0502020204030204" pitchFamily="34" charset="0"/>
                <a:cs typeface="Calibri" panose="020F0502020204030204" pitchFamily="34" charset="0"/>
              </a:rPr>
              <a:t>lykilorð</a:t>
            </a:r>
            <a:r>
              <a:rPr lang="en-GB" dirty="0">
                <a:latin typeface="Calibri" panose="020F0502020204030204" pitchFamily="34" charset="0"/>
                <a:cs typeface="Calibri" panose="020F0502020204030204" pitchFamily="34" charset="0"/>
              </a:rPr>
              <a:t>.</a:t>
            </a:r>
          </a:p>
          <a:p>
            <a:r>
              <a:rPr lang="en-GB" b="1" dirty="0" err="1">
                <a:latin typeface="Calibri"/>
                <a:cs typeface="Calibri"/>
              </a:rPr>
              <a:t>Núna</a:t>
            </a:r>
            <a:r>
              <a:rPr lang="en-GB" b="1" dirty="0">
                <a:latin typeface="Calibri"/>
                <a:cs typeface="Calibri"/>
              </a:rPr>
              <a:t> </a:t>
            </a:r>
            <a:r>
              <a:rPr lang="en-GB" b="1" dirty="0" err="1">
                <a:latin typeface="Calibri"/>
                <a:cs typeface="Calibri"/>
              </a:rPr>
              <a:t>ertu</a:t>
            </a:r>
            <a:r>
              <a:rPr lang="en-GB" b="1" dirty="0">
                <a:latin typeface="Calibri"/>
                <a:cs typeface="Calibri"/>
              </a:rPr>
              <a:t> </a:t>
            </a:r>
            <a:r>
              <a:rPr lang="en-GB" b="1" dirty="0" err="1">
                <a:latin typeface="Calibri"/>
                <a:cs typeface="Calibri"/>
              </a:rPr>
              <a:t>komin</a:t>
            </a:r>
            <a:r>
              <a:rPr lang="en-GB" b="1" dirty="0">
                <a:latin typeface="Calibri"/>
                <a:cs typeface="Calibri"/>
              </a:rPr>
              <a:t> </a:t>
            </a:r>
            <a:r>
              <a:rPr lang="en-GB" b="1" dirty="0" err="1">
                <a:latin typeface="Calibri"/>
                <a:cs typeface="Calibri"/>
              </a:rPr>
              <a:t>með</a:t>
            </a:r>
            <a:r>
              <a:rPr lang="en-GB" b="1" dirty="0">
                <a:latin typeface="Calibri"/>
                <a:cs typeface="Calibri"/>
              </a:rPr>
              <a:t> </a:t>
            </a:r>
            <a:r>
              <a:rPr lang="en-GB" b="1" dirty="0" err="1">
                <a:latin typeface="Calibri"/>
                <a:cs typeface="Calibri"/>
              </a:rPr>
              <a:t>persónulegan</a:t>
            </a:r>
            <a:r>
              <a:rPr lang="en-GB" b="1" dirty="0">
                <a:latin typeface="Calibri"/>
                <a:cs typeface="Calibri"/>
              </a:rPr>
              <a:t> Instagram </a:t>
            </a:r>
            <a:r>
              <a:rPr lang="en-GB" b="1" dirty="0" err="1">
                <a:latin typeface="Calibri"/>
                <a:cs typeface="Calibri"/>
              </a:rPr>
              <a:t>reikning</a:t>
            </a:r>
            <a:r>
              <a:rPr lang="en-GB" b="1" dirty="0">
                <a:latin typeface="Calibri"/>
                <a:cs typeface="Calibri"/>
              </a:rPr>
              <a:t> </a:t>
            </a:r>
            <a:r>
              <a:rPr lang="en-GB" b="1" dirty="0" err="1">
                <a:latin typeface="Calibri"/>
                <a:cs typeface="Calibri"/>
              </a:rPr>
              <a:t>sem</a:t>
            </a:r>
            <a:r>
              <a:rPr lang="en-GB" b="1" dirty="0">
                <a:latin typeface="Calibri"/>
                <a:cs typeface="Calibri"/>
              </a:rPr>
              <a:t> er </a:t>
            </a:r>
            <a:r>
              <a:rPr lang="en-GB" b="1" dirty="0" err="1">
                <a:latin typeface="Calibri"/>
                <a:cs typeface="Calibri"/>
              </a:rPr>
              <a:t>svo</a:t>
            </a:r>
            <a:r>
              <a:rPr lang="en-GB" b="1" dirty="0">
                <a:latin typeface="Calibri"/>
                <a:cs typeface="Calibri"/>
              </a:rPr>
              <a:t> </a:t>
            </a:r>
            <a:r>
              <a:rPr lang="en-GB" b="1" dirty="0" err="1">
                <a:latin typeface="Calibri"/>
                <a:cs typeface="Calibri"/>
              </a:rPr>
              <a:t>hægt</a:t>
            </a:r>
            <a:r>
              <a:rPr lang="en-GB" b="1" dirty="0">
                <a:latin typeface="Calibri"/>
                <a:cs typeface="Calibri"/>
              </a:rPr>
              <a:t> </a:t>
            </a:r>
            <a:r>
              <a:rPr lang="en-GB" b="1" dirty="0" err="1">
                <a:latin typeface="Calibri"/>
                <a:cs typeface="Calibri"/>
              </a:rPr>
              <a:t>að</a:t>
            </a:r>
            <a:r>
              <a:rPr lang="en-GB" b="1" dirty="0">
                <a:latin typeface="Calibri"/>
                <a:cs typeface="Calibri"/>
              </a:rPr>
              <a:t> </a:t>
            </a:r>
            <a:r>
              <a:rPr lang="en-GB" b="1" dirty="0" err="1">
                <a:latin typeface="Calibri"/>
                <a:cs typeface="Calibri"/>
              </a:rPr>
              <a:t>breyta</a:t>
            </a:r>
            <a:r>
              <a:rPr lang="en-GB" b="1" dirty="0">
                <a:latin typeface="Calibri"/>
                <a:cs typeface="Calibri"/>
              </a:rPr>
              <a:t> í Instagram </a:t>
            </a:r>
            <a:r>
              <a:rPr lang="en-GB" b="1" dirty="0" err="1">
                <a:latin typeface="Calibri"/>
                <a:cs typeface="Calibri"/>
              </a:rPr>
              <a:t>fyrir</a:t>
            </a:r>
            <a:r>
              <a:rPr lang="en-GB" b="1" dirty="0">
                <a:latin typeface="Calibri"/>
                <a:cs typeface="Calibri"/>
              </a:rPr>
              <a:t> </a:t>
            </a:r>
            <a:r>
              <a:rPr lang="en-GB" b="1" dirty="0" err="1">
                <a:latin typeface="Calibri"/>
                <a:cs typeface="Calibri"/>
              </a:rPr>
              <a:t>fyrirtæki</a:t>
            </a:r>
            <a:r>
              <a:rPr lang="en-GB" b="1" dirty="0">
                <a:latin typeface="Calibri"/>
                <a:cs typeface="Calibri"/>
              </a:rPr>
              <a:t>.</a:t>
            </a:r>
          </a:p>
        </p:txBody>
      </p:sp>
    </p:spTree>
    <p:extLst>
      <p:ext uri="{BB962C8B-B14F-4D97-AF65-F5344CB8AC3E}">
        <p14:creationId xmlns:p14="http://schemas.microsoft.com/office/powerpoint/2010/main" val="352223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5" name="Imagen 14"/>
          <p:cNvPicPr>
            <a:picLocks noChangeAspect="1"/>
          </p:cNvPicPr>
          <p:nvPr/>
        </p:nvPicPr>
        <p:blipFill>
          <a:blip r:embed="rId3"/>
          <a:stretch>
            <a:fillRect/>
          </a:stretch>
        </p:blipFill>
        <p:spPr>
          <a:xfrm>
            <a:off x="3199875" y="1595046"/>
            <a:ext cx="1581519" cy="2902063"/>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47814" y="1320037"/>
            <a:ext cx="8292801" cy="307777"/>
          </a:xfrm>
          <a:prstGeom prst="rect">
            <a:avLst/>
          </a:prstGeom>
        </p:spPr>
        <p:txBody>
          <a:bodyPr wrap="square" lIns="91440" tIns="45720" rIns="91440" bIns="45720" anchor="t">
            <a:spAutoFit/>
          </a:bodyPr>
          <a:lstStyle/>
          <a:p>
            <a:r>
              <a:rPr lang="en-GB" b="1" dirty="0" err="1"/>
              <a:t>Hvernig</a:t>
            </a:r>
            <a:r>
              <a:rPr lang="en-GB" b="1" dirty="0"/>
              <a:t> á </a:t>
            </a:r>
            <a:r>
              <a:rPr lang="en-GB" b="1" dirty="0" err="1"/>
              <a:t>að</a:t>
            </a:r>
            <a:r>
              <a:rPr lang="en-GB" b="1" dirty="0"/>
              <a:t> </a:t>
            </a:r>
            <a:r>
              <a:rPr lang="en-GB" b="1" dirty="0" err="1"/>
              <a:t>breyta</a:t>
            </a:r>
            <a:r>
              <a:rPr lang="en-GB" b="1" dirty="0"/>
              <a:t> </a:t>
            </a:r>
            <a:r>
              <a:rPr lang="en-GB" b="1" dirty="0" err="1"/>
              <a:t>persónulegum</a:t>
            </a:r>
            <a:r>
              <a:rPr lang="en-GB" b="1" dirty="0"/>
              <a:t> Instagram </a:t>
            </a:r>
            <a:r>
              <a:rPr lang="en-GB" b="1" dirty="0" err="1"/>
              <a:t>reikningi</a:t>
            </a:r>
            <a:r>
              <a:rPr lang="en-GB" b="1" dirty="0"/>
              <a:t> </a:t>
            </a:r>
            <a:r>
              <a:rPr lang="en-GB" b="1" dirty="0" err="1"/>
              <a:t>yfir</a:t>
            </a:r>
            <a:r>
              <a:rPr lang="en-GB" b="1" dirty="0"/>
              <a:t> í Instagram for business</a:t>
            </a:r>
          </a:p>
        </p:txBody>
      </p:sp>
      <p:pic>
        <p:nvPicPr>
          <p:cNvPr id="5" name="Imagen 4"/>
          <p:cNvPicPr>
            <a:picLocks noChangeAspect="1"/>
          </p:cNvPicPr>
          <p:nvPr/>
        </p:nvPicPr>
        <p:blipFill>
          <a:blip r:embed="rId4"/>
          <a:stretch>
            <a:fillRect/>
          </a:stretch>
        </p:blipFill>
        <p:spPr>
          <a:xfrm>
            <a:off x="252146" y="1595046"/>
            <a:ext cx="1404774" cy="2969181"/>
          </a:xfrm>
          <a:prstGeom prst="rect">
            <a:avLst/>
          </a:prstGeom>
        </p:spPr>
      </p:pic>
      <p:sp>
        <p:nvSpPr>
          <p:cNvPr id="3" name="Rectángulo 2"/>
          <p:cNvSpPr/>
          <p:nvPr/>
        </p:nvSpPr>
        <p:spPr>
          <a:xfrm>
            <a:off x="1656920" y="1685225"/>
            <a:ext cx="1546918" cy="646331"/>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1. </a:t>
            </a:r>
            <a:r>
              <a:rPr lang="en-GB" sz="1200" dirty="0" err="1">
                <a:solidFill>
                  <a:srgbClr val="0070C0"/>
                </a:solidFill>
                <a:latin typeface="Calibri" panose="020F0502020204030204" pitchFamily="34" charset="0"/>
                <a:cs typeface="Calibri" panose="020F0502020204030204" pitchFamily="34" charset="0"/>
              </a:rPr>
              <a:t>Smelltu</a:t>
            </a:r>
            <a:r>
              <a:rPr lang="en-GB" sz="1200" dirty="0">
                <a:solidFill>
                  <a:srgbClr val="0070C0"/>
                </a:solidFill>
                <a:latin typeface="Calibri" panose="020F0502020204030204" pitchFamily="34" charset="0"/>
                <a:cs typeface="Calibri" panose="020F0502020204030204" pitchFamily="34" charset="0"/>
              </a:rPr>
              <a:t> á </a:t>
            </a:r>
            <a:r>
              <a:rPr lang="en-GB" sz="1200" dirty="0" err="1">
                <a:solidFill>
                  <a:srgbClr val="0070C0"/>
                </a:solidFill>
                <a:latin typeface="Calibri" panose="020F0502020204030204" pitchFamily="34" charset="0"/>
                <a:cs typeface="Calibri" panose="020F0502020204030204" pitchFamily="34" charset="0"/>
              </a:rPr>
              <a:t>línurnar</a:t>
            </a:r>
            <a:r>
              <a:rPr lang="en-GB" sz="1200" dirty="0">
                <a:solidFill>
                  <a:srgbClr val="0070C0"/>
                </a:solidFill>
                <a:latin typeface="Calibri" panose="020F0502020204030204" pitchFamily="34" charset="0"/>
                <a:cs typeface="Calibri" panose="020F0502020204030204" pitchFamily="34" charset="0"/>
              </a:rPr>
              <a:t> </a:t>
            </a:r>
            <a:r>
              <a:rPr lang="en-GB" sz="1200" dirty="0" err="1">
                <a:solidFill>
                  <a:srgbClr val="0070C0"/>
                </a:solidFill>
                <a:latin typeface="Calibri" panose="020F0502020204030204" pitchFamily="34" charset="0"/>
                <a:cs typeface="Calibri" panose="020F0502020204030204" pitchFamily="34" charset="0"/>
              </a:rPr>
              <a:t>þrjár</a:t>
            </a:r>
            <a:r>
              <a:rPr lang="en-GB" sz="1200" dirty="0">
                <a:solidFill>
                  <a:srgbClr val="0070C0"/>
                </a:solidFill>
                <a:latin typeface="Calibri" panose="020F0502020204030204" pitchFamily="34" charset="0"/>
                <a:cs typeface="Calibri" panose="020F0502020204030204" pitchFamily="34" charset="0"/>
              </a:rPr>
              <a:t> </a:t>
            </a:r>
            <a:r>
              <a:rPr lang="en-GB" sz="1200" dirty="0" err="1">
                <a:solidFill>
                  <a:srgbClr val="0070C0"/>
                </a:solidFill>
                <a:latin typeface="Calibri" panose="020F0502020204030204" pitchFamily="34" charset="0"/>
                <a:cs typeface="Calibri" panose="020F0502020204030204" pitchFamily="34" charset="0"/>
              </a:rPr>
              <a:t>uppi</a:t>
            </a:r>
            <a:r>
              <a:rPr lang="en-GB" sz="1200" dirty="0">
                <a:solidFill>
                  <a:srgbClr val="0070C0"/>
                </a:solidFill>
                <a:latin typeface="Calibri" panose="020F0502020204030204" pitchFamily="34" charset="0"/>
                <a:cs typeface="Calibri" panose="020F0502020204030204" pitchFamily="34" charset="0"/>
              </a:rPr>
              <a:t> í </a:t>
            </a:r>
            <a:r>
              <a:rPr lang="en-GB" sz="1200" dirty="0" err="1">
                <a:solidFill>
                  <a:srgbClr val="0070C0"/>
                </a:solidFill>
                <a:latin typeface="Calibri" panose="020F0502020204030204" pitchFamily="34" charset="0"/>
                <a:cs typeface="Calibri" panose="020F0502020204030204" pitchFamily="34" charset="0"/>
              </a:rPr>
              <a:t>hægra</a:t>
            </a:r>
            <a:r>
              <a:rPr lang="en-GB" sz="1200" dirty="0">
                <a:solidFill>
                  <a:srgbClr val="0070C0"/>
                </a:solidFill>
                <a:latin typeface="Calibri" panose="020F0502020204030204" pitchFamily="34" charset="0"/>
                <a:cs typeface="Calibri" panose="020F0502020204030204" pitchFamily="34" charset="0"/>
              </a:rPr>
              <a:t> </a:t>
            </a:r>
            <a:r>
              <a:rPr lang="en-GB" sz="1200" dirty="0" err="1">
                <a:solidFill>
                  <a:srgbClr val="0070C0"/>
                </a:solidFill>
                <a:latin typeface="Calibri" panose="020F0502020204030204" pitchFamily="34" charset="0"/>
                <a:cs typeface="Calibri" panose="020F0502020204030204" pitchFamily="34" charset="0"/>
              </a:rPr>
              <a:t>horninu</a:t>
            </a:r>
            <a:endParaRPr lang="en-GB" sz="1200" dirty="0">
              <a:solidFill>
                <a:srgbClr val="0070C0"/>
              </a:solidFill>
              <a:effectLst/>
              <a:latin typeface="Calibri" panose="020F0502020204030204" pitchFamily="34" charset="0"/>
              <a:cs typeface="Calibri" panose="020F0502020204030204" pitchFamily="34" charset="0"/>
            </a:endParaRPr>
          </a:p>
        </p:txBody>
      </p:sp>
      <p:sp>
        <p:nvSpPr>
          <p:cNvPr id="4" name="Rectángulo 3"/>
          <p:cNvSpPr/>
          <p:nvPr/>
        </p:nvSpPr>
        <p:spPr>
          <a:xfrm>
            <a:off x="1457540" y="1684421"/>
            <a:ext cx="151254" cy="218402"/>
          </a:xfrm>
          <a:prstGeom prst="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6"/>
          <p:cNvSpPr/>
          <p:nvPr/>
        </p:nvSpPr>
        <p:spPr>
          <a:xfrm>
            <a:off x="3671163" y="2769078"/>
            <a:ext cx="2016204" cy="461665"/>
          </a:xfrm>
          <a:prstGeom prst="rect">
            <a:avLst/>
          </a:prstGeom>
        </p:spPr>
        <p:txBody>
          <a:bodyPr wrap="square" lIns="91440" tIns="45720" rIns="91440" bIns="45720" anchor="t">
            <a:spAutoFit/>
          </a:bodyPr>
          <a:lstStyle/>
          <a:p>
            <a:r>
              <a:rPr lang="es-ES" sz="1200" dirty="0">
                <a:solidFill>
                  <a:srgbClr val="0E101A"/>
                </a:solidFill>
                <a:effectLst/>
                <a:latin typeface="Calibri"/>
                <a:cs typeface="Calibri"/>
              </a:rPr>
              <a:t>2. </a:t>
            </a:r>
            <a:r>
              <a:rPr lang="es-ES" sz="1200" dirty="0" err="1">
                <a:solidFill>
                  <a:srgbClr val="0070C0"/>
                </a:solidFill>
                <a:latin typeface="Calibri"/>
                <a:cs typeface="Calibri"/>
              </a:rPr>
              <a:t>Smelltu</a:t>
            </a:r>
            <a:r>
              <a:rPr lang="es-ES" sz="1200" dirty="0">
                <a:solidFill>
                  <a:srgbClr val="0070C0"/>
                </a:solidFill>
                <a:latin typeface="Calibri"/>
                <a:cs typeface="Calibri"/>
              </a:rPr>
              <a:t> á</a:t>
            </a:r>
            <a:r>
              <a:rPr lang="es-ES" sz="1200" dirty="0">
                <a:solidFill>
                  <a:srgbClr val="0070C0"/>
                </a:solidFill>
                <a:effectLst/>
                <a:latin typeface="Calibri"/>
                <a:cs typeface="Calibri"/>
              </a:rPr>
              <a:t> </a:t>
            </a:r>
            <a:r>
              <a:rPr lang="es-ES" sz="1200" dirty="0" err="1">
                <a:solidFill>
                  <a:srgbClr val="0070C0"/>
                </a:solidFill>
                <a:effectLst/>
                <a:latin typeface="Calibri"/>
                <a:cs typeface="Calibri"/>
              </a:rPr>
              <a:t>Settings</a:t>
            </a:r>
            <a:r>
              <a:rPr lang="es-ES" sz="1200" dirty="0">
                <a:solidFill>
                  <a:srgbClr val="0070C0"/>
                </a:solidFill>
                <a:effectLst/>
                <a:latin typeface="Calibri"/>
                <a:cs typeface="Calibri"/>
              </a:rPr>
              <a:t>/</a:t>
            </a:r>
            <a:r>
              <a:rPr lang="es-ES" sz="1200" dirty="0" err="1">
                <a:solidFill>
                  <a:srgbClr val="0070C0"/>
                </a:solidFill>
                <a:effectLst/>
                <a:latin typeface="Calibri"/>
                <a:cs typeface="Calibri"/>
              </a:rPr>
              <a:t>Stillingar</a:t>
            </a:r>
            <a:endParaRPr lang="en-GB" sz="1200" dirty="0">
              <a:solidFill>
                <a:srgbClr val="0070C0"/>
              </a:solidFill>
              <a:effectLst/>
              <a:latin typeface="Calibri"/>
              <a:cs typeface="Calibri"/>
            </a:endParaRPr>
          </a:p>
        </p:txBody>
      </p:sp>
      <p:pic>
        <p:nvPicPr>
          <p:cNvPr id="14" name="Imagen 13"/>
          <p:cNvPicPr>
            <a:picLocks noChangeAspect="1"/>
          </p:cNvPicPr>
          <p:nvPr/>
        </p:nvPicPr>
        <p:blipFill>
          <a:blip r:embed="rId5"/>
          <a:stretch>
            <a:fillRect/>
          </a:stretch>
        </p:blipFill>
        <p:spPr>
          <a:xfrm>
            <a:off x="6052287" y="1595046"/>
            <a:ext cx="1530759" cy="3089434"/>
          </a:xfrm>
          <a:prstGeom prst="rect">
            <a:avLst/>
          </a:prstGeom>
        </p:spPr>
      </p:pic>
      <p:sp>
        <p:nvSpPr>
          <p:cNvPr id="10" name="Rectángulo redondeado 9"/>
          <p:cNvSpPr/>
          <p:nvPr/>
        </p:nvSpPr>
        <p:spPr>
          <a:xfrm>
            <a:off x="6133054" y="3195320"/>
            <a:ext cx="515640" cy="178755"/>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p:cNvSpPr/>
          <p:nvPr/>
        </p:nvSpPr>
        <p:spPr>
          <a:xfrm>
            <a:off x="6785327" y="3146199"/>
            <a:ext cx="1443944" cy="461665"/>
          </a:xfrm>
          <a:prstGeom prst="rect">
            <a:avLst/>
          </a:prstGeom>
        </p:spPr>
        <p:txBody>
          <a:bodyPr wrap="square" lIns="91440" tIns="45720" rIns="91440" bIns="45720" anchor="t">
            <a:spAutoFit/>
          </a:bodyPr>
          <a:lstStyle/>
          <a:p>
            <a:r>
              <a:rPr lang="en-GB" sz="1200" dirty="0">
                <a:solidFill>
                  <a:srgbClr val="0070C0"/>
                </a:solidFill>
                <a:latin typeface="Calibri"/>
                <a:cs typeface="Calibri"/>
              </a:rPr>
              <a:t>3. </a:t>
            </a:r>
            <a:r>
              <a:rPr lang="en-GB" sz="1200" dirty="0" err="1">
                <a:solidFill>
                  <a:srgbClr val="0070C0"/>
                </a:solidFill>
                <a:latin typeface="Calibri"/>
                <a:cs typeface="Calibri"/>
              </a:rPr>
              <a:t>Smelltu</a:t>
            </a:r>
            <a:r>
              <a:rPr lang="en-GB" sz="1200" dirty="0">
                <a:solidFill>
                  <a:srgbClr val="0070C0"/>
                </a:solidFill>
                <a:latin typeface="Calibri"/>
                <a:cs typeface="Calibri"/>
              </a:rPr>
              <a:t> á Account/</a:t>
            </a:r>
            <a:r>
              <a:rPr lang="en-GB" sz="1200" dirty="0" err="1">
                <a:solidFill>
                  <a:srgbClr val="0070C0"/>
                </a:solidFill>
                <a:latin typeface="Calibri"/>
                <a:cs typeface="Calibri"/>
              </a:rPr>
              <a:t>Reikningur</a:t>
            </a:r>
            <a:endParaRPr lang="en-GB" sz="1200" dirty="0">
              <a:solidFill>
                <a:srgbClr val="0070C0"/>
              </a:solidFill>
              <a:effectLst/>
              <a:latin typeface="Calibri"/>
              <a:cs typeface="Calibri"/>
            </a:endParaRPr>
          </a:p>
        </p:txBody>
      </p:sp>
    </p:spTree>
    <p:extLst>
      <p:ext uri="{BB962C8B-B14F-4D97-AF65-F5344CB8AC3E}">
        <p14:creationId xmlns:p14="http://schemas.microsoft.com/office/powerpoint/2010/main" val="192525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5963774" y="1520834"/>
            <a:ext cx="1573294" cy="3308993"/>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pic>
        <p:nvPicPr>
          <p:cNvPr id="4" name="Imagen 3"/>
          <p:cNvPicPr>
            <a:picLocks noChangeAspect="1"/>
          </p:cNvPicPr>
          <p:nvPr/>
        </p:nvPicPr>
        <p:blipFill>
          <a:blip r:embed="rId4"/>
          <a:stretch>
            <a:fillRect/>
          </a:stretch>
        </p:blipFill>
        <p:spPr>
          <a:xfrm>
            <a:off x="252935" y="1320037"/>
            <a:ext cx="1555240" cy="3272589"/>
          </a:xfrm>
          <a:prstGeom prst="rect">
            <a:avLst/>
          </a:prstGeom>
        </p:spPr>
      </p:pic>
      <p:sp>
        <p:nvSpPr>
          <p:cNvPr id="2" name="Rectángulo redondeado 1"/>
          <p:cNvSpPr/>
          <p:nvPr/>
        </p:nvSpPr>
        <p:spPr>
          <a:xfrm>
            <a:off x="275008" y="3595723"/>
            <a:ext cx="893774" cy="171880"/>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ángulo 2"/>
          <p:cNvSpPr/>
          <p:nvPr/>
        </p:nvSpPr>
        <p:spPr>
          <a:xfrm>
            <a:off x="252935" y="3767603"/>
            <a:ext cx="1531719" cy="461665"/>
          </a:xfrm>
          <a:prstGeom prst="rect">
            <a:avLst/>
          </a:prstGeom>
        </p:spPr>
        <p:txBody>
          <a:bodyPr wrap="square" lIns="91440" tIns="45720" rIns="91440" bIns="45720" anchor="t">
            <a:spAutoFit/>
          </a:bodyPr>
          <a:lstStyle/>
          <a:p>
            <a:r>
              <a:rPr lang="en-GB" sz="1200" dirty="0">
                <a:solidFill>
                  <a:srgbClr val="0070C0"/>
                </a:solidFill>
                <a:latin typeface="Calibri"/>
                <a:cs typeface="Calibri"/>
              </a:rPr>
              <a:t>4. </a:t>
            </a:r>
            <a:r>
              <a:rPr lang="en-GB" sz="1200" dirty="0" err="1">
                <a:solidFill>
                  <a:srgbClr val="0070C0"/>
                </a:solidFill>
                <a:latin typeface="Calibri"/>
                <a:cs typeface="Calibri"/>
              </a:rPr>
              <a:t>Smelltu</a:t>
            </a:r>
            <a:r>
              <a:rPr lang="en-GB" sz="1200" dirty="0">
                <a:solidFill>
                  <a:srgbClr val="0070C0"/>
                </a:solidFill>
                <a:latin typeface="Calibri"/>
                <a:cs typeface="Calibri"/>
              </a:rPr>
              <a:t> á Switch to Professional Account</a:t>
            </a:r>
            <a:endParaRPr lang="en-GB" sz="1200" dirty="0">
              <a:solidFill>
                <a:srgbClr val="0070C0"/>
              </a:solidFill>
              <a:effectLst/>
              <a:latin typeface="Calibri"/>
              <a:cs typeface="Calibri"/>
            </a:endParaRPr>
          </a:p>
        </p:txBody>
      </p:sp>
      <p:pic>
        <p:nvPicPr>
          <p:cNvPr id="7" name="Imagen 6"/>
          <p:cNvPicPr>
            <a:picLocks noChangeAspect="1"/>
          </p:cNvPicPr>
          <p:nvPr/>
        </p:nvPicPr>
        <p:blipFill>
          <a:blip r:embed="rId5"/>
          <a:stretch>
            <a:fillRect/>
          </a:stretch>
        </p:blipFill>
        <p:spPr>
          <a:xfrm>
            <a:off x="2109239" y="1320037"/>
            <a:ext cx="1621993" cy="3382573"/>
          </a:xfrm>
          <a:prstGeom prst="rect">
            <a:avLst/>
          </a:prstGeom>
        </p:spPr>
      </p:pic>
      <p:sp>
        <p:nvSpPr>
          <p:cNvPr id="5" name="Rectángulo redondeado 4"/>
          <p:cNvSpPr/>
          <p:nvPr/>
        </p:nvSpPr>
        <p:spPr>
          <a:xfrm>
            <a:off x="2109239" y="2956331"/>
            <a:ext cx="1621993" cy="956164"/>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ángulo 5"/>
          <p:cNvSpPr/>
          <p:nvPr/>
        </p:nvSpPr>
        <p:spPr>
          <a:xfrm>
            <a:off x="2238120" y="3998435"/>
            <a:ext cx="1364230" cy="461665"/>
          </a:xfrm>
          <a:prstGeom prst="rect">
            <a:avLst/>
          </a:prstGeom>
        </p:spPr>
        <p:txBody>
          <a:bodyPr wrap="square" lIns="91440" tIns="45720" rIns="91440" bIns="45720" anchor="t">
            <a:spAutoFit/>
          </a:bodyPr>
          <a:lstStyle/>
          <a:p>
            <a:r>
              <a:rPr lang="en-GB" sz="1200" dirty="0">
                <a:solidFill>
                  <a:srgbClr val="0070C0"/>
                </a:solidFill>
                <a:latin typeface="Calibri"/>
                <a:cs typeface="Calibri"/>
              </a:rPr>
              <a:t>5. </a:t>
            </a:r>
            <a:r>
              <a:rPr lang="en-GB" sz="1200" dirty="0" err="1">
                <a:solidFill>
                  <a:srgbClr val="0070C0"/>
                </a:solidFill>
                <a:latin typeface="Calibri"/>
                <a:cs typeface="Calibri"/>
              </a:rPr>
              <a:t>Veldu</a:t>
            </a:r>
            <a:r>
              <a:rPr lang="en-GB" sz="1200" dirty="0">
                <a:solidFill>
                  <a:srgbClr val="0070C0"/>
                </a:solidFill>
                <a:latin typeface="Calibri"/>
                <a:cs typeface="Calibri"/>
              </a:rPr>
              <a:t> Creator </a:t>
            </a:r>
            <a:r>
              <a:rPr lang="en-GB" sz="1200" dirty="0" err="1">
                <a:solidFill>
                  <a:srgbClr val="0070C0"/>
                </a:solidFill>
                <a:latin typeface="Calibri"/>
                <a:cs typeface="Calibri"/>
              </a:rPr>
              <a:t>eða</a:t>
            </a:r>
            <a:r>
              <a:rPr lang="en-GB" sz="1200" dirty="0">
                <a:solidFill>
                  <a:srgbClr val="0070C0"/>
                </a:solidFill>
                <a:latin typeface="Calibri"/>
                <a:cs typeface="Calibri"/>
              </a:rPr>
              <a:t> Business </a:t>
            </a:r>
            <a:endParaRPr lang="en-GB" sz="1200" dirty="0">
              <a:solidFill>
                <a:srgbClr val="FF0000"/>
              </a:solidFill>
              <a:effectLst/>
              <a:latin typeface="Calibri" panose="020F0502020204030204" pitchFamily="34" charset="0"/>
              <a:cs typeface="Calibri" panose="020F0502020204030204" pitchFamily="34" charset="0"/>
            </a:endParaRPr>
          </a:p>
        </p:txBody>
      </p:sp>
      <p:pic>
        <p:nvPicPr>
          <p:cNvPr id="10" name="Imagen 9"/>
          <p:cNvPicPr>
            <a:picLocks noChangeAspect="1"/>
          </p:cNvPicPr>
          <p:nvPr/>
        </p:nvPicPr>
        <p:blipFill>
          <a:blip r:embed="rId6"/>
          <a:stretch>
            <a:fillRect/>
          </a:stretch>
        </p:blipFill>
        <p:spPr>
          <a:xfrm>
            <a:off x="4008234" y="1320037"/>
            <a:ext cx="1600448" cy="3344526"/>
          </a:xfrm>
          <a:prstGeom prst="rect">
            <a:avLst/>
          </a:prstGeom>
        </p:spPr>
      </p:pic>
      <p:sp>
        <p:nvSpPr>
          <p:cNvPr id="8" name="Rectángulo 7"/>
          <p:cNvSpPr/>
          <p:nvPr/>
        </p:nvSpPr>
        <p:spPr>
          <a:xfrm>
            <a:off x="4082137" y="1426056"/>
            <a:ext cx="1590500" cy="276999"/>
          </a:xfrm>
          <a:prstGeom prst="rect">
            <a:avLst/>
          </a:prstGeom>
        </p:spPr>
        <p:txBody>
          <a:bodyPr wrap="none" lIns="91440" tIns="45720" rIns="91440" bIns="45720" anchor="t">
            <a:spAutoFit/>
          </a:bodyPr>
          <a:lstStyle/>
          <a:p>
            <a:r>
              <a:rPr lang="en-GB" sz="1200" dirty="0">
                <a:solidFill>
                  <a:srgbClr val="0070C0"/>
                </a:solidFill>
                <a:latin typeface="Calibri"/>
                <a:cs typeface="Calibri"/>
              </a:rPr>
              <a:t>6. </a:t>
            </a:r>
            <a:r>
              <a:rPr lang="en-GB" sz="1200" dirty="0" err="1">
                <a:solidFill>
                  <a:srgbClr val="0070C0"/>
                </a:solidFill>
                <a:latin typeface="Calibri"/>
                <a:cs typeface="Calibri"/>
              </a:rPr>
              <a:t>Veldu</a:t>
            </a:r>
            <a:r>
              <a:rPr lang="en-GB" sz="1200" dirty="0">
                <a:solidFill>
                  <a:srgbClr val="0070C0"/>
                </a:solidFill>
                <a:latin typeface="Calibri"/>
                <a:cs typeface="Calibri"/>
              </a:rPr>
              <a:t> </a:t>
            </a:r>
            <a:r>
              <a:rPr lang="en-GB" sz="1200" dirty="0" err="1">
                <a:solidFill>
                  <a:srgbClr val="0070C0"/>
                </a:solidFill>
                <a:latin typeface="Calibri"/>
                <a:cs typeface="Calibri"/>
              </a:rPr>
              <a:t>það</a:t>
            </a:r>
            <a:r>
              <a:rPr lang="en-GB" sz="1200" dirty="0">
                <a:solidFill>
                  <a:srgbClr val="0070C0"/>
                </a:solidFill>
                <a:latin typeface="Calibri"/>
                <a:cs typeface="Calibri"/>
              </a:rPr>
              <a:t> </a:t>
            </a:r>
            <a:r>
              <a:rPr lang="en-GB" sz="1200" dirty="0" err="1">
                <a:solidFill>
                  <a:srgbClr val="0070C0"/>
                </a:solidFill>
                <a:latin typeface="Calibri"/>
                <a:cs typeface="Calibri"/>
              </a:rPr>
              <a:t>sem</a:t>
            </a:r>
            <a:r>
              <a:rPr lang="en-GB" sz="1200" dirty="0">
                <a:solidFill>
                  <a:srgbClr val="0070C0"/>
                </a:solidFill>
                <a:latin typeface="Calibri"/>
                <a:cs typeface="Calibri"/>
              </a:rPr>
              <a:t> </a:t>
            </a:r>
            <a:r>
              <a:rPr lang="en-GB" sz="1200" dirty="0" err="1">
                <a:solidFill>
                  <a:srgbClr val="0070C0"/>
                </a:solidFill>
                <a:latin typeface="Calibri"/>
                <a:cs typeface="Calibri"/>
              </a:rPr>
              <a:t>við</a:t>
            </a:r>
            <a:r>
              <a:rPr lang="en-GB" sz="1200" dirty="0">
                <a:solidFill>
                  <a:srgbClr val="0070C0"/>
                </a:solidFill>
                <a:latin typeface="Calibri"/>
                <a:cs typeface="Calibri"/>
              </a:rPr>
              <a:t> á</a:t>
            </a:r>
            <a:endParaRPr lang="en-GB" sz="1200" dirty="0">
              <a:solidFill>
                <a:srgbClr val="0070C0"/>
              </a:solidFill>
              <a:effectLst/>
              <a:latin typeface="Calibri"/>
              <a:cs typeface="Calibri"/>
            </a:endParaRPr>
          </a:p>
        </p:txBody>
      </p:sp>
      <p:sp>
        <p:nvSpPr>
          <p:cNvPr id="9" name="Rectángulo redondeado 8"/>
          <p:cNvSpPr/>
          <p:nvPr/>
        </p:nvSpPr>
        <p:spPr>
          <a:xfrm>
            <a:off x="4076987" y="2206935"/>
            <a:ext cx="1531695" cy="1938803"/>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p:cNvSpPr/>
          <p:nvPr/>
        </p:nvSpPr>
        <p:spPr>
          <a:xfrm>
            <a:off x="6181942" y="1148029"/>
            <a:ext cx="1393741" cy="646331"/>
          </a:xfrm>
          <a:prstGeom prst="rect">
            <a:avLst/>
          </a:prstGeom>
        </p:spPr>
        <p:txBody>
          <a:bodyPr wrap="square" lIns="91440" tIns="45720" rIns="91440" bIns="45720" anchor="t">
            <a:spAutoFit/>
          </a:bodyPr>
          <a:lstStyle/>
          <a:p>
            <a:r>
              <a:rPr lang="en-GB" sz="1200" dirty="0">
                <a:solidFill>
                  <a:srgbClr val="0070C0"/>
                </a:solidFill>
                <a:latin typeface="Calibri"/>
                <a:cs typeface="Calibri"/>
              </a:rPr>
              <a:t>7. </a:t>
            </a:r>
            <a:r>
              <a:rPr lang="en-GB" sz="1200" dirty="0" err="1">
                <a:solidFill>
                  <a:srgbClr val="0070C0"/>
                </a:solidFill>
                <a:latin typeface="Calibri"/>
                <a:cs typeface="Calibri"/>
              </a:rPr>
              <a:t>Farðu</a:t>
            </a:r>
            <a:r>
              <a:rPr lang="en-GB" sz="1200" dirty="0">
                <a:solidFill>
                  <a:srgbClr val="0070C0"/>
                </a:solidFill>
                <a:latin typeface="Calibri"/>
                <a:cs typeface="Calibri"/>
              </a:rPr>
              <a:t> </a:t>
            </a:r>
            <a:r>
              <a:rPr lang="en-GB" sz="1200" dirty="0" err="1">
                <a:solidFill>
                  <a:srgbClr val="0070C0"/>
                </a:solidFill>
                <a:latin typeface="Calibri"/>
                <a:cs typeface="Calibri"/>
              </a:rPr>
              <a:t>yfir</a:t>
            </a:r>
            <a:r>
              <a:rPr lang="en-GB" sz="1200" dirty="0">
                <a:solidFill>
                  <a:srgbClr val="0070C0"/>
                </a:solidFill>
                <a:latin typeface="Calibri"/>
                <a:cs typeface="Calibri"/>
              </a:rPr>
              <a:t> </a:t>
            </a:r>
            <a:r>
              <a:rPr lang="en-GB" sz="1200" dirty="0" err="1">
                <a:solidFill>
                  <a:srgbClr val="0070C0"/>
                </a:solidFill>
                <a:latin typeface="Calibri"/>
                <a:cs typeface="Calibri"/>
              </a:rPr>
              <a:t>tengiliða</a:t>
            </a:r>
            <a:r>
              <a:rPr lang="en-GB" sz="1200" dirty="0">
                <a:solidFill>
                  <a:srgbClr val="0070C0"/>
                </a:solidFill>
                <a:latin typeface="Calibri"/>
                <a:cs typeface="Calibri"/>
              </a:rPr>
              <a:t> </a:t>
            </a:r>
            <a:r>
              <a:rPr lang="en-GB" sz="1200" dirty="0" err="1">
                <a:solidFill>
                  <a:srgbClr val="0070C0"/>
                </a:solidFill>
                <a:latin typeface="Calibri"/>
                <a:cs typeface="Calibri"/>
              </a:rPr>
              <a:t>upplýsingar</a:t>
            </a:r>
            <a:endParaRPr lang="en-GB" sz="1200" dirty="0">
              <a:solidFill>
                <a:srgbClr val="0070C0"/>
              </a:solidFill>
              <a:effectLst/>
              <a:latin typeface="Calibri"/>
              <a:cs typeface="Calibri"/>
            </a:endParaRPr>
          </a:p>
        </p:txBody>
      </p:sp>
    </p:spTree>
    <p:extLst>
      <p:ext uri="{BB962C8B-B14F-4D97-AF65-F5344CB8AC3E}">
        <p14:creationId xmlns:p14="http://schemas.microsoft.com/office/powerpoint/2010/main" val="335479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13441" y="1267361"/>
            <a:ext cx="7985530" cy="1169551"/>
          </a:xfrm>
          <a:prstGeom prst="rect">
            <a:avLst/>
          </a:prstGeom>
        </p:spPr>
        <p:txBody>
          <a:bodyPr wrap="square" lIns="91440" tIns="45720" rIns="91440" bIns="45720" anchor="t">
            <a:spAutoFit/>
          </a:bodyPr>
          <a:lstStyle/>
          <a:p>
            <a:r>
              <a:rPr lang="en-GB" u="sng" dirty="0" err="1">
                <a:solidFill>
                  <a:srgbClr val="0E101A"/>
                </a:solidFill>
                <a:latin typeface="Calibri"/>
                <a:cs typeface="Calibri"/>
              </a:rPr>
              <a:t>Hvernig</a:t>
            </a:r>
            <a:r>
              <a:rPr lang="en-GB" u="sng" dirty="0">
                <a:solidFill>
                  <a:srgbClr val="0E101A"/>
                </a:solidFill>
                <a:latin typeface="Calibri"/>
                <a:cs typeface="Calibri"/>
              </a:rPr>
              <a:t> á </a:t>
            </a:r>
            <a:r>
              <a:rPr lang="en-GB" u="sng" dirty="0" err="1">
                <a:solidFill>
                  <a:srgbClr val="0E101A"/>
                </a:solidFill>
                <a:latin typeface="Calibri"/>
                <a:cs typeface="Calibri"/>
              </a:rPr>
              <a:t>að</a:t>
            </a:r>
            <a:r>
              <a:rPr lang="en-GB" u="sng" dirty="0">
                <a:solidFill>
                  <a:srgbClr val="0E101A"/>
                </a:solidFill>
                <a:latin typeface="Calibri"/>
                <a:cs typeface="Calibri"/>
              </a:rPr>
              <a:t> nota Instagram for business.</a:t>
            </a:r>
          </a:p>
          <a:p>
            <a:endParaRPr lang="en-GB" u="sng"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rgbClr val="0E101A"/>
                </a:solidFill>
                <a:latin typeface="Calibri"/>
                <a:cs typeface="Calibri"/>
              </a:rPr>
              <a:t>Best er </a:t>
            </a:r>
            <a:r>
              <a:rPr lang="en-GB" dirty="0" err="1">
                <a:solidFill>
                  <a:srgbClr val="0E101A"/>
                </a:solidFill>
                <a:latin typeface="Calibri"/>
                <a:cs typeface="Calibri"/>
              </a:rPr>
              <a:t>að</a:t>
            </a:r>
            <a:r>
              <a:rPr lang="en-GB" dirty="0">
                <a:solidFill>
                  <a:srgbClr val="0E101A"/>
                </a:solidFill>
                <a:latin typeface="Calibri"/>
                <a:cs typeface="Calibri"/>
              </a:rPr>
              <a:t> nota </a:t>
            </a:r>
            <a:r>
              <a:rPr lang="en-GB" dirty="0" err="1">
                <a:solidFill>
                  <a:srgbClr val="0E101A"/>
                </a:solidFill>
                <a:latin typeface="Calibri"/>
                <a:cs typeface="Calibri"/>
              </a:rPr>
              <a:t>aðeins</a:t>
            </a:r>
            <a:r>
              <a:rPr lang="en-GB" dirty="0">
                <a:solidFill>
                  <a:srgbClr val="0E101A"/>
                </a:solidFill>
                <a:latin typeface="Calibri"/>
                <a:cs typeface="Calibri"/>
              </a:rPr>
              <a:t> </a:t>
            </a:r>
            <a:r>
              <a:rPr lang="en-GB" dirty="0" err="1">
                <a:solidFill>
                  <a:srgbClr val="0E101A"/>
                </a:solidFill>
                <a:latin typeface="Calibri"/>
                <a:cs typeface="Calibri"/>
              </a:rPr>
              <a:t>hágæða</a:t>
            </a:r>
            <a:r>
              <a:rPr lang="en-GB" dirty="0">
                <a:solidFill>
                  <a:srgbClr val="0E101A"/>
                </a:solidFill>
                <a:latin typeface="Calibri"/>
                <a:cs typeface="Calibri"/>
              </a:rPr>
              <a:t> </a:t>
            </a:r>
            <a:r>
              <a:rPr lang="en-GB" dirty="0" err="1">
                <a:solidFill>
                  <a:srgbClr val="0E101A"/>
                </a:solidFill>
                <a:latin typeface="Calibri"/>
                <a:cs typeface="Calibri"/>
              </a:rPr>
              <a:t>myndir</a:t>
            </a:r>
            <a:r>
              <a:rPr lang="en-GB" dirty="0">
                <a:solidFill>
                  <a:srgbClr val="0E101A"/>
                </a:solidFill>
                <a:latin typeface="Calibri"/>
                <a:cs typeface="Calibri"/>
              </a:rPr>
              <a:t>, </a:t>
            </a:r>
            <a:r>
              <a:rPr lang="en-GB" dirty="0" err="1">
                <a:solidFill>
                  <a:srgbClr val="0E101A"/>
                </a:solidFill>
                <a:latin typeface="Calibri"/>
                <a:cs typeface="Calibri"/>
              </a:rPr>
              <a:t>gefa</a:t>
            </a:r>
            <a:r>
              <a:rPr lang="en-GB" dirty="0">
                <a:solidFill>
                  <a:srgbClr val="0E101A"/>
                </a:solidFill>
                <a:latin typeface="Calibri"/>
                <a:cs typeface="Calibri"/>
              </a:rPr>
              <a:t> </a:t>
            </a:r>
            <a:r>
              <a:rPr lang="en-GB" dirty="0" err="1">
                <a:solidFill>
                  <a:srgbClr val="0E101A"/>
                </a:solidFill>
                <a:latin typeface="Calibri"/>
                <a:cs typeface="Calibri"/>
              </a:rPr>
              <a:t>sér</a:t>
            </a:r>
            <a:r>
              <a:rPr lang="en-GB" dirty="0">
                <a:solidFill>
                  <a:srgbClr val="0E101A"/>
                </a:solidFill>
                <a:latin typeface="Calibri"/>
                <a:cs typeface="Calibri"/>
              </a:rPr>
              <a:t> </a:t>
            </a:r>
            <a:r>
              <a:rPr lang="en-GB" dirty="0" err="1">
                <a:solidFill>
                  <a:srgbClr val="0E101A"/>
                </a:solidFill>
                <a:latin typeface="Calibri"/>
                <a:cs typeface="Calibri"/>
              </a:rPr>
              <a:t>tíma</a:t>
            </a:r>
            <a:r>
              <a:rPr lang="en-GB" dirty="0">
                <a:solidFill>
                  <a:srgbClr val="0E101A"/>
                </a:solidFill>
                <a:latin typeface="Calibri"/>
                <a:cs typeface="Calibri"/>
              </a:rPr>
              <a:t> </a:t>
            </a:r>
            <a:r>
              <a:rPr lang="en-GB" dirty="0" err="1">
                <a:solidFill>
                  <a:srgbClr val="0E101A"/>
                </a:solidFill>
                <a:latin typeface="Calibri"/>
                <a:cs typeface="Calibri"/>
              </a:rPr>
              <a:t>til</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taka </a:t>
            </a:r>
            <a:r>
              <a:rPr lang="en-GB" dirty="0" err="1">
                <a:solidFill>
                  <a:srgbClr val="0E101A"/>
                </a:solidFill>
                <a:latin typeface="Calibri"/>
                <a:cs typeface="Calibri"/>
              </a:rPr>
              <a:t>góða</a:t>
            </a:r>
            <a:r>
              <a:rPr lang="en-GB" dirty="0">
                <a:solidFill>
                  <a:srgbClr val="0E101A"/>
                </a:solidFill>
                <a:latin typeface="Calibri"/>
                <a:cs typeface="Calibri"/>
              </a:rPr>
              <a:t> </a:t>
            </a:r>
            <a:r>
              <a:rPr lang="en-GB" dirty="0" err="1">
                <a:solidFill>
                  <a:srgbClr val="0E101A"/>
                </a:solidFill>
                <a:latin typeface="Calibri"/>
                <a:cs typeface="Calibri"/>
              </a:rPr>
              <a:t>mynd</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vinna</a:t>
            </a:r>
            <a:r>
              <a:rPr lang="en-GB" dirty="0">
                <a:solidFill>
                  <a:srgbClr val="0E101A"/>
                </a:solidFill>
                <a:latin typeface="Calibri"/>
                <a:cs typeface="Calibri"/>
              </a:rPr>
              <a:t> </a:t>
            </a:r>
            <a:r>
              <a:rPr lang="en-GB" dirty="0" err="1">
                <a:solidFill>
                  <a:srgbClr val="0E101A"/>
                </a:solidFill>
                <a:latin typeface="Calibri"/>
                <a:cs typeface="Calibri"/>
              </a:rPr>
              <a:t>hana</a:t>
            </a:r>
            <a:r>
              <a:rPr lang="en-GB" dirty="0">
                <a:solidFill>
                  <a:srgbClr val="0E101A"/>
                </a:solidFill>
                <a:latin typeface="Calibri"/>
                <a:cs typeface="Calibri"/>
              </a:rPr>
              <a:t> </a:t>
            </a:r>
            <a:r>
              <a:rPr lang="en-GB" dirty="0" err="1">
                <a:solidFill>
                  <a:srgbClr val="0E101A"/>
                </a:solidFill>
                <a:latin typeface="Calibri"/>
                <a:cs typeface="Calibri"/>
              </a:rPr>
              <a:t>svo</a:t>
            </a:r>
            <a:r>
              <a:rPr lang="en-GB" dirty="0">
                <a:solidFill>
                  <a:srgbClr val="0E101A"/>
                </a:solidFill>
                <a:latin typeface="Calibri"/>
                <a:cs typeface="Calibri"/>
              </a:rPr>
              <a:t> vel. </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err="1">
                <a:solidFill>
                  <a:srgbClr val="0E101A"/>
                </a:solidFill>
                <a:latin typeface="Calibri"/>
                <a:cs typeface="Calibri"/>
              </a:rPr>
              <a:t>Hægt</a:t>
            </a:r>
            <a:r>
              <a:rPr lang="en-GB" dirty="0">
                <a:solidFill>
                  <a:srgbClr val="0E101A"/>
                </a:solidFill>
                <a:latin typeface="Calibri"/>
                <a:cs typeface="Calibri"/>
              </a:rPr>
              <a:t> er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nýta</a:t>
            </a:r>
            <a:r>
              <a:rPr lang="en-GB" dirty="0">
                <a:solidFill>
                  <a:srgbClr val="0E101A"/>
                </a:solidFill>
                <a:latin typeface="Calibri"/>
                <a:cs typeface="Calibri"/>
              </a:rPr>
              <a:t> </a:t>
            </a:r>
            <a:r>
              <a:rPr lang="en-GB" dirty="0" err="1">
                <a:solidFill>
                  <a:srgbClr val="0E101A"/>
                </a:solidFill>
                <a:latin typeface="Calibri"/>
                <a:cs typeface="Calibri"/>
              </a:rPr>
              <a:t>ókeypis</a:t>
            </a:r>
            <a:r>
              <a:rPr lang="en-GB" dirty="0">
                <a:solidFill>
                  <a:srgbClr val="0E101A"/>
                </a:solidFill>
                <a:latin typeface="Calibri"/>
                <a:cs typeface="Calibri"/>
              </a:rPr>
              <a:t> </a:t>
            </a:r>
            <a:r>
              <a:rPr lang="en-GB" dirty="0" err="1">
                <a:solidFill>
                  <a:srgbClr val="0E101A"/>
                </a:solidFill>
                <a:latin typeface="Calibri"/>
                <a:cs typeface="Calibri"/>
              </a:rPr>
              <a:t>myndvinnsluforrit</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smáforrit</a:t>
            </a:r>
            <a:r>
              <a:rPr lang="en-GB" dirty="0">
                <a:solidFill>
                  <a:srgbClr val="0E101A"/>
                </a:solidFill>
                <a:latin typeface="Calibri"/>
                <a:cs typeface="Calibri"/>
              </a:rPr>
              <a:t> </a:t>
            </a:r>
            <a:r>
              <a:rPr lang="en-GB" dirty="0" err="1">
                <a:solidFill>
                  <a:srgbClr val="0E101A"/>
                </a:solidFill>
                <a:latin typeface="Calibri"/>
                <a:cs typeface="Calibri"/>
              </a:rPr>
              <a:t>til</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setja</a:t>
            </a:r>
            <a:r>
              <a:rPr lang="en-GB" dirty="0">
                <a:solidFill>
                  <a:srgbClr val="0E101A"/>
                </a:solidFill>
                <a:latin typeface="Calibri"/>
                <a:cs typeface="Calibri"/>
              </a:rPr>
              <a:t> </a:t>
            </a:r>
            <a:r>
              <a:rPr lang="en-GB" dirty="0" err="1">
                <a:solidFill>
                  <a:srgbClr val="0E101A"/>
                </a:solidFill>
                <a:latin typeface="Calibri"/>
                <a:cs typeface="Calibri"/>
              </a:rPr>
              <a:t>filtera</a:t>
            </a:r>
            <a:r>
              <a:rPr lang="en-GB" dirty="0">
                <a:solidFill>
                  <a:srgbClr val="0E101A"/>
                </a:solidFill>
                <a:latin typeface="Calibri"/>
                <a:cs typeface="Calibri"/>
              </a:rPr>
              <a:t> á </a:t>
            </a:r>
            <a:r>
              <a:rPr lang="en-GB" dirty="0" err="1">
                <a:solidFill>
                  <a:srgbClr val="0E101A"/>
                </a:solidFill>
                <a:latin typeface="Calibri"/>
                <a:cs typeface="Calibri"/>
              </a:rPr>
              <a:t>myndir</a:t>
            </a:r>
            <a:r>
              <a:rPr lang="en-GB" dirty="0">
                <a:solidFill>
                  <a:srgbClr val="0E101A"/>
                </a:solidFill>
              </a:rPr>
              <a:t>:</a:t>
            </a:r>
            <a:endParaRPr lang="en-GB" dirty="0">
              <a:solidFill>
                <a:srgbClr val="0E101A"/>
              </a:solidFill>
              <a:effectLst/>
            </a:endParaRPr>
          </a:p>
        </p:txBody>
      </p:sp>
      <p:sp>
        <p:nvSpPr>
          <p:cNvPr id="3" name="Rectángulo 2"/>
          <p:cNvSpPr/>
          <p:nvPr/>
        </p:nvSpPr>
        <p:spPr>
          <a:xfrm>
            <a:off x="183501" y="2590786"/>
            <a:ext cx="2260555"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3"/>
              </a:rPr>
              <a:t>VSCO: Photo &amp; Video Editor</a:t>
            </a:r>
            <a:endParaRPr lang="en-GB" b="1">
              <a:solidFill>
                <a:srgbClr val="0E101A"/>
              </a:solidFill>
              <a:latin typeface="Calibri" panose="020F0502020204030204" pitchFamily="34" charset="0"/>
              <a:cs typeface="Calibri" panose="020F0502020204030204" pitchFamily="34" charset="0"/>
            </a:endParaRPr>
          </a:p>
        </p:txBody>
      </p:sp>
      <p:sp>
        <p:nvSpPr>
          <p:cNvPr id="4" name="Rectángulo 3"/>
          <p:cNvSpPr/>
          <p:nvPr/>
        </p:nvSpPr>
        <p:spPr>
          <a:xfrm>
            <a:off x="2358603" y="2590785"/>
            <a:ext cx="898003"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4"/>
              </a:rPr>
              <a:t>Snapseed</a:t>
            </a:r>
            <a:endParaRPr lang="en-GB" b="1">
              <a:solidFill>
                <a:srgbClr val="0E101A"/>
              </a:solidFill>
              <a:latin typeface="Calibri" panose="020F0502020204030204" pitchFamily="34" charset="0"/>
              <a:cs typeface="Calibri" panose="020F0502020204030204" pitchFamily="34" charset="0"/>
            </a:endParaRPr>
          </a:p>
        </p:txBody>
      </p:sp>
      <p:sp>
        <p:nvSpPr>
          <p:cNvPr id="5" name="Rectángulo 4"/>
          <p:cNvSpPr/>
          <p:nvPr/>
        </p:nvSpPr>
        <p:spPr>
          <a:xfrm>
            <a:off x="3167229" y="2590936"/>
            <a:ext cx="2576346"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5"/>
              </a:rPr>
              <a:t>Photoshop Express Photo Editor</a:t>
            </a:r>
            <a:endParaRPr lang="en-GB" b="1">
              <a:solidFill>
                <a:srgbClr val="0E101A"/>
              </a:solidFill>
              <a:latin typeface="Calibri" panose="020F0502020204030204" pitchFamily="34" charset="0"/>
              <a:cs typeface="Calibri" panose="020F0502020204030204" pitchFamily="34" charset="0"/>
            </a:endParaRPr>
          </a:p>
        </p:txBody>
      </p:sp>
      <p:sp>
        <p:nvSpPr>
          <p:cNvPr id="6" name="Rectángulo 5"/>
          <p:cNvSpPr/>
          <p:nvPr/>
        </p:nvSpPr>
        <p:spPr>
          <a:xfrm>
            <a:off x="1313778" y="2935529"/>
            <a:ext cx="1162498"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6"/>
              </a:rPr>
              <a:t>A Color Story</a:t>
            </a:r>
            <a:endParaRPr lang="en-GB" b="1">
              <a:solidFill>
                <a:srgbClr val="0E101A"/>
              </a:solidFill>
              <a:latin typeface="Calibri" panose="020F0502020204030204" pitchFamily="34" charset="0"/>
              <a:cs typeface="Calibri" panose="020F0502020204030204" pitchFamily="34" charset="0"/>
            </a:endParaRPr>
          </a:p>
        </p:txBody>
      </p:sp>
      <p:sp>
        <p:nvSpPr>
          <p:cNvPr id="7" name="Rectángulo 6"/>
          <p:cNvSpPr/>
          <p:nvPr/>
        </p:nvSpPr>
        <p:spPr>
          <a:xfrm>
            <a:off x="2444056" y="2945400"/>
            <a:ext cx="2507418"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7"/>
              </a:rPr>
              <a:t>Adobe Lightroom: Photo Editor</a:t>
            </a:r>
            <a:endParaRPr lang="en-GB" b="1">
              <a:solidFill>
                <a:srgbClr val="0E101A"/>
              </a:solidFill>
              <a:latin typeface="Calibri" panose="020F0502020204030204" pitchFamily="34" charset="0"/>
              <a:cs typeface="Calibri" panose="020F0502020204030204" pitchFamily="34" charset="0"/>
            </a:endParaRPr>
          </a:p>
        </p:txBody>
      </p:sp>
      <p:sp>
        <p:nvSpPr>
          <p:cNvPr id="8" name="Rectángulo 7"/>
          <p:cNvSpPr/>
          <p:nvPr/>
        </p:nvSpPr>
        <p:spPr>
          <a:xfrm>
            <a:off x="113441" y="3407050"/>
            <a:ext cx="7344930" cy="5232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a:latin typeface="Calibri"/>
                <a:cs typeface="Calibri"/>
              </a:rPr>
              <a:t>Instagram</a:t>
            </a:r>
            <a:r>
              <a:rPr lang="en-GB" dirty="0">
                <a:solidFill>
                  <a:schemeClr val="tx1">
                    <a:lumMod val="95000"/>
                    <a:lumOff val="5000"/>
                  </a:schemeClr>
                </a:solidFill>
                <a:latin typeface="Calibri"/>
                <a:cs typeface="Calibri"/>
              </a:rPr>
              <a:t> Stories/</a:t>
            </a:r>
            <a:r>
              <a:rPr lang="en-GB" dirty="0" err="1">
                <a:solidFill>
                  <a:schemeClr val="tx1">
                    <a:lumMod val="95000"/>
                    <a:lumOff val="5000"/>
                  </a:schemeClr>
                </a:solidFill>
                <a:latin typeface="Calibri"/>
                <a:cs typeface="Calibri"/>
              </a:rPr>
              <a:t>Sögur</a:t>
            </a:r>
            <a:r>
              <a:rPr lang="en-GB" dirty="0">
                <a:solidFill>
                  <a:schemeClr val="tx1">
                    <a:lumMod val="95000"/>
                    <a:lumOff val="5000"/>
                  </a:schemeClr>
                </a:solidFill>
                <a:latin typeface="Calibri"/>
                <a:cs typeface="Calibri"/>
              </a:rPr>
              <a:t>:</a:t>
            </a:r>
            <a:r>
              <a:rPr lang="en-GB" dirty="0">
                <a:latin typeface="Calibri"/>
                <a:cs typeface="Calibri"/>
              </a:rPr>
              <a:t> </a:t>
            </a:r>
            <a:r>
              <a:rPr lang="en-GB" dirty="0" err="1">
                <a:latin typeface="Calibri"/>
                <a:cs typeface="Calibri"/>
              </a:rPr>
              <a:t>Þar</a:t>
            </a:r>
            <a:r>
              <a:rPr lang="en-GB" dirty="0">
                <a:latin typeface="Calibri"/>
                <a:cs typeface="Calibri"/>
              </a:rPr>
              <a:t> er </a:t>
            </a:r>
            <a:r>
              <a:rPr lang="en-GB" dirty="0" err="1">
                <a:latin typeface="Calibri"/>
                <a:cs typeface="Calibri"/>
              </a:rPr>
              <a:t>hægt</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hlaða</a:t>
            </a:r>
            <a:r>
              <a:rPr lang="en-GB" dirty="0">
                <a:latin typeface="Calibri"/>
                <a:cs typeface="Calibri"/>
              </a:rPr>
              <a:t> </a:t>
            </a:r>
            <a:r>
              <a:rPr lang="en-GB" dirty="0" err="1">
                <a:latin typeface="Calibri"/>
                <a:cs typeface="Calibri"/>
              </a:rPr>
              <a:t>upp</a:t>
            </a:r>
            <a:r>
              <a:rPr lang="en-GB" dirty="0">
                <a:latin typeface="Calibri"/>
                <a:cs typeface="Calibri"/>
              </a:rPr>
              <a:t> </a:t>
            </a:r>
            <a:r>
              <a:rPr lang="en-GB" dirty="0" err="1">
                <a:latin typeface="Calibri"/>
                <a:cs typeface="Calibri"/>
              </a:rPr>
              <a:t>myndböndum</a:t>
            </a:r>
            <a:r>
              <a:rPr lang="en-GB" dirty="0">
                <a:latin typeface="Calibri"/>
                <a:cs typeface="Calibri"/>
              </a:rPr>
              <a:t>, </a:t>
            </a:r>
            <a:r>
              <a:rPr lang="en-GB" dirty="0" err="1">
                <a:latin typeface="Calibri"/>
                <a:cs typeface="Calibri"/>
              </a:rPr>
              <a:t>myndum</a:t>
            </a:r>
            <a:r>
              <a:rPr lang="en-GB" dirty="0">
                <a:latin typeface="Calibri"/>
                <a:cs typeface="Calibri"/>
              </a:rPr>
              <a:t>, </a:t>
            </a:r>
            <a:r>
              <a:rPr lang="en-GB" dirty="0" err="1">
                <a:latin typeface="Calibri"/>
                <a:cs typeface="Calibri"/>
              </a:rPr>
              <a:t>texta</a:t>
            </a:r>
            <a:r>
              <a:rPr lang="en-GB" dirty="0">
                <a:latin typeface="Calibri"/>
                <a:cs typeface="Calibri"/>
              </a:rPr>
              <a:t> </a:t>
            </a:r>
            <a:r>
              <a:rPr lang="en-GB" dirty="0" err="1">
                <a:latin typeface="Calibri"/>
                <a:cs typeface="Calibri"/>
              </a:rPr>
              <a:t>og</a:t>
            </a:r>
            <a:r>
              <a:rPr lang="en-GB" dirty="0">
                <a:latin typeface="Calibri"/>
                <a:cs typeface="Calibri"/>
              </a:rPr>
              <a:t> </a:t>
            </a:r>
            <a:r>
              <a:rPr lang="en-GB" dirty="0" err="1">
                <a:latin typeface="Calibri"/>
                <a:cs typeface="Calibri"/>
              </a:rPr>
              <a:t>tónlist</a:t>
            </a:r>
            <a:r>
              <a:rPr lang="en-GB" dirty="0">
                <a:latin typeface="Calibri"/>
                <a:cs typeface="Calibri"/>
              </a:rPr>
              <a:t>. </a:t>
            </a:r>
            <a:r>
              <a:rPr lang="en-GB" dirty="0" err="1">
                <a:latin typeface="Calibri"/>
                <a:cs typeface="Calibri"/>
              </a:rPr>
              <a:t>Einnig</a:t>
            </a:r>
            <a:r>
              <a:rPr lang="en-GB" dirty="0">
                <a:latin typeface="Calibri"/>
                <a:cs typeface="Calibri"/>
              </a:rPr>
              <a:t> er </a:t>
            </a:r>
            <a:r>
              <a:rPr lang="en-GB" dirty="0" err="1">
                <a:latin typeface="Calibri"/>
                <a:cs typeface="Calibri"/>
              </a:rPr>
              <a:t>hægt</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bæta</a:t>
            </a:r>
            <a:r>
              <a:rPr lang="en-GB" dirty="0">
                <a:latin typeface="Calibri"/>
                <a:cs typeface="Calibri"/>
              </a:rPr>
              <a:t> </a:t>
            </a:r>
            <a:r>
              <a:rPr lang="en-GB" dirty="0" err="1">
                <a:latin typeface="Calibri"/>
                <a:cs typeface="Calibri"/>
              </a:rPr>
              <a:t>við</a:t>
            </a:r>
            <a:r>
              <a:rPr lang="en-GB" dirty="0">
                <a:latin typeface="Calibri"/>
                <a:cs typeface="Calibri"/>
              </a:rPr>
              <a:t> </a:t>
            </a:r>
            <a:r>
              <a:rPr lang="en-GB" dirty="0" err="1">
                <a:latin typeface="Calibri"/>
                <a:cs typeface="Calibri"/>
              </a:rPr>
              <a:t>staðsetningu</a:t>
            </a:r>
            <a:r>
              <a:rPr lang="en-GB" dirty="0">
                <a:latin typeface="Calibri"/>
                <a:cs typeface="Calibri"/>
              </a:rPr>
              <a:t> </a:t>
            </a:r>
            <a:r>
              <a:rPr lang="en-GB" dirty="0" err="1">
                <a:latin typeface="Calibri"/>
                <a:cs typeface="Calibri"/>
              </a:rPr>
              <a:t>þinni</a:t>
            </a:r>
            <a:r>
              <a:rPr lang="en-GB" dirty="0">
                <a:latin typeface="Calibri"/>
                <a:cs typeface="Calibri"/>
              </a:rPr>
              <a:t>,</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myllumerkjum</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ofl</a:t>
            </a:r>
            <a:endParaRPr lang="en-GB">
              <a:solidFill>
                <a:schemeClr val="tx1">
                  <a:lumMod val="95000"/>
                  <a:lumOff val="5000"/>
                </a:schemeClr>
              </a:solidFill>
              <a:latin typeface="Calibri"/>
              <a:cs typeface="Calibri"/>
            </a:endParaRPr>
          </a:p>
        </p:txBody>
      </p:sp>
    </p:spTree>
    <p:extLst>
      <p:ext uri="{BB962C8B-B14F-4D97-AF65-F5344CB8AC3E}">
        <p14:creationId xmlns:p14="http://schemas.microsoft.com/office/powerpoint/2010/main" val="364618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13440" y="2151935"/>
            <a:ext cx="8239913" cy="73866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err="1">
                <a:solidFill>
                  <a:schemeClr val="tx1">
                    <a:lumMod val="95000"/>
                    <a:lumOff val="5000"/>
                  </a:schemeClr>
                </a:solidFill>
                <a:latin typeface="Calibri"/>
                <a:cs typeface="Calibri"/>
              </a:rPr>
              <a:t>Náðu</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til</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og</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virkjaðu</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fylgjendur</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þína</a:t>
            </a:r>
            <a:r>
              <a:rPr lang="en-GB" dirty="0">
                <a:solidFill>
                  <a:schemeClr val="tx1">
                    <a:lumMod val="95000"/>
                    <a:lumOff val="5000"/>
                  </a:schemeClr>
                </a:solidFill>
                <a:latin typeface="Calibri"/>
                <a:cs typeface="Calibri"/>
              </a:rPr>
              <a:t>. </a:t>
            </a:r>
            <a:r>
              <a:rPr lang="en-GB" dirty="0">
                <a:latin typeface="Calibri"/>
                <a:cs typeface="Calibri"/>
              </a:rPr>
              <a:t>Til </a:t>
            </a:r>
            <a:r>
              <a:rPr lang="en-GB" dirty="0" err="1">
                <a:latin typeface="Calibri"/>
                <a:cs typeface="Calibri"/>
              </a:rPr>
              <a:t>þess</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líka</a:t>
            </a:r>
            <a:r>
              <a:rPr lang="en-GB" dirty="0">
                <a:latin typeface="Calibri"/>
                <a:cs typeface="Calibri"/>
              </a:rPr>
              <a:t> </a:t>
            </a:r>
            <a:r>
              <a:rPr lang="en-GB" dirty="0" err="1">
                <a:latin typeface="Calibri"/>
                <a:cs typeface="Calibri"/>
              </a:rPr>
              <a:t>við</a:t>
            </a:r>
            <a:r>
              <a:rPr lang="en-GB" dirty="0">
                <a:latin typeface="Calibri"/>
                <a:cs typeface="Calibri"/>
              </a:rPr>
              <a:t> </a:t>
            </a:r>
            <a:r>
              <a:rPr lang="en-GB" dirty="0" err="1">
                <a:latin typeface="Calibri"/>
                <a:cs typeface="Calibri"/>
              </a:rPr>
              <a:t>mynd</a:t>
            </a:r>
            <a:r>
              <a:rPr lang="en-GB" dirty="0">
                <a:latin typeface="Calibri"/>
                <a:cs typeface="Calibri"/>
              </a:rPr>
              <a:t> er </a:t>
            </a:r>
            <a:r>
              <a:rPr lang="en-GB" dirty="0" err="1">
                <a:latin typeface="Calibri"/>
                <a:cs typeface="Calibri"/>
              </a:rPr>
              <a:t>hægt</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tvísmella</a:t>
            </a:r>
            <a:r>
              <a:rPr lang="en-GB" dirty="0">
                <a:latin typeface="Calibri"/>
                <a:cs typeface="Calibri"/>
              </a:rPr>
              <a:t> á </a:t>
            </a:r>
            <a:r>
              <a:rPr lang="en-GB" dirty="0" err="1">
                <a:latin typeface="Calibri"/>
                <a:cs typeface="Calibri"/>
              </a:rPr>
              <a:t>hana</a:t>
            </a:r>
            <a:r>
              <a:rPr lang="en-GB" dirty="0">
                <a:latin typeface="Calibri"/>
                <a:cs typeface="Calibri"/>
              </a:rPr>
              <a:t> </a:t>
            </a:r>
            <a:r>
              <a:rPr lang="en-GB" dirty="0" err="1">
                <a:latin typeface="Calibri"/>
                <a:cs typeface="Calibri"/>
              </a:rPr>
              <a:t>eða</a:t>
            </a:r>
            <a:r>
              <a:rPr lang="en-GB" dirty="0">
                <a:latin typeface="Calibri"/>
                <a:cs typeface="Calibri"/>
              </a:rPr>
              <a:t> </a:t>
            </a:r>
            <a:r>
              <a:rPr lang="en-GB" dirty="0" err="1">
                <a:latin typeface="Calibri"/>
                <a:cs typeface="Calibri"/>
              </a:rPr>
              <a:t>smella</a:t>
            </a:r>
            <a:r>
              <a:rPr lang="en-GB" dirty="0">
                <a:latin typeface="Calibri"/>
                <a:cs typeface="Calibri"/>
              </a:rPr>
              <a:t> á </a:t>
            </a:r>
            <a:r>
              <a:rPr lang="en-GB" dirty="0" err="1">
                <a:latin typeface="Calibri"/>
                <a:cs typeface="Calibri"/>
              </a:rPr>
              <a:t>hjartað</a:t>
            </a:r>
            <a:r>
              <a:rPr lang="en-GB" dirty="0">
                <a:latin typeface="Calibri"/>
                <a:cs typeface="Calibri"/>
              </a:rPr>
              <a:t> </a:t>
            </a:r>
            <a:r>
              <a:rPr lang="en-GB" dirty="0" err="1">
                <a:latin typeface="Calibri"/>
                <a:cs typeface="Calibri"/>
              </a:rPr>
              <a:t>undir</a:t>
            </a:r>
            <a:r>
              <a:rPr lang="en-GB" dirty="0">
                <a:latin typeface="Calibri"/>
                <a:cs typeface="Calibri"/>
              </a:rPr>
              <a:t> </a:t>
            </a:r>
            <a:r>
              <a:rPr lang="en-GB" dirty="0" err="1">
                <a:latin typeface="Calibri"/>
                <a:cs typeface="Calibri"/>
              </a:rPr>
              <a:t>myndinni</a:t>
            </a:r>
            <a:r>
              <a:rPr lang="en-GB" dirty="0">
                <a:latin typeface="Calibri"/>
                <a:cs typeface="Calibri"/>
              </a:rPr>
              <a:t>. </a:t>
            </a:r>
            <a:r>
              <a:rPr lang="en-GB" dirty="0" err="1">
                <a:latin typeface="Calibri"/>
                <a:cs typeface="Calibri"/>
              </a:rPr>
              <a:t>Settu</a:t>
            </a:r>
            <a:r>
              <a:rPr lang="en-GB" dirty="0">
                <a:latin typeface="Calibri"/>
                <a:cs typeface="Calibri"/>
              </a:rPr>
              <a:t> </a:t>
            </a:r>
            <a:r>
              <a:rPr lang="en-GB" dirty="0" err="1">
                <a:latin typeface="Calibri"/>
                <a:cs typeface="Calibri"/>
              </a:rPr>
              <a:t>umsagnir</a:t>
            </a:r>
            <a:r>
              <a:rPr lang="en-GB" dirty="0">
                <a:latin typeface="Calibri"/>
                <a:cs typeface="Calibri"/>
              </a:rPr>
              <a:t> </a:t>
            </a:r>
            <a:r>
              <a:rPr lang="en-GB" dirty="0" err="1">
                <a:latin typeface="Calibri"/>
                <a:cs typeface="Calibri"/>
              </a:rPr>
              <a:t>við</a:t>
            </a:r>
            <a:r>
              <a:rPr lang="en-GB" dirty="0">
                <a:latin typeface="Calibri"/>
                <a:cs typeface="Calibri"/>
              </a:rPr>
              <a:t> </a:t>
            </a:r>
            <a:r>
              <a:rPr lang="en-GB" dirty="0" err="1">
                <a:latin typeface="Calibri"/>
                <a:cs typeface="Calibri"/>
              </a:rPr>
              <a:t>myndir</a:t>
            </a:r>
            <a:r>
              <a:rPr lang="en-GB" dirty="0">
                <a:latin typeface="Calibri"/>
                <a:cs typeface="Calibri"/>
              </a:rPr>
              <a:t> </a:t>
            </a:r>
            <a:r>
              <a:rPr lang="en-GB" dirty="0" err="1">
                <a:latin typeface="Calibri"/>
                <a:cs typeface="Calibri"/>
              </a:rPr>
              <a:t>og</a:t>
            </a:r>
            <a:r>
              <a:rPr lang="en-GB" dirty="0">
                <a:latin typeface="Calibri"/>
                <a:cs typeface="Calibri"/>
              </a:rPr>
              <a:t> </a:t>
            </a:r>
            <a:r>
              <a:rPr lang="en-GB" dirty="0" err="1">
                <a:latin typeface="Calibri"/>
                <a:cs typeface="Calibri"/>
              </a:rPr>
              <a:t>merktu</a:t>
            </a:r>
            <a:r>
              <a:rPr lang="en-GB" dirty="0">
                <a:latin typeface="Calibri"/>
                <a:cs typeface="Calibri"/>
              </a:rPr>
              <a:t> (</a:t>
            </a:r>
            <a:r>
              <a:rPr lang="en-GB" dirty="0" err="1">
                <a:latin typeface="Calibri"/>
                <a:cs typeface="Calibri"/>
              </a:rPr>
              <a:t>taggaðu</a:t>
            </a:r>
            <a:r>
              <a:rPr lang="en-GB" dirty="0">
                <a:latin typeface="Calibri"/>
                <a:cs typeface="Calibri"/>
              </a:rPr>
              <a:t>) </a:t>
            </a:r>
            <a:r>
              <a:rPr lang="en-GB" dirty="0" err="1">
                <a:latin typeface="Calibri"/>
                <a:cs typeface="Calibri"/>
              </a:rPr>
              <a:t>fylgjendur</a:t>
            </a:r>
            <a:r>
              <a:rPr lang="en-GB" dirty="0">
                <a:latin typeface="Calibri"/>
                <a:cs typeface="Calibri"/>
              </a:rPr>
              <a:t> í </a:t>
            </a:r>
            <a:r>
              <a:rPr lang="en-GB" dirty="0" err="1">
                <a:latin typeface="Calibri"/>
                <a:cs typeface="Calibri"/>
              </a:rPr>
              <a:t>umsögnum</a:t>
            </a:r>
            <a:r>
              <a:rPr lang="en-GB" dirty="0">
                <a:latin typeface="Calibri"/>
                <a:cs typeface="Calibri"/>
              </a:rPr>
              <a:t> </a:t>
            </a:r>
            <a:r>
              <a:rPr lang="en-GB" dirty="0" err="1">
                <a:latin typeface="Calibri"/>
                <a:cs typeface="Calibri"/>
              </a:rPr>
              <a:t>með</a:t>
            </a:r>
            <a:r>
              <a:rPr lang="en-GB" dirty="0">
                <a:latin typeface="Calibri"/>
                <a:cs typeface="Calibri"/>
              </a:rPr>
              <a:t> </a:t>
            </a:r>
            <a:r>
              <a:rPr lang="en-GB" dirty="0" err="1">
                <a:latin typeface="Calibri"/>
                <a:cs typeface="Calibri"/>
              </a:rPr>
              <a:t>því</a:t>
            </a:r>
            <a:r>
              <a:rPr lang="en-GB" dirty="0">
                <a:latin typeface="Calibri"/>
                <a:cs typeface="Calibri"/>
              </a:rPr>
              <a:t> </a:t>
            </a:r>
            <a:r>
              <a:rPr lang="en-GB" dirty="0" err="1">
                <a:latin typeface="Calibri"/>
                <a:cs typeface="Calibri"/>
              </a:rPr>
              <a:t>að</a:t>
            </a:r>
            <a:r>
              <a:rPr lang="en-GB" dirty="0">
                <a:latin typeface="Calibri"/>
                <a:cs typeface="Calibri"/>
              </a:rPr>
              <a:t> nota @ </a:t>
            </a:r>
            <a:r>
              <a:rPr lang="en-GB" dirty="0" err="1">
                <a:latin typeface="Calibri"/>
                <a:cs typeface="Calibri"/>
              </a:rPr>
              <a:t>hnappinn</a:t>
            </a:r>
            <a:r>
              <a:rPr lang="en-GB" dirty="0">
                <a:latin typeface="Calibri"/>
                <a:cs typeface="Calibri"/>
              </a:rPr>
              <a:t> á </a:t>
            </a:r>
            <a:r>
              <a:rPr lang="en-GB" dirty="0" err="1">
                <a:latin typeface="Calibri"/>
                <a:cs typeface="Calibri"/>
              </a:rPr>
              <a:t>undan</a:t>
            </a:r>
            <a:r>
              <a:rPr lang="en-GB" dirty="0">
                <a:latin typeface="Calibri"/>
                <a:cs typeface="Calibri"/>
              </a:rPr>
              <a:t> </a:t>
            </a:r>
            <a:r>
              <a:rPr lang="en-GB" dirty="0" err="1">
                <a:latin typeface="Calibri"/>
                <a:cs typeface="Calibri"/>
              </a:rPr>
              <a:t>nafninu</a:t>
            </a:r>
            <a:r>
              <a:rPr lang="en-GB" dirty="0">
                <a:latin typeface="Calibri"/>
                <a:cs typeface="Calibri"/>
              </a:rPr>
              <a:t> </a:t>
            </a:r>
            <a:r>
              <a:rPr lang="en-GB" dirty="0" err="1">
                <a:latin typeface="Calibri"/>
                <a:cs typeface="Calibri"/>
              </a:rPr>
              <a:t>þeirra</a:t>
            </a:r>
            <a:r>
              <a:rPr lang="en-GB" dirty="0">
                <a:latin typeface="Calibri"/>
                <a:cs typeface="Calibri"/>
              </a:rPr>
              <a:t>. </a:t>
            </a:r>
            <a:endParaRPr lang="en-GB" dirty="0">
              <a:solidFill>
                <a:srgbClr val="FF0000"/>
              </a:solidFill>
              <a:latin typeface="Calibri" panose="020F0502020204030204" pitchFamily="34" charset="0"/>
              <a:cs typeface="Calibri" panose="020F0502020204030204" pitchFamily="34" charset="0"/>
            </a:endParaRPr>
          </a:p>
        </p:txBody>
      </p:sp>
      <p:sp>
        <p:nvSpPr>
          <p:cNvPr id="3" name="Rectángulo 2"/>
          <p:cNvSpPr/>
          <p:nvPr/>
        </p:nvSpPr>
        <p:spPr>
          <a:xfrm>
            <a:off x="113440" y="3144319"/>
            <a:ext cx="8061160" cy="5232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err="1">
                <a:latin typeface="Calibri"/>
                <a:cs typeface="Calibri"/>
              </a:rPr>
              <a:t>Notaðu</a:t>
            </a:r>
            <a:r>
              <a:rPr lang="en-GB" dirty="0">
                <a:latin typeface="Calibri"/>
                <a:cs typeface="Calibri"/>
              </a:rPr>
              <a:t> </a:t>
            </a:r>
            <a:r>
              <a:rPr lang="en-GB" dirty="0" err="1">
                <a:latin typeface="Calibri"/>
                <a:cs typeface="Calibri"/>
              </a:rPr>
              <a:t>myllumerki</a:t>
            </a:r>
            <a:r>
              <a:rPr lang="en-GB" dirty="0">
                <a:latin typeface="Calibri"/>
                <a:cs typeface="Calibri"/>
              </a:rPr>
              <a:t> (hashtag#) </a:t>
            </a:r>
            <a:r>
              <a:rPr lang="en-GB" dirty="0" err="1">
                <a:latin typeface="Calibri"/>
                <a:cs typeface="Calibri"/>
              </a:rPr>
              <a:t>til</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aðstoða</a:t>
            </a:r>
            <a:r>
              <a:rPr lang="en-GB" dirty="0">
                <a:latin typeface="Calibri"/>
                <a:cs typeface="Calibri"/>
              </a:rPr>
              <a:t> </a:t>
            </a:r>
            <a:r>
              <a:rPr lang="en-GB" dirty="0" err="1">
                <a:latin typeface="Calibri"/>
                <a:cs typeface="Calibri"/>
              </a:rPr>
              <a:t>notendur</a:t>
            </a:r>
            <a:r>
              <a:rPr lang="en-GB" dirty="0">
                <a:latin typeface="Calibri"/>
                <a:cs typeface="Calibri"/>
              </a:rPr>
              <a:t> </a:t>
            </a:r>
            <a:r>
              <a:rPr lang="en-GB" dirty="0" err="1">
                <a:latin typeface="Calibri"/>
                <a:cs typeface="Calibri"/>
              </a:rPr>
              <a:t>við</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finna</a:t>
            </a:r>
            <a:r>
              <a:rPr lang="en-GB" dirty="0">
                <a:latin typeface="Calibri"/>
                <a:cs typeface="Calibri"/>
              </a:rPr>
              <a:t> </a:t>
            </a:r>
            <a:r>
              <a:rPr lang="en-GB" dirty="0" err="1">
                <a:latin typeface="Calibri"/>
                <a:cs typeface="Calibri"/>
              </a:rPr>
              <a:t>efni</a:t>
            </a:r>
            <a:r>
              <a:rPr lang="en-GB" dirty="0">
                <a:latin typeface="Calibri"/>
                <a:cs typeface="Calibri"/>
              </a:rPr>
              <a:t> á Instagram. </a:t>
            </a:r>
            <a:r>
              <a:rPr lang="en-GB" dirty="0" err="1">
                <a:latin typeface="Calibri"/>
                <a:cs typeface="Calibri"/>
              </a:rPr>
              <a:t>Sniðugt</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skoða</a:t>
            </a:r>
            <a:r>
              <a:rPr lang="en-GB" dirty="0">
                <a:latin typeface="Calibri"/>
                <a:cs typeface="Calibri"/>
              </a:rPr>
              <a:t> </a:t>
            </a:r>
            <a:r>
              <a:rPr lang="en-GB" dirty="0" err="1">
                <a:latin typeface="Calibri"/>
                <a:cs typeface="Calibri"/>
              </a:rPr>
              <a:t>hvaða</a:t>
            </a:r>
            <a:r>
              <a:rPr lang="en-GB" dirty="0">
                <a:latin typeface="Calibri"/>
                <a:cs typeface="Calibri"/>
              </a:rPr>
              <a:t> </a:t>
            </a:r>
            <a:r>
              <a:rPr lang="en-GB" dirty="0" err="1">
                <a:latin typeface="Calibri"/>
                <a:cs typeface="Calibri"/>
              </a:rPr>
              <a:t>myllumerki</a:t>
            </a:r>
            <a:r>
              <a:rPr lang="en-GB" dirty="0">
                <a:latin typeface="Calibri"/>
                <a:cs typeface="Calibri"/>
              </a:rPr>
              <a:t> </a:t>
            </a:r>
            <a:r>
              <a:rPr lang="en-GB" dirty="0" err="1">
                <a:latin typeface="Calibri"/>
                <a:cs typeface="Calibri"/>
              </a:rPr>
              <a:t>önnur</a:t>
            </a:r>
            <a:r>
              <a:rPr lang="en-GB" dirty="0">
                <a:latin typeface="Calibri"/>
                <a:cs typeface="Calibri"/>
              </a:rPr>
              <a:t> </a:t>
            </a:r>
            <a:r>
              <a:rPr lang="en-GB" dirty="0" err="1">
                <a:latin typeface="Calibri"/>
                <a:cs typeface="Calibri"/>
              </a:rPr>
              <a:t>fyrirtæki</a:t>
            </a:r>
            <a:r>
              <a:rPr lang="en-GB" dirty="0">
                <a:latin typeface="Calibri"/>
                <a:cs typeface="Calibri"/>
              </a:rPr>
              <a:t> í </a:t>
            </a:r>
            <a:r>
              <a:rPr lang="en-GB" dirty="0" err="1">
                <a:latin typeface="Calibri"/>
                <a:cs typeface="Calibri"/>
              </a:rPr>
              <a:t>þinni</a:t>
            </a:r>
            <a:r>
              <a:rPr lang="en-GB" dirty="0">
                <a:latin typeface="Calibri"/>
                <a:cs typeface="Calibri"/>
              </a:rPr>
              <a:t> </a:t>
            </a:r>
            <a:r>
              <a:rPr lang="en-GB" dirty="0" err="1">
                <a:latin typeface="Calibri"/>
                <a:cs typeface="Calibri"/>
              </a:rPr>
              <a:t>starfsgrein</a:t>
            </a:r>
            <a:r>
              <a:rPr lang="en-GB" dirty="0">
                <a:latin typeface="Calibri"/>
                <a:cs typeface="Calibri"/>
              </a:rPr>
              <a:t> </a:t>
            </a:r>
            <a:r>
              <a:rPr lang="en-GB" dirty="0" err="1">
                <a:latin typeface="Calibri"/>
                <a:cs typeface="Calibri"/>
              </a:rPr>
              <a:t>eru</a:t>
            </a:r>
            <a:r>
              <a:rPr lang="en-GB" dirty="0">
                <a:latin typeface="Calibri"/>
                <a:cs typeface="Calibri"/>
              </a:rPr>
              <a:t> </a:t>
            </a:r>
            <a:r>
              <a:rPr lang="en-GB" dirty="0" err="1">
                <a:latin typeface="Calibri"/>
                <a:cs typeface="Calibri"/>
              </a:rPr>
              <a:t>að</a:t>
            </a:r>
            <a:r>
              <a:rPr lang="en-GB" dirty="0">
                <a:latin typeface="Calibri"/>
                <a:cs typeface="Calibri"/>
              </a:rPr>
              <a:t> nota </a:t>
            </a:r>
            <a:r>
              <a:rPr lang="en-GB" dirty="0" err="1">
                <a:latin typeface="Calibri"/>
                <a:cs typeface="Calibri"/>
              </a:rPr>
              <a:t>til</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sjá</a:t>
            </a:r>
            <a:r>
              <a:rPr lang="en-GB" dirty="0">
                <a:latin typeface="Calibri"/>
                <a:cs typeface="Calibri"/>
              </a:rPr>
              <a:t> </a:t>
            </a:r>
            <a:r>
              <a:rPr lang="en-GB" dirty="0" err="1">
                <a:latin typeface="Calibri"/>
                <a:cs typeface="Calibri"/>
              </a:rPr>
              <a:t>hvað</a:t>
            </a:r>
            <a:r>
              <a:rPr lang="en-GB" dirty="0">
                <a:latin typeface="Calibri"/>
                <a:cs typeface="Calibri"/>
              </a:rPr>
              <a:t> </a:t>
            </a:r>
            <a:r>
              <a:rPr lang="en-GB" dirty="0" err="1">
                <a:latin typeface="Calibri"/>
                <a:cs typeface="Calibri"/>
              </a:rPr>
              <a:t>virkar</a:t>
            </a:r>
            <a:r>
              <a:rPr lang="en-GB" dirty="0">
                <a:latin typeface="Calibri"/>
                <a:cs typeface="Calibri"/>
              </a:rPr>
              <a:t>.</a:t>
            </a:r>
          </a:p>
        </p:txBody>
      </p:sp>
      <p:sp>
        <p:nvSpPr>
          <p:cNvPr id="6" name="Rectángulo 5"/>
          <p:cNvSpPr/>
          <p:nvPr/>
        </p:nvSpPr>
        <p:spPr>
          <a:xfrm>
            <a:off x="113440" y="1413271"/>
            <a:ext cx="8011723" cy="5232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dirty="0" err="1">
                <a:solidFill>
                  <a:srgbClr val="0E101A"/>
                </a:solidFill>
                <a:latin typeface="Calibri"/>
                <a:cs typeface="Calibri"/>
              </a:rPr>
              <a:t>Streyma</a:t>
            </a:r>
            <a:r>
              <a:rPr lang="en-GB" dirty="0">
                <a:solidFill>
                  <a:srgbClr val="0E101A"/>
                </a:solidFill>
                <a:latin typeface="Calibri"/>
                <a:cs typeface="Calibri"/>
              </a:rPr>
              <a:t> í </a:t>
            </a:r>
            <a:r>
              <a:rPr lang="en-GB" dirty="0" err="1">
                <a:solidFill>
                  <a:srgbClr val="0E101A"/>
                </a:solidFill>
                <a:latin typeface="Calibri"/>
                <a:cs typeface="Calibri"/>
              </a:rPr>
              <a:t>beinni</a:t>
            </a:r>
            <a:r>
              <a:rPr lang="en-GB" dirty="0">
                <a:solidFill>
                  <a:srgbClr val="0E101A"/>
                </a:solidFill>
                <a:latin typeface="Calibri"/>
                <a:cs typeface="Calibri"/>
              </a:rPr>
              <a:t>. </a:t>
            </a:r>
            <a:r>
              <a:rPr lang="en-GB" dirty="0" err="1">
                <a:solidFill>
                  <a:srgbClr val="0E101A"/>
                </a:solidFill>
                <a:latin typeface="Calibri"/>
                <a:cs typeface="Calibri"/>
              </a:rPr>
              <a:t>Með</a:t>
            </a:r>
            <a:r>
              <a:rPr lang="en-GB" dirty="0">
                <a:solidFill>
                  <a:srgbClr val="0E101A"/>
                </a:solidFill>
                <a:latin typeface="Calibri"/>
                <a:cs typeface="Calibri"/>
              </a:rPr>
              <a:t> </a:t>
            </a:r>
            <a:r>
              <a:rPr lang="en-GB" dirty="0" err="1">
                <a:solidFill>
                  <a:srgbClr val="0E101A"/>
                </a:solidFill>
                <a:latin typeface="Calibri"/>
                <a:cs typeface="Calibri"/>
              </a:rPr>
              <a:t>því</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fara</a:t>
            </a:r>
            <a:r>
              <a:rPr lang="en-GB" dirty="0">
                <a:solidFill>
                  <a:srgbClr val="0E101A"/>
                </a:solidFill>
                <a:latin typeface="Calibri"/>
                <a:cs typeface="Calibri"/>
              </a:rPr>
              <a:t> “live” </a:t>
            </a:r>
            <a:r>
              <a:rPr lang="en-GB" dirty="0" err="1">
                <a:solidFill>
                  <a:srgbClr val="0E101A"/>
                </a:solidFill>
                <a:latin typeface="Calibri"/>
                <a:cs typeface="Calibri"/>
              </a:rPr>
              <a:t>getur</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a:t>
            </a:r>
            <a:r>
              <a:rPr lang="en-GB" dirty="0" err="1">
                <a:solidFill>
                  <a:srgbClr val="0E101A"/>
                </a:solidFill>
                <a:latin typeface="Calibri"/>
                <a:cs typeface="Calibri"/>
              </a:rPr>
              <a:t>sýnt</a:t>
            </a:r>
            <a:r>
              <a:rPr lang="en-GB" dirty="0">
                <a:solidFill>
                  <a:srgbClr val="0E101A"/>
                </a:solidFill>
                <a:latin typeface="Calibri"/>
                <a:cs typeface="Calibri"/>
              </a:rPr>
              <a:t> </a:t>
            </a:r>
            <a:r>
              <a:rPr lang="en-GB" dirty="0" err="1">
                <a:solidFill>
                  <a:srgbClr val="0E101A"/>
                </a:solidFill>
                <a:latin typeface="Calibri"/>
                <a:cs typeface="Calibri"/>
              </a:rPr>
              <a:t>viðskiptavinum</a:t>
            </a:r>
            <a:r>
              <a:rPr lang="en-GB" dirty="0">
                <a:solidFill>
                  <a:srgbClr val="0E101A"/>
                </a:solidFill>
                <a:latin typeface="Calibri"/>
                <a:cs typeface="Calibri"/>
              </a:rPr>
              <a:t> </a:t>
            </a:r>
            <a:r>
              <a:rPr lang="en-GB" dirty="0" err="1">
                <a:solidFill>
                  <a:srgbClr val="0E101A"/>
                </a:solidFill>
                <a:latin typeface="Calibri"/>
                <a:cs typeface="Calibri"/>
              </a:rPr>
              <a:t>hvernig</a:t>
            </a:r>
            <a:r>
              <a:rPr lang="en-GB" dirty="0">
                <a:solidFill>
                  <a:srgbClr val="0E101A"/>
                </a:solidFill>
                <a:latin typeface="Calibri"/>
                <a:cs typeface="Calibri"/>
              </a:rPr>
              <a:t> </a:t>
            </a:r>
            <a:r>
              <a:rPr lang="en-GB" dirty="0" err="1">
                <a:solidFill>
                  <a:srgbClr val="0E101A"/>
                </a:solidFill>
                <a:latin typeface="Calibri"/>
                <a:cs typeface="Calibri"/>
              </a:rPr>
              <a:t>starfsemin</a:t>
            </a:r>
            <a:r>
              <a:rPr lang="en-GB" dirty="0">
                <a:solidFill>
                  <a:srgbClr val="0E101A"/>
                </a:solidFill>
                <a:latin typeface="Calibri"/>
                <a:cs typeface="Calibri"/>
              </a:rPr>
              <a:t> fer </a:t>
            </a:r>
            <a:r>
              <a:rPr lang="en-GB" dirty="0" err="1">
                <a:solidFill>
                  <a:srgbClr val="0E101A"/>
                </a:solidFill>
                <a:latin typeface="Calibri"/>
                <a:cs typeface="Calibri"/>
              </a:rPr>
              <a:t>fram</a:t>
            </a:r>
            <a:r>
              <a:rPr lang="en-GB" dirty="0">
                <a:solidFill>
                  <a:srgbClr val="0E101A"/>
                </a:solidFill>
                <a:latin typeface="Calibri"/>
                <a:cs typeface="Calibri"/>
              </a:rPr>
              <a:t> </a:t>
            </a:r>
            <a:r>
              <a:rPr lang="en-GB" dirty="0" err="1">
                <a:solidFill>
                  <a:srgbClr val="0E101A"/>
                </a:solidFill>
                <a:latin typeface="Calibri"/>
                <a:cs typeface="Calibri"/>
              </a:rPr>
              <a:t>bakvið</a:t>
            </a:r>
            <a:r>
              <a:rPr lang="en-GB" dirty="0">
                <a:solidFill>
                  <a:srgbClr val="0E101A"/>
                </a:solidFill>
                <a:latin typeface="Calibri"/>
                <a:cs typeface="Calibri"/>
              </a:rPr>
              <a:t> </a:t>
            </a:r>
            <a:r>
              <a:rPr lang="en-GB" dirty="0" err="1">
                <a:solidFill>
                  <a:srgbClr val="0E101A"/>
                </a:solidFill>
                <a:latin typeface="Calibri"/>
                <a:cs typeface="Calibri"/>
              </a:rPr>
              <a:t>tjöldin</a:t>
            </a:r>
            <a:r>
              <a:rPr lang="en-GB" dirty="0">
                <a:solidFill>
                  <a:srgbClr val="0E101A"/>
                </a:solidFill>
                <a:latin typeface="Calibri"/>
                <a:cs typeface="Calibri"/>
              </a:rPr>
              <a:t>, </a:t>
            </a:r>
            <a:r>
              <a:rPr lang="en-GB" dirty="0" err="1">
                <a:solidFill>
                  <a:srgbClr val="0E101A"/>
                </a:solidFill>
                <a:latin typeface="Calibri"/>
                <a:cs typeface="Calibri"/>
              </a:rPr>
              <a:t>sýnt</a:t>
            </a:r>
            <a:r>
              <a:rPr lang="en-GB" dirty="0">
                <a:solidFill>
                  <a:srgbClr val="0E101A"/>
                </a:solidFill>
                <a:latin typeface="Calibri"/>
                <a:cs typeface="Calibri"/>
              </a:rPr>
              <a:t> </a:t>
            </a:r>
            <a:r>
              <a:rPr lang="en-GB" dirty="0" err="1">
                <a:solidFill>
                  <a:srgbClr val="0E101A"/>
                </a:solidFill>
                <a:latin typeface="Calibri"/>
                <a:cs typeface="Calibri"/>
              </a:rPr>
              <a:t>nýjar</a:t>
            </a:r>
            <a:r>
              <a:rPr lang="en-GB" dirty="0">
                <a:solidFill>
                  <a:srgbClr val="0E101A"/>
                </a:solidFill>
                <a:latin typeface="Calibri"/>
                <a:cs typeface="Calibri"/>
              </a:rPr>
              <a:t> </a:t>
            </a:r>
            <a:r>
              <a:rPr lang="en-GB" dirty="0" err="1">
                <a:solidFill>
                  <a:srgbClr val="0E101A"/>
                </a:solidFill>
                <a:latin typeface="Calibri"/>
                <a:cs typeface="Calibri"/>
              </a:rPr>
              <a:t>vörur</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framleiðsluferlið</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svarað</a:t>
            </a:r>
            <a:r>
              <a:rPr lang="en-GB" dirty="0">
                <a:solidFill>
                  <a:srgbClr val="0E101A"/>
                </a:solidFill>
                <a:latin typeface="Calibri"/>
                <a:cs typeface="Calibri"/>
              </a:rPr>
              <a:t> </a:t>
            </a:r>
            <a:r>
              <a:rPr lang="en-GB" dirty="0" err="1">
                <a:solidFill>
                  <a:srgbClr val="0E101A"/>
                </a:solidFill>
                <a:latin typeface="Calibri"/>
                <a:cs typeface="Calibri"/>
              </a:rPr>
              <a:t>spurningum</a:t>
            </a:r>
            <a:r>
              <a:rPr lang="en-GB" dirty="0">
                <a:solidFill>
                  <a:srgbClr val="0E101A"/>
                </a:solidFill>
                <a:latin typeface="Calibri"/>
                <a:cs typeface="Calibri"/>
              </a:rPr>
              <a:t> </a:t>
            </a:r>
            <a:r>
              <a:rPr lang="en-GB" dirty="0" err="1">
                <a:solidFill>
                  <a:srgbClr val="0E101A"/>
                </a:solidFill>
                <a:latin typeface="Calibri"/>
                <a:cs typeface="Calibri"/>
              </a:rPr>
              <a:t>frá</a:t>
            </a:r>
            <a:r>
              <a:rPr lang="en-GB" dirty="0">
                <a:solidFill>
                  <a:srgbClr val="0E101A"/>
                </a:solidFill>
                <a:latin typeface="Calibri"/>
                <a:cs typeface="Calibri"/>
              </a:rPr>
              <a:t> </a:t>
            </a:r>
            <a:r>
              <a:rPr lang="en-GB" dirty="0" err="1">
                <a:solidFill>
                  <a:srgbClr val="0E101A"/>
                </a:solidFill>
                <a:latin typeface="Calibri"/>
                <a:cs typeface="Calibri"/>
              </a:rPr>
              <a:t>viðskiptavinum</a:t>
            </a:r>
            <a:r>
              <a:rPr lang="en-GB" dirty="0">
                <a:solidFill>
                  <a:srgbClr val="0E101A"/>
                </a:solidFill>
                <a:latin typeface="Calibri"/>
                <a:cs typeface="Calibri"/>
              </a:rPr>
              <a:t> í </a:t>
            </a:r>
            <a:r>
              <a:rPr lang="en-GB" dirty="0" err="1">
                <a:solidFill>
                  <a:srgbClr val="0E101A"/>
                </a:solidFill>
                <a:latin typeface="Calibri"/>
                <a:cs typeface="Calibri"/>
              </a:rPr>
              <a:t>beinni</a:t>
            </a:r>
            <a:r>
              <a:rPr lang="en-GB" dirty="0">
                <a:solidFill>
                  <a:srgbClr val="0E101A"/>
                </a:solidFill>
                <a:latin typeface="Calibri"/>
                <a:cs typeface="Calibri"/>
              </a:rPr>
              <a:t>. </a:t>
            </a:r>
            <a:endParaRPr lang="en-GB"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26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0532" cy="160043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b="1" dirty="0">
                <a:solidFill>
                  <a:srgbClr val="004C52"/>
                </a:solidFill>
                <a:latin typeface="Calibri"/>
                <a:cs typeface="Calibri"/>
                <a:hlinkClick r:id="rId3">
                  <a:extLst>
                    <a:ext uri="{A12FA001-AC4F-418D-AE19-62706E023703}">
                      <ahyp:hlinkClr xmlns:ahyp="http://schemas.microsoft.com/office/drawing/2018/hyperlinkcolor" val="tx"/>
                    </a:ext>
                  </a:extLst>
                </a:hlinkClick>
              </a:rPr>
              <a:t>LinkedIn </a:t>
            </a:r>
            <a:r>
              <a:rPr lang="en-GB" b="1" dirty="0">
                <a:solidFill>
                  <a:srgbClr val="004C52"/>
                </a:solidFill>
                <a:latin typeface="Calibri"/>
                <a:cs typeface="Calibri"/>
                <a:hlinkClick r:id="rId3"/>
              </a:rPr>
              <a:t>for business</a:t>
            </a:r>
            <a:r>
              <a:rPr lang="en-GB" b="1" dirty="0">
                <a:solidFill>
                  <a:srgbClr val="004C52"/>
                </a:solidFill>
                <a:latin typeface="Calibri"/>
                <a:cs typeface="Calibri"/>
                <a:hlinkClick r:id="rId3">
                  <a:extLst>
                    <a:ext uri="{A12FA001-AC4F-418D-AE19-62706E023703}">
                      <ahyp:hlinkClr xmlns:ahyp="http://schemas.microsoft.com/office/drawing/2018/hyperlinkcolor" val="tx"/>
                    </a:ext>
                  </a:extLst>
                </a:hlinkClick>
              </a:rPr>
              <a:t>:</a:t>
            </a:r>
            <a:endParaRPr lang="en-GB" b="1" dirty="0">
              <a:solidFill>
                <a:srgbClr val="004C52"/>
              </a:solidFill>
              <a:latin typeface="Calibri"/>
              <a:cs typeface="Calibri"/>
            </a:endParaRPr>
          </a:p>
          <a:p>
            <a:r>
              <a:rPr lang="en-GB" dirty="0">
                <a:latin typeface="Calibri" panose="020F0502020204030204" pitchFamily="34" charset="0"/>
                <a:cs typeface="Calibri" panose="020F0502020204030204" pitchFamily="34" charset="0"/>
              </a:rPr>
              <a:t>LinkedIn er </a:t>
            </a:r>
            <a:r>
              <a:rPr lang="en-GB" dirty="0" err="1">
                <a:latin typeface="Calibri" panose="020F0502020204030204" pitchFamily="34" charset="0"/>
                <a:cs typeface="Calibri" panose="020F0502020204030204" pitchFamily="34" charset="0"/>
              </a:rPr>
              <a:t>vinsælasti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samfélagsmiðillinn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þegar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kemur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viðskiptatengslamyndun</a:t>
            </a:r>
            <a:r>
              <a:rPr lang="en-GB" dirty="0">
                <a:latin typeface="Calibri" panose="020F0502020204030204" pitchFamily="34" charset="0"/>
                <a:cs typeface="Calibri" panose="020F0502020204030204" pitchFamily="34" charset="0"/>
              </a:rPr>
              <a:t> á </a:t>
            </a:r>
            <a:r>
              <a:rPr lang="en-GB" dirty="0" err="1">
                <a:latin typeface="Calibri" panose="020F0502020204030204" pitchFamily="34" charset="0"/>
                <a:cs typeface="Calibri" panose="020F0502020204030204" pitchFamily="34" charset="0"/>
              </a:rPr>
              <a:t>netinu</a:t>
            </a:r>
            <a:r>
              <a:rPr lang="en-GB" dirty="0">
                <a:latin typeface="Calibri" panose="020F0502020204030204" pitchFamily="34" charset="0"/>
                <a:cs typeface="Calibri" panose="020F0502020204030204" pitchFamily="34" charset="0"/>
              </a:rPr>
              <a:t>.</a:t>
            </a:r>
          </a:p>
          <a:p>
            <a:r>
              <a:rPr lang="en-GB" dirty="0">
                <a:latin typeface="Calibri"/>
                <a:cs typeface="Calibri"/>
              </a:rPr>
              <a:t>LinkedIn for business </a:t>
            </a:r>
            <a:r>
              <a:rPr lang="en-GB" dirty="0" err="1">
                <a:latin typeface="Calibri"/>
                <a:cs typeface="Calibri"/>
              </a:rPr>
              <a:t>aðstoðar</a:t>
            </a:r>
            <a:r>
              <a:rPr lang="en-GB" dirty="0">
                <a:latin typeface="Calibri"/>
                <a:cs typeface="Calibri"/>
              </a:rPr>
              <a:t> </a:t>
            </a:r>
            <a:r>
              <a:rPr lang="en-GB" dirty="0" err="1">
                <a:latin typeface="Calibri"/>
                <a:cs typeface="Calibri"/>
              </a:rPr>
              <a:t>fyrirtæki</a:t>
            </a:r>
            <a:r>
              <a:rPr lang="en-GB" dirty="0">
                <a:latin typeface="Calibri"/>
                <a:cs typeface="Calibri"/>
              </a:rPr>
              <a:t> </a:t>
            </a:r>
            <a:r>
              <a:rPr lang="en-GB" dirty="0" err="1">
                <a:latin typeface="Calibri"/>
                <a:cs typeface="Calibri"/>
              </a:rPr>
              <a:t>við</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finna</a:t>
            </a:r>
            <a:r>
              <a:rPr lang="en-GB" dirty="0">
                <a:latin typeface="Calibri"/>
                <a:cs typeface="Calibri"/>
              </a:rPr>
              <a:t> </a:t>
            </a:r>
            <a:r>
              <a:rPr lang="en-GB" dirty="0" err="1">
                <a:latin typeface="Calibri"/>
                <a:cs typeface="Calibri"/>
              </a:rPr>
              <a:t>og</a:t>
            </a:r>
            <a:r>
              <a:rPr lang="en-GB" dirty="0">
                <a:latin typeface="Calibri"/>
                <a:cs typeface="Calibri"/>
              </a:rPr>
              <a:t> </a:t>
            </a:r>
            <a:r>
              <a:rPr lang="en-GB" dirty="0" err="1">
                <a:latin typeface="Calibri"/>
                <a:cs typeface="Calibri"/>
              </a:rPr>
              <a:t>ráða</a:t>
            </a:r>
            <a:r>
              <a:rPr lang="en-GB" dirty="0">
                <a:latin typeface="Calibri"/>
                <a:cs typeface="Calibri"/>
              </a:rPr>
              <a:t> </a:t>
            </a:r>
            <a:r>
              <a:rPr lang="en-GB" dirty="0" err="1">
                <a:latin typeface="Calibri"/>
                <a:cs typeface="Calibri"/>
              </a:rPr>
              <a:t>hæfileikafólk</a:t>
            </a:r>
            <a:r>
              <a:rPr lang="en-GB" dirty="0">
                <a:latin typeface="Calibri"/>
                <a:cs typeface="Calibri"/>
              </a:rPr>
              <a:t> í </a:t>
            </a:r>
            <a:r>
              <a:rPr lang="en-GB" dirty="0" err="1">
                <a:latin typeface="Calibri"/>
                <a:cs typeface="Calibri"/>
              </a:rPr>
              <a:t>sínu</a:t>
            </a:r>
            <a:r>
              <a:rPr lang="en-GB" dirty="0">
                <a:latin typeface="Calibri"/>
                <a:cs typeface="Calibri"/>
              </a:rPr>
              <a:t> </a:t>
            </a:r>
            <a:r>
              <a:rPr lang="en-GB" dirty="0" err="1">
                <a:latin typeface="Calibri"/>
                <a:cs typeface="Calibri"/>
              </a:rPr>
              <a:t>fagi</a:t>
            </a:r>
            <a:r>
              <a:rPr lang="en-GB" dirty="0">
                <a:latin typeface="Calibri"/>
                <a:cs typeface="Calibri"/>
              </a:rPr>
              <a:t>. </a:t>
            </a:r>
            <a:endParaRPr lang="en-GB" dirty="0">
              <a:latin typeface="Calibri" panose="020F0502020204030204" pitchFamily="34" charset="0"/>
              <a:cs typeface="Calibri" panose="020F0502020204030204" pitchFamily="34" charset="0"/>
            </a:endParaRPr>
          </a:p>
          <a:p>
            <a:r>
              <a:rPr lang="en-GB" dirty="0" err="1">
                <a:latin typeface="Calibri" panose="020F0502020204030204" pitchFamily="34" charset="0"/>
                <a:cs typeface="Calibri" panose="020F0502020204030204" pitchFamily="34" charset="0"/>
              </a:rPr>
              <a:t>Hægt</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búa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til</a:t>
            </a:r>
            <a:r>
              <a:rPr lang="en-GB" dirty="0">
                <a:latin typeface="Calibri" panose="020F0502020204030204" pitchFamily="34" charset="0"/>
                <a:cs typeface="Calibri" panose="020F0502020204030204" pitchFamily="34" charset="0"/>
              </a:rPr>
              <a:t> og </a:t>
            </a:r>
            <a:r>
              <a:rPr lang="en-GB" dirty="0" err="1">
                <a:latin typeface="Calibri" panose="020F0502020204030204" pitchFamily="34" charset="0"/>
                <a:cs typeface="Calibri" panose="020F0502020204030204" pitchFamily="34" charset="0"/>
              </a:rPr>
              <a:t>deila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efni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sem</a:t>
            </a:r>
            <a:r>
              <a:rPr lang="en-GB" dirty="0">
                <a:latin typeface="Calibri" panose="020F0502020204030204" pitchFamily="34" charset="0"/>
                <a:cs typeface="Calibri" panose="020F0502020204030204" pitchFamily="34" charset="0"/>
              </a:rPr>
              <a:t> á </a:t>
            </a:r>
            <a:r>
              <a:rPr lang="en-GB" dirty="0" err="1">
                <a:latin typeface="Calibri" panose="020F0502020204030204" pitchFamily="34" charset="0"/>
                <a:cs typeface="Calibri" panose="020F0502020204030204" pitchFamily="34" charset="0"/>
              </a:rPr>
              <a:t>erindi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við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fylgjendur</a:t>
            </a:r>
            <a:r>
              <a:rPr lang="en-GB" dirty="0">
                <a:latin typeface="Calibri" panose="020F0502020204030204" pitchFamily="34" charset="0"/>
                <a:cs typeface="Calibri" panose="020F0502020204030204" pitchFamily="34" charset="0"/>
              </a:rPr>
              <a:t>.</a:t>
            </a:r>
          </a:p>
          <a:p>
            <a:r>
              <a:rPr lang="en-GB" dirty="0" err="1">
                <a:latin typeface="Calibri"/>
                <a:cs typeface="Calibri"/>
              </a:rPr>
              <a:t>Hægt</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búa</a:t>
            </a:r>
            <a:r>
              <a:rPr lang="en-GB" dirty="0">
                <a:latin typeface="Calibri"/>
                <a:cs typeface="Calibri"/>
              </a:rPr>
              <a:t> </a:t>
            </a:r>
            <a:r>
              <a:rPr lang="en-GB" dirty="0" err="1">
                <a:latin typeface="Calibri"/>
                <a:cs typeface="Calibri"/>
              </a:rPr>
              <a:t>til</a:t>
            </a:r>
            <a:r>
              <a:rPr lang="en-GB" dirty="0">
                <a:latin typeface="Calibri"/>
                <a:cs typeface="Calibri"/>
              </a:rPr>
              <a:t> </a:t>
            </a:r>
            <a:r>
              <a:rPr lang="en-GB" dirty="0" err="1">
                <a:latin typeface="Calibri"/>
                <a:cs typeface="Calibri"/>
              </a:rPr>
              <a:t>kynningarsíðu</a:t>
            </a:r>
            <a:r>
              <a:rPr lang="en-GB" dirty="0">
                <a:latin typeface="Calibri"/>
                <a:cs typeface="Calibri"/>
              </a:rPr>
              <a:t> (showcase page)</a:t>
            </a:r>
            <a:r>
              <a:rPr lang="en-GB" dirty="0" err="1">
                <a:latin typeface="Calibri"/>
                <a:cs typeface="Calibri"/>
              </a:rPr>
              <a:t>til</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kynna</a:t>
            </a:r>
            <a:r>
              <a:rPr lang="en-GB" dirty="0">
                <a:latin typeface="Calibri"/>
                <a:cs typeface="Calibri"/>
              </a:rPr>
              <a:t> </a:t>
            </a:r>
            <a:r>
              <a:rPr lang="en-GB" dirty="0" err="1">
                <a:latin typeface="Calibri"/>
                <a:cs typeface="Calibri"/>
              </a:rPr>
              <a:t>þínar</a:t>
            </a:r>
            <a:r>
              <a:rPr lang="en-GB" dirty="0">
                <a:latin typeface="Calibri"/>
                <a:cs typeface="Calibri"/>
              </a:rPr>
              <a:t> </a:t>
            </a:r>
            <a:r>
              <a:rPr lang="en-GB" dirty="0" err="1">
                <a:latin typeface="Calibri"/>
                <a:cs typeface="Calibri"/>
              </a:rPr>
              <a:t>vörur</a:t>
            </a:r>
            <a:r>
              <a:rPr lang="en-GB" dirty="0">
                <a:latin typeface="Calibri"/>
                <a:cs typeface="Calibri"/>
              </a:rPr>
              <a:t> </a:t>
            </a:r>
            <a:r>
              <a:rPr lang="en-GB" dirty="0" err="1">
                <a:latin typeface="Calibri"/>
                <a:cs typeface="Calibri"/>
              </a:rPr>
              <a:t>og</a:t>
            </a:r>
            <a:r>
              <a:rPr lang="en-GB" dirty="0">
                <a:latin typeface="Calibri"/>
                <a:cs typeface="Calibri"/>
              </a:rPr>
              <a:t> </a:t>
            </a:r>
            <a:r>
              <a:rPr lang="en-GB" dirty="0" err="1">
                <a:latin typeface="Calibri"/>
                <a:cs typeface="Calibri"/>
              </a:rPr>
              <a:t>vörumerki</a:t>
            </a:r>
            <a:endParaRPr lang="en-GB" dirty="0">
              <a:latin typeface="Calibri"/>
              <a:cs typeface="Calibri"/>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3" name="Rectángulo 2"/>
          <p:cNvSpPr/>
          <p:nvPr/>
        </p:nvSpPr>
        <p:spPr>
          <a:xfrm>
            <a:off x="134066" y="2713603"/>
            <a:ext cx="3286417" cy="523220"/>
          </a:xfrm>
          <a:prstGeom prst="rect">
            <a:avLst/>
          </a:prstGeom>
        </p:spPr>
        <p:txBody>
          <a:bodyPr wrap="square">
            <a:spAutoFit/>
          </a:bodyPr>
          <a:lstStyle/>
          <a:p>
            <a:r>
              <a:rPr lang="en-GB" b="1" dirty="0" err="1">
                <a:latin typeface="Calibri" panose="020F0502020204030204" pitchFamily="34" charset="0"/>
                <a:cs typeface="Calibri" panose="020F0502020204030204" pitchFamily="34" charset="0"/>
              </a:rPr>
              <a:t>Hvernig</a:t>
            </a:r>
            <a:r>
              <a:rPr lang="en-GB" b="1" dirty="0">
                <a:latin typeface="Calibri" panose="020F0502020204030204" pitchFamily="34" charset="0"/>
                <a:cs typeface="Calibri" panose="020F0502020204030204" pitchFamily="34" charset="0"/>
              </a:rPr>
              <a:t> á </a:t>
            </a:r>
            <a:r>
              <a:rPr lang="en-GB" b="1" dirty="0" err="1">
                <a:latin typeface="Calibri" panose="020F0502020204030204" pitchFamily="34" charset="0"/>
                <a:cs typeface="Calibri" panose="020F0502020204030204" pitchFamily="34" charset="0"/>
              </a:rPr>
              <a:t>að</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búa</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til</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fyrirtækja</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síðu</a:t>
            </a:r>
            <a:r>
              <a:rPr lang="en-GB" b="1" dirty="0">
                <a:latin typeface="Calibri" panose="020F0502020204030204" pitchFamily="34" charset="0"/>
                <a:cs typeface="Calibri" panose="020F0502020204030204" pitchFamily="34" charset="0"/>
              </a:rPr>
              <a:t> í 3 </a:t>
            </a:r>
            <a:r>
              <a:rPr lang="en-GB" b="1" dirty="0" err="1">
                <a:latin typeface="Calibri" panose="020F0502020204030204" pitchFamily="34" charset="0"/>
                <a:cs typeface="Calibri" panose="020F0502020204030204" pitchFamily="34" charset="0"/>
              </a:rPr>
              <a:t>skrefum</a:t>
            </a:r>
            <a:endParaRPr lang="en-GB" b="1" dirty="0">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4"/>
          <a:stretch>
            <a:fillRect/>
          </a:stretch>
        </p:blipFill>
        <p:spPr>
          <a:xfrm>
            <a:off x="4434271" y="2526205"/>
            <a:ext cx="2726540" cy="2136283"/>
          </a:xfrm>
          <a:prstGeom prst="rect">
            <a:avLst/>
          </a:prstGeom>
        </p:spPr>
      </p:pic>
      <p:sp>
        <p:nvSpPr>
          <p:cNvPr id="4" name="Rectángulo 3"/>
          <p:cNvSpPr/>
          <p:nvPr/>
        </p:nvSpPr>
        <p:spPr>
          <a:xfrm>
            <a:off x="1175054" y="3518426"/>
            <a:ext cx="3259217" cy="523220"/>
          </a:xfrm>
          <a:prstGeom prst="rect">
            <a:avLst/>
          </a:prstGeom>
        </p:spPr>
        <p:txBody>
          <a:bodyPr wrap="square" lIns="91440" tIns="45720" rIns="91440" bIns="45720" anchor="t">
            <a:spAutoFit/>
          </a:bodyPr>
          <a:lstStyle/>
          <a:p>
            <a:r>
              <a:rPr lang="en-GB" b="1" dirty="0" err="1"/>
              <a:t>Fyrsta</a:t>
            </a:r>
            <a:r>
              <a:rPr lang="en-GB" b="1" dirty="0"/>
              <a:t> </a:t>
            </a:r>
            <a:r>
              <a:rPr lang="en-GB" b="1" dirty="0" err="1"/>
              <a:t>skref</a:t>
            </a:r>
            <a:r>
              <a:rPr lang="en-GB" dirty="0"/>
              <a:t>. </a:t>
            </a:r>
            <a:r>
              <a:rPr lang="en-GB" dirty="0" err="1">
                <a:solidFill>
                  <a:schemeClr val="tx1">
                    <a:lumMod val="95000"/>
                    <a:lumOff val="5000"/>
                  </a:schemeClr>
                </a:solidFill>
              </a:rPr>
              <a:t>Veldu</a:t>
            </a:r>
            <a:r>
              <a:rPr lang="en-GB" dirty="0">
                <a:solidFill>
                  <a:schemeClr val="tx1">
                    <a:lumMod val="95000"/>
                    <a:lumOff val="5000"/>
                  </a:schemeClr>
                </a:solidFill>
              </a:rPr>
              <a:t> </a:t>
            </a:r>
            <a:r>
              <a:rPr lang="en-GB" dirty="0" err="1">
                <a:solidFill>
                  <a:schemeClr val="tx1">
                    <a:lumMod val="95000"/>
                    <a:lumOff val="5000"/>
                  </a:schemeClr>
                </a:solidFill>
              </a:rPr>
              <a:t>réttan</a:t>
            </a:r>
            <a:r>
              <a:rPr lang="en-GB" dirty="0">
                <a:solidFill>
                  <a:schemeClr val="tx1">
                    <a:lumMod val="95000"/>
                    <a:lumOff val="5000"/>
                  </a:schemeClr>
                </a:solidFill>
              </a:rPr>
              <a:t> </a:t>
            </a:r>
            <a:r>
              <a:rPr lang="en-GB" dirty="0" err="1">
                <a:solidFill>
                  <a:schemeClr val="tx1">
                    <a:lumMod val="95000"/>
                    <a:lumOff val="5000"/>
                  </a:schemeClr>
                </a:solidFill>
              </a:rPr>
              <a:t>flokk</a:t>
            </a:r>
            <a:r>
              <a:rPr lang="en-GB" dirty="0">
                <a:solidFill>
                  <a:schemeClr val="tx1">
                    <a:lumMod val="95000"/>
                    <a:lumOff val="5000"/>
                  </a:schemeClr>
                </a:solidFill>
              </a:rPr>
              <a:t> </a:t>
            </a:r>
            <a:r>
              <a:rPr lang="en-GB" dirty="0" err="1">
                <a:solidFill>
                  <a:schemeClr val="tx1">
                    <a:lumMod val="95000"/>
                    <a:lumOff val="5000"/>
                  </a:schemeClr>
                </a:solidFill>
              </a:rPr>
              <a:t>fyrir</a:t>
            </a:r>
            <a:r>
              <a:rPr lang="en-GB" dirty="0">
                <a:solidFill>
                  <a:schemeClr val="tx1">
                    <a:lumMod val="95000"/>
                    <a:lumOff val="5000"/>
                  </a:schemeClr>
                </a:solidFill>
              </a:rPr>
              <a:t>  </a:t>
            </a:r>
            <a:r>
              <a:rPr lang="en-GB" dirty="0" err="1">
                <a:solidFill>
                  <a:schemeClr val="tx1">
                    <a:lumMod val="95000"/>
                    <a:lumOff val="5000"/>
                  </a:schemeClr>
                </a:solidFill>
              </a:rPr>
              <a:t>fyrirtækið</a:t>
            </a:r>
            <a:endParaRPr lang="en-GB">
              <a:solidFill>
                <a:schemeClr val="tx1">
                  <a:lumMod val="95000"/>
                  <a:lumOff val="5000"/>
                </a:schemeClr>
              </a:solidFill>
            </a:endParaRPr>
          </a:p>
        </p:txBody>
      </p:sp>
      <p:sp>
        <p:nvSpPr>
          <p:cNvPr id="5" name="Rectángulo redondeado 4"/>
          <p:cNvSpPr/>
          <p:nvPr/>
        </p:nvSpPr>
        <p:spPr>
          <a:xfrm>
            <a:off x="4434271" y="2526205"/>
            <a:ext cx="2726540" cy="904514"/>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356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88657" y="1992650"/>
            <a:ext cx="2886139" cy="523220"/>
          </a:xfrm>
          <a:prstGeom prst="rect">
            <a:avLst/>
          </a:prstGeom>
        </p:spPr>
        <p:txBody>
          <a:bodyPr wrap="square">
            <a:spAutoFit/>
          </a:bodyPr>
          <a:lstStyle/>
          <a:p>
            <a:r>
              <a:rPr lang="en-GB" b="1" dirty="0" err="1">
                <a:latin typeface="Calibri" panose="020F0502020204030204" pitchFamily="34" charset="0"/>
                <a:cs typeface="Calibri" panose="020F0502020204030204" pitchFamily="34" charset="0"/>
              </a:rPr>
              <a:t>Annað</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skref</a:t>
            </a:r>
            <a:r>
              <a:rPr lang="en-GB" b="1"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Bættu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við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upplýsingum</a:t>
            </a:r>
            <a:r>
              <a:rPr lang="en-GB" dirty="0">
                <a:latin typeface="Calibri" panose="020F0502020204030204" pitchFamily="34" charset="0"/>
                <a:cs typeface="Calibri" panose="020F0502020204030204" pitchFamily="34" charset="0"/>
              </a:rPr>
              <a:t> um </a:t>
            </a:r>
            <a:r>
              <a:rPr lang="en-GB" dirty="0" err="1">
                <a:latin typeface="Calibri" panose="020F0502020204030204" pitchFamily="34" charset="0"/>
                <a:cs typeface="Calibri" panose="020F0502020204030204" pitchFamily="34" charset="0"/>
              </a:rPr>
              <a:t>fyrirtækið</a:t>
            </a:r>
            <a:r>
              <a:rPr lang="en-GB" dirty="0">
                <a:latin typeface="Calibri" panose="020F0502020204030204" pitchFamily="34" charset="0"/>
                <a:cs typeface="Calibri" panose="020F0502020204030204" pitchFamily="34" charset="0"/>
              </a:rPr>
              <a:t>.</a:t>
            </a:r>
          </a:p>
        </p:txBody>
      </p:sp>
      <p:pic>
        <p:nvPicPr>
          <p:cNvPr id="5" name="Imagen 4"/>
          <p:cNvPicPr>
            <a:picLocks noChangeAspect="1"/>
          </p:cNvPicPr>
          <p:nvPr/>
        </p:nvPicPr>
        <p:blipFill>
          <a:blip r:embed="rId3"/>
          <a:stretch>
            <a:fillRect/>
          </a:stretch>
        </p:blipFill>
        <p:spPr>
          <a:xfrm>
            <a:off x="3375717" y="1082939"/>
            <a:ext cx="5222672" cy="3572919"/>
          </a:xfrm>
          <a:prstGeom prst="rect">
            <a:avLst/>
          </a:prstGeom>
        </p:spPr>
      </p:pic>
      <p:sp>
        <p:nvSpPr>
          <p:cNvPr id="3" name="Rectángulo redondeado 2"/>
          <p:cNvSpPr/>
          <p:nvPr/>
        </p:nvSpPr>
        <p:spPr>
          <a:xfrm>
            <a:off x="3243852" y="1082939"/>
            <a:ext cx="3059459" cy="2870294"/>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6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tx1"/>
                </a:solidFill>
              </a:rPr>
              <a:t>Efnisyfirlit</a:t>
            </a:r>
            <a:endParaRPr sz="2200" dirty="0">
              <a:solidFill>
                <a:schemeClr val="tx1"/>
              </a:solidFill>
            </a:endParaRPr>
          </a:p>
        </p:txBody>
      </p:sp>
      <p:sp>
        <p:nvSpPr>
          <p:cNvPr id="4" name="Rectángulo 3"/>
          <p:cNvSpPr/>
          <p:nvPr/>
        </p:nvSpPr>
        <p:spPr>
          <a:xfrm>
            <a:off x="379953" y="1318776"/>
            <a:ext cx="4572000" cy="307777"/>
          </a:xfrm>
          <a:prstGeom prst="rect">
            <a:avLst/>
          </a:prstGeom>
        </p:spPr>
        <p:txBody>
          <a:bodyPr>
            <a:spAutoFit/>
          </a:bodyPr>
          <a:lstStyle/>
          <a:p>
            <a:pPr marL="0" lvl="0" indent="0">
              <a:buClr>
                <a:schemeClr val="dk1"/>
              </a:buClr>
              <a:buSzPts val="1100"/>
              <a:buNone/>
            </a:pPr>
            <a:r>
              <a:rPr lang="en-GB" dirty="0">
                <a:solidFill>
                  <a:srgbClr val="2ABBAD"/>
                </a:solidFill>
                <a:latin typeface="Calibri" panose="020F0502020204030204" pitchFamily="34" charset="0"/>
                <a:cs typeface="Calibri" panose="020F0502020204030204" pitchFamily="34" charset="0"/>
              </a:rPr>
              <a:t>1. </a:t>
            </a:r>
            <a:r>
              <a:rPr lang="en-GB" dirty="0" err="1">
                <a:solidFill>
                  <a:srgbClr val="2ABBAD"/>
                </a:solidFill>
                <a:latin typeface="Calibri" panose="020F0502020204030204" pitchFamily="34" charset="0"/>
                <a:cs typeface="Calibri" panose="020F0502020204030204" pitchFamily="34" charset="0"/>
              </a:rPr>
              <a:t>hluti</a:t>
            </a:r>
            <a:r>
              <a:rPr lang="en-GB" dirty="0">
                <a:solidFill>
                  <a:srgbClr val="2ABBAD"/>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Stafræn</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samskipti</a:t>
            </a:r>
            <a:r>
              <a:rPr lang="en-GB" dirty="0">
                <a:solidFill>
                  <a:schemeClr val="tx1"/>
                </a:solidFill>
                <a:latin typeface="Calibri" panose="020F0502020204030204" pitchFamily="34" charset="0"/>
                <a:cs typeface="Calibri" panose="020F0502020204030204" pitchFamily="34" charset="0"/>
              </a:rPr>
              <a:t> í </a:t>
            </a:r>
            <a:r>
              <a:rPr lang="en-GB" dirty="0" err="1">
                <a:solidFill>
                  <a:schemeClr val="tx1"/>
                </a:solidFill>
                <a:latin typeface="Calibri" panose="020F0502020204030204" pitchFamily="34" charset="0"/>
                <a:cs typeface="Calibri" panose="020F0502020204030204" pitchFamily="34" charset="0"/>
              </a:rPr>
              <a:t>atvinnulífinu</a:t>
            </a:r>
            <a:endParaRPr lang="en-GB" dirty="0">
              <a:solidFill>
                <a:schemeClr val="tx1"/>
              </a:solidFill>
              <a:latin typeface="Calibri" panose="020F0502020204030204" pitchFamily="34" charset="0"/>
              <a:cs typeface="Calibri" panose="020F0502020204030204" pitchFamily="34" charset="0"/>
            </a:endParaRPr>
          </a:p>
        </p:txBody>
      </p:sp>
      <p:sp>
        <p:nvSpPr>
          <p:cNvPr id="2" name="Rectángulo 1"/>
          <p:cNvSpPr/>
          <p:nvPr/>
        </p:nvSpPr>
        <p:spPr>
          <a:xfrm>
            <a:off x="924711" y="1659242"/>
            <a:ext cx="5441711" cy="1169551"/>
          </a:xfrm>
          <a:prstGeom prst="rect">
            <a:avLst/>
          </a:prstGeom>
        </p:spPr>
        <p:txBody>
          <a:bodyPr wrap="square">
            <a:spAutoFit/>
          </a:bodyPr>
          <a:lstStyle/>
          <a:p>
            <a:pPr marL="0" lvl="0" indent="0">
              <a:buClr>
                <a:schemeClr val="dk1"/>
              </a:buClr>
              <a:buSzPts val="1100"/>
              <a:buNone/>
            </a:pPr>
            <a:r>
              <a:rPr lang="en-GB" dirty="0">
                <a:solidFill>
                  <a:schemeClr val="tx1"/>
                </a:solidFill>
                <a:latin typeface="Calibri" panose="020F0502020204030204" pitchFamily="34" charset="0"/>
                <a:cs typeface="Calibri" panose="020F0502020204030204" pitchFamily="34" charset="0"/>
              </a:rPr>
              <a:t>1.1 </a:t>
            </a:r>
            <a:r>
              <a:rPr lang="en-GB" dirty="0" err="1">
                <a:solidFill>
                  <a:schemeClr val="tx1"/>
                </a:solidFill>
                <a:latin typeface="Calibri" panose="020F0502020204030204" pitchFamily="34" charset="0"/>
                <a:cs typeface="Calibri" panose="020F0502020204030204" pitchFamily="34" charset="0"/>
              </a:rPr>
              <a:t>Samskiptamiðlar</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fyrirtækja</a:t>
            </a:r>
            <a:endParaRPr lang="en-GB"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r>
              <a:rPr lang="en-GB" dirty="0">
                <a:solidFill>
                  <a:schemeClr val="tx1"/>
                </a:solidFill>
                <a:latin typeface="Calibri" panose="020F0502020204030204" pitchFamily="34" charset="0"/>
                <a:cs typeface="Calibri" panose="020F0502020204030204" pitchFamily="34" charset="0"/>
              </a:rPr>
              <a:t>1.2 </a:t>
            </a:r>
            <a:r>
              <a:rPr lang="en-GB" dirty="0" err="1">
                <a:solidFill>
                  <a:schemeClr val="tx1"/>
                </a:solidFill>
                <a:latin typeface="Calibri" panose="020F0502020204030204" pitchFamily="34" charset="0"/>
                <a:cs typeface="Calibri" panose="020F0502020204030204" pitchFamily="34" charset="0"/>
              </a:rPr>
              <a:t>Kostir</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samfélagsmiðla</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fyrir</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frumkvöðla</a:t>
            </a:r>
            <a:r>
              <a:rPr lang="en-GB" dirty="0">
                <a:solidFill>
                  <a:schemeClr val="tx1"/>
                </a:solidFill>
                <a:latin typeface="Calibri" panose="020F0502020204030204" pitchFamily="34" charset="0"/>
                <a:cs typeface="Calibri" panose="020F0502020204030204" pitchFamily="34" charset="0"/>
              </a:rPr>
              <a:t> og </a:t>
            </a:r>
            <a:r>
              <a:rPr lang="en-GB" dirty="0" err="1">
                <a:solidFill>
                  <a:schemeClr val="tx1"/>
                </a:solidFill>
                <a:latin typeface="Calibri" panose="020F0502020204030204" pitchFamily="34" charset="0"/>
                <a:cs typeface="Calibri" panose="020F0502020204030204" pitchFamily="34" charset="0"/>
              </a:rPr>
              <a:t>lítil</a:t>
            </a:r>
            <a:r>
              <a:rPr lang="en-GB" dirty="0">
                <a:solidFill>
                  <a:schemeClr val="tx1"/>
                </a:solidFill>
                <a:latin typeface="Calibri" panose="020F0502020204030204" pitchFamily="34" charset="0"/>
                <a:cs typeface="Calibri" panose="020F0502020204030204" pitchFamily="34" charset="0"/>
              </a:rPr>
              <a:t>- og </a:t>
            </a:r>
            <a:r>
              <a:rPr lang="en-GB" dirty="0" err="1">
                <a:solidFill>
                  <a:schemeClr val="tx1"/>
                </a:solidFill>
                <a:latin typeface="Calibri" panose="020F0502020204030204" pitchFamily="34" charset="0"/>
                <a:cs typeface="Calibri" panose="020F0502020204030204" pitchFamily="34" charset="0"/>
              </a:rPr>
              <a:t>meðalstór</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fyrirtæki</a:t>
            </a:r>
            <a:r>
              <a:rPr lang="en-GB" dirty="0">
                <a:latin typeface="Calibri" panose="020F0502020204030204" pitchFamily="34" charset="0"/>
                <a:cs typeface="Calibri" panose="020F0502020204030204" pitchFamily="34" charset="0"/>
              </a:rPr>
              <a:t> </a:t>
            </a:r>
            <a:endParaRPr lang="en-GB" dirty="0">
              <a:solidFill>
                <a:srgbClr val="FF0000"/>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dirty="0">
              <a:latin typeface="Calibri" panose="020F0502020204030204" pitchFamily="34" charset="0"/>
              <a:cs typeface="Calibri" panose="020F0502020204030204" pitchFamily="34" charset="0"/>
            </a:endParaRPr>
          </a:p>
          <a:p>
            <a:pPr marL="0" lvl="0" indent="0">
              <a:buClr>
                <a:schemeClr val="dk1"/>
              </a:buClr>
              <a:buSzPts val="1100"/>
              <a:buNone/>
            </a:pPr>
            <a:r>
              <a:rPr lang="es-ES" dirty="0">
                <a:solidFill>
                  <a:schemeClr val="tx1"/>
                </a:solidFill>
                <a:latin typeface="Calibri" panose="020F0502020204030204" pitchFamily="34" charset="0"/>
                <a:cs typeface="Calibri" panose="020F0502020204030204" pitchFamily="34" charset="0"/>
              </a:rPr>
              <a:t>1.3 </a:t>
            </a:r>
            <a:r>
              <a:rPr lang="es-ES" dirty="0" err="1">
                <a:solidFill>
                  <a:schemeClr val="tx1"/>
                </a:solidFill>
                <a:latin typeface="Calibri" panose="020F0502020204030204" pitchFamily="34" charset="0"/>
                <a:cs typeface="Calibri" panose="020F0502020204030204" pitchFamily="34" charset="0"/>
              </a:rPr>
              <a:t>Helstu</a:t>
            </a:r>
            <a:r>
              <a:rPr lang="es-ES" dirty="0">
                <a:solidFill>
                  <a:schemeClr val="tx1"/>
                </a:solidFill>
                <a:latin typeface="Calibri" panose="020F0502020204030204" pitchFamily="34" charset="0"/>
                <a:cs typeface="Calibri" panose="020F0502020204030204" pitchFamily="34" charset="0"/>
              </a:rPr>
              <a:t> </a:t>
            </a:r>
            <a:r>
              <a:rPr lang="es-ES" dirty="0" err="1">
                <a:solidFill>
                  <a:schemeClr val="tx1"/>
                </a:solidFill>
                <a:latin typeface="Calibri" panose="020F0502020204030204" pitchFamily="34" charset="0"/>
                <a:cs typeface="Calibri" panose="020F0502020204030204" pitchFamily="34" charset="0"/>
              </a:rPr>
              <a:t>miðlar</a:t>
            </a:r>
            <a:endParaRPr lang="es-ES" dirty="0">
              <a:solidFill>
                <a:schemeClr val="tx1"/>
              </a:solidFill>
              <a:latin typeface="Calibri" panose="020F0502020204030204" pitchFamily="34" charset="0"/>
              <a:cs typeface="Calibri" panose="020F0502020204030204" pitchFamily="34" charset="0"/>
            </a:endParaRPr>
          </a:p>
        </p:txBody>
      </p:sp>
      <p:sp>
        <p:nvSpPr>
          <p:cNvPr id="5" name="CuadroTexto 4"/>
          <p:cNvSpPr txBox="1"/>
          <p:nvPr/>
        </p:nvSpPr>
        <p:spPr>
          <a:xfrm>
            <a:off x="1431757" y="2845876"/>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Facebook </a:t>
            </a:r>
            <a:r>
              <a:rPr lang="es-ES" dirty="0" err="1">
                <a:solidFill>
                  <a:srgbClr val="FF0000"/>
                </a:solidFill>
                <a:latin typeface="Calibri" panose="020F0502020204030204" pitchFamily="34" charset="0"/>
                <a:cs typeface="Calibri" panose="020F0502020204030204" pitchFamily="34" charset="0"/>
              </a:rPr>
              <a:t>for</a:t>
            </a:r>
            <a:r>
              <a:rPr lang="es-ES" dirty="0">
                <a:solidFill>
                  <a:srgbClr val="FF0000"/>
                </a:solidFill>
                <a:latin typeface="Calibri" panose="020F0502020204030204" pitchFamily="34" charset="0"/>
                <a:cs typeface="Calibri" panose="020F0502020204030204" pitchFamily="34" charset="0"/>
              </a:rPr>
              <a:t> </a:t>
            </a:r>
            <a:r>
              <a:rPr lang="es-ES" dirty="0" err="1">
                <a:solidFill>
                  <a:srgbClr val="FF0000"/>
                </a:solidFill>
                <a:latin typeface="Calibri" panose="020F0502020204030204" pitchFamily="34" charset="0"/>
                <a:cs typeface="Calibri" panose="020F0502020204030204" pitchFamily="34" charset="0"/>
              </a:rPr>
              <a:t>business</a:t>
            </a:r>
            <a:endParaRPr lang="en-GB" dirty="0">
              <a:solidFill>
                <a:srgbClr val="FF0000"/>
              </a:solidFill>
              <a:latin typeface="Calibri" panose="020F0502020204030204" pitchFamily="34" charset="0"/>
              <a:cs typeface="Calibri" panose="020F0502020204030204" pitchFamily="34" charset="0"/>
            </a:endParaRPr>
          </a:p>
        </p:txBody>
      </p:sp>
      <p:sp>
        <p:nvSpPr>
          <p:cNvPr id="8" name="CuadroTexto 7"/>
          <p:cNvSpPr txBox="1"/>
          <p:nvPr/>
        </p:nvSpPr>
        <p:spPr>
          <a:xfrm>
            <a:off x="1431757" y="3169585"/>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Instagram </a:t>
            </a:r>
            <a:r>
              <a:rPr lang="es-ES" dirty="0" err="1">
                <a:solidFill>
                  <a:srgbClr val="FF0000"/>
                </a:solidFill>
                <a:latin typeface="Calibri" panose="020F0502020204030204" pitchFamily="34" charset="0"/>
                <a:cs typeface="Calibri" panose="020F0502020204030204" pitchFamily="34" charset="0"/>
              </a:rPr>
              <a:t>for</a:t>
            </a:r>
            <a:r>
              <a:rPr lang="es-ES" dirty="0">
                <a:solidFill>
                  <a:srgbClr val="FF0000"/>
                </a:solidFill>
                <a:latin typeface="Calibri" panose="020F0502020204030204" pitchFamily="34" charset="0"/>
                <a:cs typeface="Calibri" panose="020F0502020204030204" pitchFamily="34" charset="0"/>
              </a:rPr>
              <a:t> </a:t>
            </a:r>
            <a:r>
              <a:rPr lang="es-ES" dirty="0" err="1">
                <a:solidFill>
                  <a:srgbClr val="FF0000"/>
                </a:solidFill>
                <a:latin typeface="Calibri" panose="020F0502020204030204" pitchFamily="34" charset="0"/>
                <a:cs typeface="Calibri" panose="020F0502020204030204" pitchFamily="34" charset="0"/>
              </a:rPr>
              <a:t>business</a:t>
            </a:r>
            <a:endParaRPr lang="en-GB" dirty="0">
              <a:solidFill>
                <a:srgbClr val="FF0000"/>
              </a:solidFill>
              <a:latin typeface="Calibri" panose="020F0502020204030204" pitchFamily="34" charset="0"/>
              <a:cs typeface="Calibri" panose="020F0502020204030204" pitchFamily="34" charset="0"/>
            </a:endParaRPr>
          </a:p>
        </p:txBody>
      </p:sp>
      <p:sp>
        <p:nvSpPr>
          <p:cNvPr id="9" name="CuadroTexto 8"/>
          <p:cNvSpPr txBox="1"/>
          <p:nvPr/>
        </p:nvSpPr>
        <p:spPr>
          <a:xfrm>
            <a:off x="1431757" y="3500745"/>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LinkedIn </a:t>
            </a:r>
            <a:r>
              <a:rPr lang="es-ES" dirty="0" err="1">
                <a:solidFill>
                  <a:srgbClr val="FF0000"/>
                </a:solidFill>
                <a:latin typeface="Calibri" panose="020F0502020204030204" pitchFamily="34" charset="0"/>
                <a:cs typeface="Calibri" panose="020F0502020204030204" pitchFamily="34" charset="0"/>
              </a:rPr>
              <a:t>for</a:t>
            </a:r>
            <a:r>
              <a:rPr lang="es-ES" dirty="0">
                <a:solidFill>
                  <a:srgbClr val="FF0000"/>
                </a:solidFill>
                <a:latin typeface="Calibri" panose="020F0502020204030204" pitchFamily="34" charset="0"/>
                <a:cs typeface="Calibri" panose="020F0502020204030204" pitchFamily="34" charset="0"/>
              </a:rPr>
              <a:t> </a:t>
            </a:r>
            <a:r>
              <a:rPr lang="es-ES" dirty="0" err="1">
                <a:solidFill>
                  <a:srgbClr val="FF0000"/>
                </a:solidFill>
                <a:latin typeface="Calibri" panose="020F0502020204030204" pitchFamily="34" charset="0"/>
                <a:cs typeface="Calibri" panose="020F0502020204030204" pitchFamily="34" charset="0"/>
              </a:rPr>
              <a:t>business</a:t>
            </a:r>
            <a:endParaRPr lang="en-GB" dirty="0">
              <a:solidFill>
                <a:srgbClr val="FF0000"/>
              </a:solidFill>
              <a:latin typeface="Calibri" panose="020F0502020204030204" pitchFamily="34" charset="0"/>
              <a:cs typeface="Calibri" panose="020F0502020204030204" pitchFamily="34" charset="0"/>
            </a:endParaRPr>
          </a:p>
        </p:txBody>
      </p:sp>
      <p:sp>
        <p:nvSpPr>
          <p:cNvPr id="10" name="CuadroTexto 9"/>
          <p:cNvSpPr txBox="1"/>
          <p:nvPr/>
        </p:nvSpPr>
        <p:spPr>
          <a:xfrm>
            <a:off x="1431757" y="3842688"/>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WhatsApp </a:t>
            </a:r>
            <a:r>
              <a:rPr lang="es-ES" dirty="0" err="1">
                <a:solidFill>
                  <a:srgbClr val="FF0000"/>
                </a:solidFill>
                <a:latin typeface="Calibri" panose="020F0502020204030204" pitchFamily="34" charset="0"/>
                <a:cs typeface="Calibri" panose="020F0502020204030204" pitchFamily="34" charset="0"/>
              </a:rPr>
              <a:t>for</a:t>
            </a:r>
            <a:r>
              <a:rPr lang="es-ES" dirty="0">
                <a:solidFill>
                  <a:srgbClr val="FF0000"/>
                </a:solidFill>
                <a:latin typeface="Calibri" panose="020F0502020204030204" pitchFamily="34" charset="0"/>
                <a:cs typeface="Calibri" panose="020F0502020204030204" pitchFamily="34" charset="0"/>
              </a:rPr>
              <a:t> </a:t>
            </a:r>
            <a:r>
              <a:rPr lang="es-ES" dirty="0" err="1">
                <a:solidFill>
                  <a:srgbClr val="FF0000"/>
                </a:solidFill>
                <a:latin typeface="Calibri" panose="020F0502020204030204" pitchFamily="34" charset="0"/>
                <a:cs typeface="Calibri" panose="020F0502020204030204" pitchFamily="34" charset="0"/>
              </a:rPr>
              <a:t>business</a:t>
            </a:r>
            <a:endParaRPr lang="en-GB"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13441" y="2052341"/>
            <a:ext cx="3537284" cy="954107"/>
          </a:xfrm>
          <a:prstGeom prst="rect">
            <a:avLst/>
          </a:prstGeom>
        </p:spPr>
        <p:txBody>
          <a:bodyPr wrap="square">
            <a:spAutoFit/>
          </a:bodyPr>
          <a:lstStyle/>
          <a:p>
            <a:r>
              <a:rPr lang="en-GB" b="1" dirty="0" err="1">
                <a:latin typeface="Calibri" panose="020F0502020204030204" pitchFamily="34" charset="0"/>
                <a:cs typeface="Calibri" panose="020F0502020204030204" pitchFamily="34" charset="0"/>
              </a:rPr>
              <a:t>Þriðja</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skref</a:t>
            </a:r>
            <a:r>
              <a:rPr lang="en-GB" b="1"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Settu</a:t>
            </a:r>
            <a:r>
              <a:rPr lang="en-GB" dirty="0">
                <a:latin typeface="Calibri" panose="020F0502020204030204" pitchFamily="34" charset="0"/>
                <a:cs typeface="Calibri" panose="020F0502020204030204" pitchFamily="34" charset="0"/>
              </a:rPr>
              <a:t> inn </a:t>
            </a:r>
            <a:r>
              <a:rPr lang="en-GB" dirty="0" err="1">
                <a:latin typeface="Calibri" panose="020F0502020204030204" pitchFamily="34" charset="0"/>
                <a:cs typeface="Calibri" panose="020F0502020204030204" pitchFamily="34" charset="0"/>
              </a:rPr>
              <a:t>lógóið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þitt</a:t>
            </a:r>
            <a:r>
              <a:rPr lang="en-GB" dirty="0">
                <a:latin typeface="Calibri" panose="020F0502020204030204" pitchFamily="34" charset="0"/>
                <a:cs typeface="Calibri" panose="020F0502020204030204" pitchFamily="34" charset="0"/>
              </a:rPr>
              <a:t>.</a:t>
            </a:r>
          </a:p>
          <a:p>
            <a:endParaRPr lang="en-GB" dirty="0">
              <a:latin typeface="Calibri" panose="020F0502020204030204" pitchFamily="34" charset="0"/>
              <a:cs typeface="Calibri" panose="020F0502020204030204" pitchFamily="34" charset="0"/>
            </a:endParaRPr>
          </a:p>
          <a:p>
            <a:r>
              <a:rPr lang="en-GB" dirty="0" err="1">
                <a:latin typeface="Calibri" panose="020F0502020204030204" pitchFamily="34" charset="0"/>
                <a:cs typeface="Calibri" panose="020F0502020204030204" pitchFamily="34" charset="0"/>
              </a:rPr>
              <a:t>Stærðin</a:t>
            </a:r>
            <a:r>
              <a:rPr lang="en-GB" dirty="0">
                <a:latin typeface="Calibri" panose="020F0502020204030204" pitchFamily="34" charset="0"/>
                <a:cs typeface="Calibri" panose="020F0502020204030204" pitchFamily="34" charset="0"/>
              </a:rPr>
              <a:t> á </a:t>
            </a:r>
            <a:r>
              <a:rPr lang="en-GB" dirty="0" err="1">
                <a:latin typeface="Calibri" panose="020F0502020204030204" pitchFamily="34" charset="0"/>
                <a:cs typeface="Calibri" panose="020F0502020204030204" pitchFamily="34" charset="0"/>
              </a:rPr>
              <a:t>lógóinu</a:t>
            </a:r>
            <a:r>
              <a:rPr lang="en-GB" dirty="0">
                <a:latin typeface="Calibri" panose="020F0502020204030204" pitchFamily="34" charset="0"/>
                <a:cs typeface="Calibri" panose="020F0502020204030204" pitchFamily="34" charset="0"/>
              </a:rPr>
              <a:t> á </a:t>
            </a:r>
            <a:r>
              <a:rPr lang="en-GB" dirty="0" err="1">
                <a:latin typeface="Calibri" panose="020F0502020204030204" pitchFamily="34" charset="0"/>
                <a:cs typeface="Calibri" panose="020F0502020204030204" pitchFamily="34" charset="0"/>
              </a:rPr>
              <a:t>að</a:t>
            </a:r>
            <a:r>
              <a:rPr lang="en-GB" dirty="0">
                <a:latin typeface="Calibri" panose="020F0502020204030204" pitchFamily="34" charset="0"/>
                <a:cs typeface="Calibri" panose="020F0502020204030204" pitchFamily="34" charset="0"/>
              </a:rPr>
              <a:t> vera 300 x 300 </a:t>
            </a:r>
            <a:r>
              <a:rPr lang="en-GB" dirty="0" err="1">
                <a:latin typeface="Calibri" panose="020F0502020204030204" pitchFamily="34" charset="0"/>
                <a:cs typeface="Calibri" panose="020F0502020204030204" pitchFamily="34" charset="0"/>
              </a:rPr>
              <a:t>pixlar</a:t>
            </a:r>
            <a:r>
              <a:rPr lang="en-GB" dirty="0">
                <a:latin typeface="Calibri" panose="020F0502020204030204" pitchFamily="34" charset="0"/>
                <a:cs typeface="Calibri" panose="020F0502020204030204" pitchFamily="34" charset="0"/>
              </a:rPr>
              <a:t>  og </a:t>
            </a:r>
            <a:r>
              <a:rPr lang="en-GB" dirty="0" err="1">
                <a:latin typeface="Calibri" panose="020F0502020204030204" pitchFamily="34" charset="0"/>
                <a:cs typeface="Calibri" panose="020F0502020204030204" pitchFamily="34" charset="0"/>
              </a:rPr>
              <a:t>annað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hvort</a:t>
            </a:r>
            <a:r>
              <a:rPr lang="en-GB" dirty="0">
                <a:latin typeface="Calibri" panose="020F0502020204030204" pitchFamily="34" charset="0"/>
                <a:cs typeface="Calibri" panose="020F0502020204030204" pitchFamily="34" charset="0"/>
              </a:rPr>
              <a:t> JPG </a:t>
            </a:r>
            <a:r>
              <a:rPr lang="en-GB" dirty="0" err="1">
                <a:latin typeface="Calibri" panose="020F0502020204030204" pitchFamily="34" charset="0"/>
                <a:cs typeface="Calibri" panose="020F0502020204030204" pitchFamily="34" charset="0"/>
              </a:rPr>
              <a:t>eða</a:t>
            </a:r>
            <a:r>
              <a:rPr lang="en-GB" dirty="0">
                <a:latin typeface="Calibri" panose="020F0502020204030204" pitchFamily="34" charset="0"/>
                <a:cs typeface="Calibri" panose="020F0502020204030204" pitchFamily="34" charset="0"/>
              </a:rPr>
              <a:t> PNG </a:t>
            </a:r>
            <a:r>
              <a:rPr lang="en-GB" dirty="0" err="1">
                <a:latin typeface="Calibri" panose="020F0502020204030204" pitchFamily="34" charset="0"/>
                <a:cs typeface="Calibri" panose="020F0502020204030204" pitchFamily="34" charset="0"/>
              </a:rPr>
              <a:t>skrá</a:t>
            </a:r>
            <a:r>
              <a:rPr lang="en-GB" dirty="0">
                <a:latin typeface="Calibri" panose="020F0502020204030204" pitchFamily="34" charset="0"/>
                <a:cs typeface="Calibri" panose="020F0502020204030204" pitchFamily="34" charset="0"/>
              </a:rPr>
              <a:t>. </a:t>
            </a:r>
          </a:p>
        </p:txBody>
      </p:sp>
      <p:pic>
        <p:nvPicPr>
          <p:cNvPr id="5" name="Imagen 4"/>
          <p:cNvPicPr>
            <a:picLocks noChangeAspect="1"/>
          </p:cNvPicPr>
          <p:nvPr/>
        </p:nvPicPr>
        <p:blipFill>
          <a:blip r:embed="rId3"/>
          <a:stretch>
            <a:fillRect/>
          </a:stretch>
        </p:blipFill>
        <p:spPr>
          <a:xfrm>
            <a:off x="3650724" y="1004545"/>
            <a:ext cx="5222672" cy="3572919"/>
          </a:xfrm>
          <a:prstGeom prst="rect">
            <a:avLst/>
          </a:prstGeom>
        </p:spPr>
      </p:pic>
      <p:sp>
        <p:nvSpPr>
          <p:cNvPr id="3" name="Rectángulo redondeado 2"/>
          <p:cNvSpPr/>
          <p:nvPr/>
        </p:nvSpPr>
        <p:spPr>
          <a:xfrm>
            <a:off x="3636974" y="3822605"/>
            <a:ext cx="2653823" cy="83189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14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34066" y="1450666"/>
            <a:ext cx="4572000" cy="2677656"/>
          </a:xfrm>
          <a:prstGeom prst="rect">
            <a:avLst/>
          </a:prstGeom>
        </p:spPr>
        <p:txBody>
          <a:bodyPr>
            <a:spAutoFit/>
          </a:bodyPr>
          <a:lstStyle/>
          <a:p>
            <a:r>
              <a:rPr lang="en-GB" dirty="0" err="1">
                <a:solidFill>
                  <a:srgbClr val="0E101A"/>
                </a:solidFill>
              </a:rPr>
              <a:t>Nokkur</a:t>
            </a:r>
            <a:r>
              <a:rPr lang="en-GB" dirty="0">
                <a:solidFill>
                  <a:srgbClr val="0E101A"/>
                </a:solidFill>
              </a:rPr>
              <a:t> </a:t>
            </a:r>
            <a:r>
              <a:rPr lang="en-GB" dirty="0" err="1">
                <a:solidFill>
                  <a:srgbClr val="0E101A"/>
                </a:solidFill>
              </a:rPr>
              <a:t>góð</a:t>
            </a:r>
            <a:r>
              <a:rPr lang="en-GB" dirty="0">
                <a:solidFill>
                  <a:srgbClr val="0E101A"/>
                </a:solidFill>
              </a:rPr>
              <a:t> </a:t>
            </a:r>
            <a:r>
              <a:rPr lang="en-GB" dirty="0" err="1">
                <a:solidFill>
                  <a:srgbClr val="0E101A"/>
                </a:solidFill>
              </a:rPr>
              <a:t>ráð</a:t>
            </a:r>
            <a:r>
              <a:rPr lang="en-GB" dirty="0">
                <a:solidFill>
                  <a:srgbClr val="0E101A"/>
                </a:solidFill>
              </a:rPr>
              <a:t> </a:t>
            </a:r>
            <a:r>
              <a:rPr lang="en-GB" dirty="0" err="1">
                <a:solidFill>
                  <a:srgbClr val="0E101A"/>
                </a:solidFill>
              </a:rPr>
              <a:t>þegar</a:t>
            </a:r>
            <a:r>
              <a:rPr lang="en-GB" dirty="0">
                <a:solidFill>
                  <a:srgbClr val="0E101A"/>
                </a:solidFill>
              </a:rPr>
              <a:t> </a:t>
            </a:r>
            <a:r>
              <a:rPr lang="en-GB" dirty="0" err="1">
                <a:solidFill>
                  <a:srgbClr val="0E101A"/>
                </a:solidFill>
              </a:rPr>
              <a:t>kemur</a:t>
            </a:r>
            <a:r>
              <a:rPr lang="en-GB" dirty="0">
                <a:solidFill>
                  <a:srgbClr val="0E101A"/>
                </a:solidFill>
              </a:rPr>
              <a:t> </a:t>
            </a:r>
            <a:r>
              <a:rPr lang="en-GB" dirty="0" err="1">
                <a:solidFill>
                  <a:srgbClr val="0E101A"/>
                </a:solidFill>
              </a:rPr>
              <a:t>að</a:t>
            </a:r>
            <a:r>
              <a:rPr lang="en-GB" dirty="0">
                <a:solidFill>
                  <a:srgbClr val="0E101A"/>
                </a:solidFill>
              </a:rPr>
              <a:t> LinkedIn </a:t>
            </a:r>
            <a:r>
              <a:rPr lang="en-GB" dirty="0" err="1">
                <a:solidFill>
                  <a:srgbClr val="0E101A"/>
                </a:solidFill>
              </a:rPr>
              <a:t>síðu</a:t>
            </a:r>
            <a:endParaRPr lang="en-GB" dirty="0">
              <a:solidFill>
                <a:srgbClr val="0E101A"/>
              </a:solidFill>
            </a:endParaRPr>
          </a:p>
          <a:p>
            <a:endParaRPr lang="en-GB" dirty="0">
              <a:solidFill>
                <a:srgbClr val="0E101A"/>
              </a:solidFill>
            </a:endParaRPr>
          </a:p>
          <a:p>
            <a:endParaRPr lang="en-GB" dirty="0">
              <a:solidFill>
                <a:srgbClr val="0E101A"/>
              </a:solidFill>
            </a:endParaRPr>
          </a:p>
          <a:p>
            <a:r>
              <a:rPr lang="en-GB" b="1" dirty="0">
                <a:solidFill>
                  <a:srgbClr val="0E101A"/>
                </a:solidFill>
              </a:rPr>
              <a:t>	</a:t>
            </a:r>
            <a:r>
              <a:rPr lang="en-GB" b="1" dirty="0" err="1">
                <a:solidFill>
                  <a:srgbClr val="0E101A"/>
                </a:solidFill>
              </a:rPr>
              <a:t>Fáðu</a:t>
            </a:r>
            <a:r>
              <a:rPr lang="en-GB" b="1" dirty="0">
                <a:solidFill>
                  <a:srgbClr val="0E101A"/>
                </a:solidFill>
              </a:rPr>
              <a:t> </a:t>
            </a:r>
            <a:r>
              <a:rPr lang="en-GB" b="1" dirty="0" err="1">
                <a:solidFill>
                  <a:srgbClr val="0E101A"/>
                </a:solidFill>
              </a:rPr>
              <a:t>fylgjendur</a:t>
            </a:r>
            <a:endParaRPr lang="en-GB" b="1" dirty="0">
              <a:solidFill>
                <a:srgbClr val="0E101A"/>
              </a:solidFill>
            </a:endParaRPr>
          </a:p>
          <a:p>
            <a:endParaRPr lang="en-GB" b="1" dirty="0">
              <a:solidFill>
                <a:srgbClr val="0E101A"/>
              </a:solidFill>
            </a:endParaRPr>
          </a:p>
          <a:p>
            <a:endParaRPr lang="en-GB" b="1" dirty="0">
              <a:solidFill>
                <a:srgbClr val="0E101A"/>
              </a:solidFill>
            </a:endParaRPr>
          </a:p>
          <a:p>
            <a:endParaRPr lang="en-GB" b="1" dirty="0">
              <a:solidFill>
                <a:srgbClr val="0E101A"/>
              </a:solidFill>
            </a:endParaRPr>
          </a:p>
          <a:p>
            <a:r>
              <a:rPr lang="en-GB" b="1" dirty="0">
                <a:solidFill>
                  <a:srgbClr val="0E101A"/>
                </a:solidFill>
              </a:rPr>
              <a:t>	</a:t>
            </a:r>
          </a:p>
          <a:p>
            <a:r>
              <a:rPr lang="en-GB" b="1" dirty="0">
                <a:solidFill>
                  <a:srgbClr val="0E101A"/>
                </a:solidFill>
              </a:rPr>
              <a:t>	</a:t>
            </a:r>
            <a:r>
              <a:rPr lang="en-GB" b="1" dirty="0" err="1">
                <a:solidFill>
                  <a:srgbClr val="0E101A"/>
                </a:solidFill>
              </a:rPr>
              <a:t>Settu</a:t>
            </a:r>
            <a:r>
              <a:rPr lang="en-GB" b="1" dirty="0">
                <a:solidFill>
                  <a:srgbClr val="0E101A"/>
                </a:solidFill>
              </a:rPr>
              <a:t> inn </a:t>
            </a:r>
            <a:r>
              <a:rPr lang="en-GB" b="1" dirty="0" err="1">
                <a:solidFill>
                  <a:srgbClr val="0E101A"/>
                </a:solidFill>
              </a:rPr>
              <a:t>viðeigandi</a:t>
            </a:r>
            <a:r>
              <a:rPr lang="en-GB" b="1" dirty="0">
                <a:solidFill>
                  <a:srgbClr val="0E101A"/>
                </a:solidFill>
              </a:rPr>
              <a:t> </a:t>
            </a:r>
            <a:r>
              <a:rPr lang="en-GB" b="1" dirty="0" err="1">
                <a:solidFill>
                  <a:srgbClr val="0E101A"/>
                </a:solidFill>
              </a:rPr>
              <a:t>efni</a:t>
            </a:r>
            <a:endParaRPr lang="en-GB" b="1" dirty="0">
              <a:solidFill>
                <a:srgbClr val="0E101A"/>
              </a:solidFill>
            </a:endParaRPr>
          </a:p>
          <a:p>
            <a:endParaRPr lang="en-GB" b="1" dirty="0">
              <a:solidFill>
                <a:srgbClr val="0E101A"/>
              </a:solidFill>
            </a:endParaRPr>
          </a:p>
          <a:p>
            <a:endParaRPr lang="en-GB" b="1" dirty="0">
              <a:solidFill>
                <a:srgbClr val="0E101A"/>
              </a:solidFill>
            </a:endParaRPr>
          </a:p>
          <a:p>
            <a:r>
              <a:rPr lang="en-GB" b="1" dirty="0">
                <a:solidFill>
                  <a:srgbClr val="0E101A"/>
                </a:solidFill>
              </a:rPr>
              <a:t>	</a:t>
            </a:r>
            <a:endParaRPr lang="en-GB" b="1" dirty="0">
              <a:solidFill>
                <a:srgbClr val="0E101A"/>
              </a:solidFill>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46" y="1812265"/>
            <a:ext cx="450803" cy="559678"/>
          </a:xfrm>
          <a:prstGeom prst="rect">
            <a:avLst/>
          </a:prstGeom>
        </p:spPr>
      </p:pic>
      <p:sp>
        <p:nvSpPr>
          <p:cNvPr id="6" name="CuadroTexto 5"/>
          <p:cNvSpPr txBox="1"/>
          <p:nvPr/>
        </p:nvSpPr>
        <p:spPr>
          <a:xfrm>
            <a:off x="614725" y="2340201"/>
            <a:ext cx="387556" cy="276999"/>
          </a:xfrm>
          <a:prstGeom prst="rect">
            <a:avLst/>
          </a:prstGeom>
          <a:noFill/>
        </p:spPr>
        <p:txBody>
          <a:bodyPr wrap="square" rtlCol="0">
            <a:spAutoFit/>
          </a:bodyPr>
          <a:lstStyle/>
          <a:p>
            <a:r>
              <a:rPr lang="es-ES" sz="1200" b="1"/>
              <a:t>tip</a:t>
            </a:r>
            <a:endParaRPr lang="en-GB" sz="1200" b="1"/>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17" y="2875671"/>
            <a:ext cx="450803" cy="559678"/>
          </a:xfrm>
          <a:prstGeom prst="rect">
            <a:avLst/>
          </a:prstGeom>
        </p:spPr>
      </p:pic>
      <p:sp>
        <p:nvSpPr>
          <p:cNvPr id="12" name="CuadroTexto 11"/>
          <p:cNvSpPr txBox="1"/>
          <p:nvPr/>
        </p:nvSpPr>
        <p:spPr>
          <a:xfrm>
            <a:off x="580740" y="3407701"/>
            <a:ext cx="387556" cy="276999"/>
          </a:xfrm>
          <a:prstGeom prst="rect">
            <a:avLst/>
          </a:prstGeom>
          <a:noFill/>
        </p:spPr>
        <p:txBody>
          <a:bodyPr wrap="square" rtlCol="0">
            <a:spAutoFit/>
          </a:bodyPr>
          <a:lstStyle/>
          <a:p>
            <a:r>
              <a:rPr lang="es-ES" sz="1200" b="1"/>
              <a:t>tip</a:t>
            </a:r>
            <a:endParaRPr lang="en-GB" sz="1200" b="1"/>
          </a:p>
        </p:txBody>
      </p:sp>
      <p:sp>
        <p:nvSpPr>
          <p:cNvPr id="3" name="Rectángulo 2"/>
          <p:cNvSpPr/>
          <p:nvPr/>
        </p:nvSpPr>
        <p:spPr>
          <a:xfrm>
            <a:off x="4403557" y="2084936"/>
            <a:ext cx="4572000" cy="1384995"/>
          </a:xfrm>
          <a:prstGeom prst="rect">
            <a:avLst/>
          </a:prstGeom>
        </p:spPr>
        <p:txBody>
          <a:bodyPr lIns="91440" tIns="45720" rIns="91440" bIns="45720" anchor="t">
            <a:spAutoFit/>
          </a:bodyPr>
          <a:lstStyle/>
          <a:p>
            <a:r>
              <a:rPr lang="en-GB" b="1" dirty="0" err="1">
                <a:solidFill>
                  <a:srgbClr val="0E101A"/>
                </a:solidFill>
              </a:rPr>
              <a:t>Settu</a:t>
            </a:r>
            <a:r>
              <a:rPr lang="en-GB" b="1" dirty="0">
                <a:solidFill>
                  <a:srgbClr val="0E101A"/>
                </a:solidFill>
              </a:rPr>
              <a:t> inn </a:t>
            </a:r>
            <a:r>
              <a:rPr lang="en-GB" b="1" dirty="0" err="1">
                <a:solidFill>
                  <a:srgbClr val="0E101A"/>
                </a:solidFill>
              </a:rPr>
              <a:t>myndbönd</a:t>
            </a:r>
            <a:r>
              <a:rPr lang="en-GB" b="1" dirty="0">
                <a:solidFill>
                  <a:srgbClr val="0E101A"/>
                </a:solidFill>
              </a:rPr>
              <a:t> og </a:t>
            </a:r>
            <a:r>
              <a:rPr lang="en-GB" b="1" dirty="0" err="1">
                <a:solidFill>
                  <a:srgbClr val="0E101A"/>
                </a:solidFill>
              </a:rPr>
              <a:t>myndir</a:t>
            </a:r>
            <a:endParaRPr lang="en-GB" b="1" dirty="0">
              <a:solidFill>
                <a:srgbClr val="0E101A"/>
              </a:solidFill>
            </a:endParaRPr>
          </a:p>
          <a:p>
            <a:endParaRPr lang="es-ES" b="1" dirty="0">
              <a:solidFill>
                <a:srgbClr val="0E101A"/>
              </a:solidFill>
            </a:endParaRPr>
          </a:p>
          <a:p>
            <a:endParaRPr lang="es-ES" b="1" dirty="0">
              <a:solidFill>
                <a:srgbClr val="0E101A"/>
              </a:solidFill>
            </a:endParaRPr>
          </a:p>
          <a:p>
            <a:endParaRPr lang="en-GB" b="1" dirty="0">
              <a:solidFill>
                <a:srgbClr val="0E101A"/>
              </a:solidFill>
            </a:endParaRPr>
          </a:p>
          <a:p>
            <a:endParaRPr lang="en-GB" b="1" dirty="0">
              <a:solidFill>
                <a:srgbClr val="0E101A"/>
              </a:solidFill>
            </a:endParaRPr>
          </a:p>
          <a:p>
            <a:r>
              <a:rPr lang="en-GB" b="1" dirty="0" err="1">
                <a:solidFill>
                  <a:srgbClr val="0E101A"/>
                </a:solidFill>
              </a:rPr>
              <a:t>Búðu</a:t>
            </a:r>
            <a:r>
              <a:rPr lang="en-GB" b="1" dirty="0">
                <a:solidFill>
                  <a:srgbClr val="0E101A"/>
                </a:solidFill>
              </a:rPr>
              <a:t> </a:t>
            </a:r>
            <a:r>
              <a:rPr lang="en-GB" b="1" dirty="0" err="1">
                <a:solidFill>
                  <a:srgbClr val="0E101A"/>
                </a:solidFill>
              </a:rPr>
              <a:t>til</a:t>
            </a:r>
            <a:r>
              <a:rPr lang="en-GB" b="1" dirty="0">
                <a:solidFill>
                  <a:srgbClr val="0E101A"/>
                </a:solidFill>
              </a:rPr>
              <a:t> LinkedIn </a:t>
            </a:r>
            <a:r>
              <a:rPr lang="en-GB" b="1" dirty="0" err="1">
                <a:solidFill>
                  <a:srgbClr val="0E101A"/>
                </a:solidFill>
              </a:rPr>
              <a:t>kynningarsíður</a:t>
            </a:r>
            <a:r>
              <a:rPr lang="en-GB" b="1" dirty="0">
                <a:solidFill>
                  <a:srgbClr val="0E101A"/>
                </a:solidFill>
              </a:rPr>
              <a:t> (showcase pages)</a:t>
            </a:r>
            <a:endParaRPr lang="en-GB" b="1" dirty="0">
              <a:solidFill>
                <a:srgbClr val="FF0000"/>
              </a:solidFill>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754" y="1780523"/>
            <a:ext cx="450803" cy="559678"/>
          </a:xfrm>
          <a:prstGeom prst="rect">
            <a:avLst/>
          </a:prstGeom>
        </p:spPr>
      </p:pic>
      <p:sp>
        <p:nvSpPr>
          <p:cNvPr id="18" name="CuadroTexto 17"/>
          <p:cNvSpPr txBox="1"/>
          <p:nvPr/>
        </p:nvSpPr>
        <p:spPr>
          <a:xfrm>
            <a:off x="3982033" y="2308459"/>
            <a:ext cx="387556" cy="276999"/>
          </a:xfrm>
          <a:prstGeom prst="rect">
            <a:avLst/>
          </a:prstGeom>
          <a:noFill/>
        </p:spPr>
        <p:txBody>
          <a:bodyPr wrap="square" rtlCol="0">
            <a:spAutoFit/>
          </a:bodyPr>
          <a:lstStyle/>
          <a:p>
            <a:r>
              <a:rPr lang="es-ES" sz="1200" b="1"/>
              <a:t>tip</a:t>
            </a:r>
            <a:endParaRPr lang="en-GB" sz="1200" b="1"/>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754" y="2878511"/>
            <a:ext cx="450803" cy="559678"/>
          </a:xfrm>
          <a:prstGeom prst="rect">
            <a:avLst/>
          </a:prstGeom>
        </p:spPr>
      </p:pic>
      <p:sp>
        <p:nvSpPr>
          <p:cNvPr id="20" name="CuadroTexto 19"/>
          <p:cNvSpPr txBox="1"/>
          <p:nvPr/>
        </p:nvSpPr>
        <p:spPr>
          <a:xfrm>
            <a:off x="3982033" y="3406447"/>
            <a:ext cx="387556" cy="276999"/>
          </a:xfrm>
          <a:prstGeom prst="rect">
            <a:avLst/>
          </a:prstGeom>
          <a:noFill/>
        </p:spPr>
        <p:txBody>
          <a:bodyPr wrap="square" rtlCol="0">
            <a:spAutoFit/>
          </a:bodyPr>
          <a:lstStyle/>
          <a:p>
            <a:r>
              <a:rPr lang="es-ES" sz="1200" b="1"/>
              <a:t>tip</a:t>
            </a:r>
            <a:endParaRPr lang="en-GB" sz="1200" b="1"/>
          </a:p>
        </p:txBody>
      </p:sp>
    </p:spTree>
    <p:extLst>
      <p:ext uri="{BB962C8B-B14F-4D97-AF65-F5344CB8AC3E}">
        <p14:creationId xmlns:p14="http://schemas.microsoft.com/office/powerpoint/2010/main" val="274927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0532" cy="138499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b="1" dirty="0">
                <a:solidFill>
                  <a:srgbClr val="004C52"/>
                </a:solidFill>
                <a:latin typeface="Calibri"/>
                <a:cs typeface="Calibri"/>
                <a:hlinkClick r:id="rId3">
                  <a:extLst>
                    <a:ext uri="{A12FA001-AC4F-418D-AE19-62706E023703}">
                      <ahyp:hlinkClr xmlns:ahyp="http://schemas.microsoft.com/office/drawing/2018/hyperlinkcolor" val="tx"/>
                    </a:ext>
                  </a:extLst>
                </a:hlinkClick>
              </a:rPr>
              <a:t>WhatsApp for business:</a:t>
            </a:r>
            <a:endParaRPr lang="en-GB" b="1" dirty="0">
              <a:solidFill>
                <a:srgbClr val="004C52"/>
              </a:solidFill>
              <a:latin typeface="Calibri"/>
              <a:cs typeface="Calibri"/>
            </a:endParaRPr>
          </a:p>
          <a:p>
            <a:r>
              <a:rPr lang="en-GB" dirty="0">
                <a:latin typeface="Calibri"/>
                <a:cs typeface="Calibri"/>
              </a:rPr>
              <a:t>WhatsApp for business </a:t>
            </a:r>
            <a:r>
              <a:rPr lang="en-GB" dirty="0" err="1">
                <a:latin typeface="Calibri"/>
                <a:cs typeface="Calibri"/>
              </a:rPr>
              <a:t>smáforritið</a:t>
            </a:r>
            <a:r>
              <a:rPr lang="en-GB" dirty="0">
                <a:latin typeface="Calibri"/>
                <a:cs typeface="Calibri"/>
              </a:rPr>
              <a:t> var </a:t>
            </a:r>
            <a:r>
              <a:rPr lang="en-GB" dirty="0" err="1">
                <a:latin typeface="Calibri"/>
                <a:cs typeface="Calibri"/>
              </a:rPr>
              <a:t>búið</a:t>
            </a:r>
            <a:r>
              <a:rPr lang="en-GB" dirty="0">
                <a:latin typeface="Calibri"/>
                <a:cs typeface="Calibri"/>
              </a:rPr>
              <a:t> </a:t>
            </a:r>
            <a:r>
              <a:rPr lang="en-GB" dirty="0" err="1">
                <a:latin typeface="Calibri"/>
                <a:cs typeface="Calibri"/>
              </a:rPr>
              <a:t>til</a:t>
            </a:r>
            <a:r>
              <a:rPr lang="en-GB" dirty="0">
                <a:latin typeface="Calibri"/>
                <a:cs typeface="Calibri"/>
              </a:rPr>
              <a:t> </a:t>
            </a:r>
            <a:r>
              <a:rPr lang="en-GB" dirty="0" err="1">
                <a:latin typeface="Calibri"/>
                <a:cs typeface="Calibri"/>
              </a:rPr>
              <a:t>með</a:t>
            </a:r>
            <a:r>
              <a:rPr lang="en-GB" dirty="0">
                <a:latin typeface="Calibri"/>
                <a:cs typeface="Calibri"/>
              </a:rPr>
              <a:t> </a:t>
            </a:r>
            <a:r>
              <a:rPr lang="en-GB" dirty="0" err="1">
                <a:latin typeface="Calibri"/>
                <a:cs typeface="Calibri"/>
              </a:rPr>
              <a:t>eigendur</a:t>
            </a:r>
            <a:r>
              <a:rPr lang="en-GB" dirty="0">
                <a:latin typeface="Calibri"/>
                <a:cs typeface="Calibri"/>
              </a:rPr>
              <a:t> </a:t>
            </a:r>
            <a:r>
              <a:rPr lang="en-GB" dirty="0" err="1">
                <a:latin typeface="Calibri"/>
                <a:cs typeface="Calibri"/>
              </a:rPr>
              <a:t>lítilla</a:t>
            </a:r>
            <a:r>
              <a:rPr lang="en-GB" dirty="0">
                <a:latin typeface="Calibri"/>
                <a:cs typeface="Calibri"/>
              </a:rPr>
              <a:t> </a:t>
            </a:r>
            <a:r>
              <a:rPr lang="en-GB" dirty="0" err="1">
                <a:latin typeface="Calibri"/>
                <a:cs typeface="Calibri"/>
              </a:rPr>
              <a:t>fyrirtækja</a:t>
            </a:r>
            <a:r>
              <a:rPr lang="en-GB" dirty="0">
                <a:latin typeface="Calibri"/>
                <a:cs typeface="Calibri"/>
              </a:rPr>
              <a:t> í </a:t>
            </a:r>
            <a:r>
              <a:rPr lang="en-GB" dirty="0" err="1">
                <a:latin typeface="Calibri"/>
                <a:cs typeface="Calibri"/>
              </a:rPr>
              <a:t>huga</a:t>
            </a:r>
            <a:r>
              <a:rPr lang="en-GB" dirty="0">
                <a:latin typeface="Calibri"/>
                <a:cs typeface="Calibri"/>
              </a:rPr>
              <a:t>. </a:t>
            </a:r>
            <a:r>
              <a:rPr lang="en-GB" dirty="0" err="1">
                <a:latin typeface="Calibri"/>
                <a:cs typeface="Calibri"/>
              </a:rPr>
              <a:t>Þetta</a:t>
            </a:r>
            <a:r>
              <a:rPr lang="en-GB" dirty="0">
                <a:latin typeface="Calibri"/>
                <a:cs typeface="Calibri"/>
              </a:rPr>
              <a:t> </a:t>
            </a:r>
            <a:r>
              <a:rPr lang="en-GB" dirty="0" err="1">
                <a:latin typeface="Calibri"/>
                <a:cs typeface="Calibri"/>
              </a:rPr>
              <a:t>ókeypis</a:t>
            </a:r>
            <a:r>
              <a:rPr lang="en-GB" dirty="0">
                <a:latin typeface="Calibri"/>
                <a:cs typeface="Calibri"/>
              </a:rPr>
              <a:t> </a:t>
            </a:r>
            <a:r>
              <a:rPr lang="en-GB" dirty="0" err="1">
                <a:latin typeface="Calibri"/>
                <a:cs typeface="Calibri"/>
              </a:rPr>
              <a:t>smáforrit</a:t>
            </a:r>
            <a:r>
              <a:rPr lang="en-GB" dirty="0">
                <a:latin typeface="Calibri"/>
                <a:cs typeface="Calibri"/>
              </a:rPr>
              <a:t> </a:t>
            </a:r>
            <a:r>
              <a:rPr lang="en-GB" dirty="0" err="1">
                <a:latin typeface="Calibri"/>
                <a:cs typeface="Calibri"/>
              </a:rPr>
              <a:t>býður</a:t>
            </a:r>
            <a:r>
              <a:rPr lang="en-GB" dirty="0">
                <a:latin typeface="Calibri"/>
                <a:cs typeface="Calibri"/>
              </a:rPr>
              <a:t> </a:t>
            </a:r>
            <a:r>
              <a:rPr lang="en-GB" dirty="0" err="1">
                <a:latin typeface="Calibri"/>
                <a:cs typeface="Calibri"/>
              </a:rPr>
              <a:t>upp</a:t>
            </a:r>
            <a:r>
              <a:rPr lang="en-GB" dirty="0">
                <a:latin typeface="Calibri"/>
                <a:cs typeface="Calibri"/>
              </a:rPr>
              <a:t> á </a:t>
            </a:r>
            <a:r>
              <a:rPr lang="en-GB" dirty="0" err="1">
                <a:latin typeface="Calibri"/>
                <a:cs typeface="Calibri"/>
              </a:rPr>
              <a:t>þann</a:t>
            </a:r>
            <a:r>
              <a:rPr lang="en-GB" dirty="0">
                <a:latin typeface="Calibri"/>
                <a:cs typeface="Calibri"/>
              </a:rPr>
              <a:t> </a:t>
            </a:r>
            <a:r>
              <a:rPr lang="en-GB" dirty="0" err="1">
                <a:latin typeface="Calibri"/>
                <a:cs typeface="Calibri"/>
              </a:rPr>
              <a:t>möguleika</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fyrirtæki</a:t>
            </a:r>
            <a:r>
              <a:rPr lang="en-GB" dirty="0">
                <a:latin typeface="Calibri"/>
                <a:cs typeface="Calibri"/>
              </a:rPr>
              <a:t> </a:t>
            </a:r>
            <a:r>
              <a:rPr lang="en-GB" dirty="0" err="1">
                <a:latin typeface="Calibri"/>
                <a:cs typeface="Calibri"/>
              </a:rPr>
              <a:t>geti</a:t>
            </a:r>
            <a:r>
              <a:rPr lang="en-GB" dirty="0">
                <a:latin typeface="Calibri"/>
                <a:cs typeface="Calibri"/>
              </a:rPr>
              <a:t> </a:t>
            </a:r>
            <a:r>
              <a:rPr lang="en-GB" dirty="0" err="1">
                <a:latin typeface="Calibri"/>
                <a:cs typeface="Calibri"/>
              </a:rPr>
              <a:t>átt</a:t>
            </a:r>
            <a:r>
              <a:rPr lang="en-GB" dirty="0">
                <a:latin typeface="Calibri"/>
                <a:cs typeface="Calibri"/>
              </a:rPr>
              <a:t> </a:t>
            </a:r>
            <a:r>
              <a:rPr lang="en-GB" dirty="0" err="1">
                <a:latin typeface="Calibri"/>
                <a:cs typeface="Calibri"/>
              </a:rPr>
              <a:t>samskipti</a:t>
            </a:r>
            <a:r>
              <a:rPr lang="en-GB" dirty="0">
                <a:latin typeface="Calibri"/>
                <a:cs typeface="Calibri"/>
              </a:rPr>
              <a:t> </a:t>
            </a:r>
            <a:r>
              <a:rPr lang="en-GB" dirty="0" err="1">
                <a:latin typeface="Calibri"/>
                <a:cs typeface="Calibri"/>
              </a:rPr>
              <a:t>við</a:t>
            </a:r>
            <a:r>
              <a:rPr lang="en-GB" dirty="0">
                <a:latin typeface="Calibri"/>
                <a:cs typeface="Calibri"/>
              </a:rPr>
              <a:t> </a:t>
            </a:r>
            <a:r>
              <a:rPr lang="en-GB" dirty="0" err="1">
                <a:latin typeface="Calibri"/>
                <a:cs typeface="Calibri"/>
              </a:rPr>
              <a:t>viðskiptavini</a:t>
            </a:r>
            <a:r>
              <a:rPr lang="en-GB" dirty="0">
                <a:latin typeface="Calibri"/>
                <a:cs typeface="Calibri"/>
              </a:rPr>
              <a:t> </a:t>
            </a:r>
            <a:r>
              <a:rPr lang="en-GB" dirty="0" err="1">
                <a:latin typeface="Calibri"/>
                <a:cs typeface="Calibri"/>
              </a:rPr>
              <a:t>sína</a:t>
            </a:r>
            <a:r>
              <a:rPr lang="en-GB" dirty="0">
                <a:latin typeface="Calibri"/>
                <a:cs typeface="Calibri"/>
              </a:rPr>
              <a:t> á </a:t>
            </a:r>
            <a:r>
              <a:rPr lang="en-GB" dirty="0" err="1">
                <a:latin typeface="Calibri"/>
                <a:cs typeface="Calibri"/>
              </a:rPr>
              <a:t>auðveldan</a:t>
            </a:r>
            <a:r>
              <a:rPr lang="en-GB" dirty="0">
                <a:latin typeface="Calibri"/>
                <a:cs typeface="Calibri"/>
              </a:rPr>
              <a:t> </a:t>
            </a:r>
            <a:r>
              <a:rPr lang="en-GB" dirty="0" err="1">
                <a:latin typeface="Calibri"/>
                <a:cs typeface="Calibri"/>
              </a:rPr>
              <a:t>hátt</a:t>
            </a:r>
            <a:r>
              <a:rPr lang="en-GB" dirty="0">
                <a:latin typeface="Calibri"/>
                <a:cs typeface="Calibri"/>
              </a:rPr>
              <a:t>, </a:t>
            </a:r>
            <a:r>
              <a:rPr lang="en-GB" dirty="0" err="1">
                <a:latin typeface="Calibri"/>
                <a:cs typeface="Calibri"/>
              </a:rPr>
              <a:t>bæði</a:t>
            </a:r>
            <a:r>
              <a:rPr lang="en-GB" dirty="0">
                <a:latin typeface="Calibri"/>
                <a:cs typeface="Calibri"/>
              </a:rPr>
              <a:t> </a:t>
            </a:r>
            <a:r>
              <a:rPr lang="en-GB" dirty="0" err="1">
                <a:latin typeface="Calibri"/>
                <a:cs typeface="Calibri"/>
              </a:rPr>
              <a:t>með</a:t>
            </a:r>
            <a:r>
              <a:rPr lang="en-GB" dirty="0">
                <a:latin typeface="Calibri"/>
                <a:cs typeface="Calibri"/>
              </a:rPr>
              <a:t> </a:t>
            </a:r>
            <a:r>
              <a:rPr lang="en-GB" dirty="0" err="1">
                <a:latin typeface="Calibri"/>
                <a:cs typeface="Calibri"/>
              </a:rPr>
              <a:t>sjálfvirkum</a:t>
            </a:r>
            <a:r>
              <a:rPr lang="en-GB" dirty="0">
                <a:latin typeface="Calibri"/>
                <a:cs typeface="Calibri"/>
              </a:rPr>
              <a:t> </a:t>
            </a:r>
            <a:r>
              <a:rPr lang="en-GB" dirty="0" err="1">
                <a:latin typeface="Calibri"/>
                <a:cs typeface="Calibri"/>
              </a:rPr>
              <a:t>svörum</a:t>
            </a:r>
            <a:r>
              <a:rPr lang="en-GB" dirty="0">
                <a:latin typeface="Calibri"/>
                <a:cs typeface="Calibri"/>
              </a:rPr>
              <a:t> </a:t>
            </a:r>
            <a:r>
              <a:rPr lang="en-GB" dirty="0" err="1">
                <a:latin typeface="Calibri"/>
                <a:cs typeface="Calibri"/>
              </a:rPr>
              <a:t>eða</a:t>
            </a:r>
            <a:r>
              <a:rPr lang="en-GB" dirty="0">
                <a:latin typeface="Calibri"/>
                <a:cs typeface="Calibri"/>
              </a:rPr>
              <a:t> </a:t>
            </a:r>
            <a:r>
              <a:rPr lang="en-GB" dirty="0" err="1">
                <a:latin typeface="Calibri"/>
                <a:cs typeface="Calibri"/>
              </a:rPr>
              <a:t>með</a:t>
            </a:r>
            <a:r>
              <a:rPr lang="en-GB" dirty="0">
                <a:latin typeface="Calibri"/>
                <a:cs typeface="Calibri"/>
              </a:rPr>
              <a:t> </a:t>
            </a:r>
            <a:r>
              <a:rPr lang="en-GB" dirty="0" err="1">
                <a:latin typeface="Calibri"/>
                <a:cs typeface="Calibri"/>
              </a:rPr>
              <a:t>því</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svara</a:t>
            </a:r>
            <a:r>
              <a:rPr lang="en-GB" dirty="0">
                <a:latin typeface="Calibri"/>
                <a:cs typeface="Calibri"/>
              </a:rPr>
              <a:t> </a:t>
            </a:r>
            <a:r>
              <a:rPr lang="en-GB" dirty="0" err="1">
                <a:latin typeface="Calibri"/>
                <a:cs typeface="Calibri"/>
              </a:rPr>
              <a:t>skilaboðum</a:t>
            </a:r>
            <a:r>
              <a:rPr lang="en-GB" dirty="0">
                <a:latin typeface="Calibri"/>
                <a:cs typeface="Calibri"/>
              </a:rPr>
              <a:t> á </a:t>
            </a:r>
            <a:r>
              <a:rPr lang="en-GB" dirty="0" err="1">
                <a:latin typeface="Calibri"/>
                <a:cs typeface="Calibri"/>
              </a:rPr>
              <a:t>fljótlegan</a:t>
            </a:r>
            <a:r>
              <a:rPr lang="en-GB" dirty="0">
                <a:latin typeface="Calibri"/>
                <a:cs typeface="Calibri"/>
              </a:rPr>
              <a:t> </a:t>
            </a:r>
            <a:r>
              <a:rPr lang="en-GB" dirty="0" err="1">
                <a:latin typeface="Calibri"/>
                <a:cs typeface="Calibri"/>
              </a:rPr>
              <a:t>hátt</a:t>
            </a:r>
            <a:r>
              <a:rPr lang="en-GB" dirty="0">
                <a:latin typeface="Calibri"/>
                <a:cs typeface="Calibri"/>
              </a:rPr>
              <a:t>.</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6" name="Rectángulo 5"/>
          <p:cNvSpPr/>
          <p:nvPr/>
        </p:nvSpPr>
        <p:spPr>
          <a:xfrm>
            <a:off x="223444" y="2408612"/>
            <a:ext cx="8528670" cy="1815882"/>
          </a:xfrm>
          <a:prstGeom prst="rect">
            <a:avLst/>
          </a:prstGeom>
        </p:spPr>
        <p:txBody>
          <a:bodyPr wrap="square" lIns="91440" tIns="45720" rIns="91440" bIns="45720" anchor="t">
            <a:spAutoFit/>
          </a:bodyPr>
          <a:lstStyle/>
          <a:p>
            <a:r>
              <a:rPr lang="en-GB" dirty="0" err="1">
                <a:solidFill>
                  <a:srgbClr val="0E101A"/>
                </a:solidFill>
                <a:latin typeface="Calibri"/>
                <a:cs typeface="Calibri"/>
              </a:rPr>
              <a:t>Prófaðu</a:t>
            </a:r>
            <a:r>
              <a:rPr lang="en-GB" dirty="0">
                <a:solidFill>
                  <a:srgbClr val="0E101A"/>
                </a:solidFill>
                <a:latin typeface="Calibri"/>
                <a:cs typeface="Calibri"/>
              </a:rPr>
              <a:t> WhatsApp </a:t>
            </a:r>
            <a:r>
              <a:rPr lang="en-GB" dirty="0" err="1">
                <a:solidFill>
                  <a:srgbClr val="0E101A"/>
                </a:solidFill>
                <a:latin typeface="Calibri"/>
                <a:cs typeface="Calibri"/>
              </a:rPr>
              <a:t>fyrir</a:t>
            </a:r>
            <a:r>
              <a:rPr lang="en-GB" dirty="0">
                <a:solidFill>
                  <a:srgbClr val="0E101A"/>
                </a:solidFill>
                <a:latin typeface="Calibri"/>
                <a:cs typeface="Calibri"/>
              </a:rPr>
              <a:t> </a:t>
            </a:r>
            <a:r>
              <a:rPr lang="en-GB" dirty="0" err="1">
                <a:solidFill>
                  <a:srgbClr val="0E101A"/>
                </a:solidFill>
                <a:latin typeface="Calibri"/>
                <a:cs typeface="Calibri"/>
              </a:rPr>
              <a:t>fyrirtæki</a:t>
            </a:r>
            <a:endParaRPr lang="en-GB" dirty="0">
              <a:solidFill>
                <a:srgbClr val="0E101A"/>
              </a:solidFill>
              <a:latin typeface="Calibri"/>
              <a:cs typeface="Calibri"/>
            </a:endParaRPr>
          </a:p>
          <a:p>
            <a:endParaRPr lang="en-GB" dirty="0">
              <a:solidFill>
                <a:srgbClr val="0E101A"/>
              </a:solidFill>
              <a:latin typeface="Calibri" panose="020F0502020204030204" pitchFamily="34" charset="0"/>
              <a:cs typeface="Calibri" panose="020F0502020204030204" pitchFamily="34" charset="0"/>
            </a:endParaRPr>
          </a:p>
          <a:p>
            <a:r>
              <a:rPr lang="en-GB" b="1" dirty="0" err="1">
                <a:solidFill>
                  <a:srgbClr val="0E101A"/>
                </a:solidFill>
                <a:latin typeface="Calibri" panose="020F0502020204030204" pitchFamily="34" charset="0"/>
                <a:cs typeface="Calibri" panose="020F0502020204030204" pitchFamily="34" charset="0"/>
              </a:rPr>
              <a:t>Fyrsta</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skref</a:t>
            </a:r>
            <a:r>
              <a:rPr lang="en-GB" b="1" dirty="0">
                <a:solidFill>
                  <a:srgbClr val="0E101A"/>
                </a:solidFill>
                <a:latin typeface="Calibri" panose="020F0502020204030204" pitchFamily="34" charset="0"/>
                <a:cs typeface="Calibri" panose="020F0502020204030204" pitchFamily="34" charset="0"/>
              </a:rPr>
              <a:t> er </a:t>
            </a:r>
            <a:r>
              <a:rPr lang="en-GB" b="1" dirty="0" err="1">
                <a:solidFill>
                  <a:srgbClr val="0E101A"/>
                </a:solidFill>
                <a:latin typeface="Calibri" panose="020F0502020204030204" pitchFamily="34" charset="0"/>
                <a:cs typeface="Calibri" panose="020F0502020204030204" pitchFamily="34" charset="0"/>
              </a:rPr>
              <a:t>að</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hlaða</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niður</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appinu</a:t>
            </a:r>
            <a:r>
              <a:rPr lang="en-GB" b="1"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panose="020F0502020204030204" pitchFamily="34" charset="0"/>
                <a:cs typeface="Calibri" panose="020F0502020204030204" pitchFamily="34" charset="0"/>
              </a:rPr>
              <a:t>Fylgdu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svo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leiðbeiningunum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skrá</a:t>
            </a:r>
            <a:r>
              <a:rPr lang="en-GB" dirty="0">
                <a:solidFill>
                  <a:srgbClr val="0E101A"/>
                </a:solidFill>
                <a:latin typeface="Calibri" panose="020F0502020204030204" pitchFamily="34" charset="0"/>
                <a:cs typeface="Calibri" panose="020F0502020204030204" pitchFamily="34" charset="0"/>
              </a:rPr>
              <a:t> inn </a:t>
            </a:r>
            <a:r>
              <a:rPr lang="en-GB" dirty="0" err="1">
                <a:solidFill>
                  <a:srgbClr val="0E101A"/>
                </a:solidFill>
                <a:latin typeface="Calibri" panose="020F0502020204030204" pitchFamily="34" charset="0"/>
                <a:cs typeface="Calibri" panose="020F0502020204030204" pitchFamily="34" charset="0"/>
              </a:rPr>
              <a:t>símanúmerið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þitt</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iOS:          </a:t>
            </a:r>
            <a:r>
              <a:rPr lang="en-GB" dirty="0">
                <a:solidFill>
                  <a:srgbClr val="0E101A"/>
                </a:solidFill>
                <a:latin typeface="Calibri" panose="020F0502020204030204" pitchFamily="34" charset="0"/>
                <a:cs typeface="Calibri" panose="020F0502020204030204" pitchFamily="34" charset="0"/>
                <a:hlinkClick r:id="rId4"/>
              </a:rPr>
              <a:t>https://apps.apple.com/app/whatsapp-business/id1386412985</a:t>
            </a: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Android: </a:t>
            </a:r>
            <a:r>
              <a:rPr lang="en-GB" dirty="0">
                <a:solidFill>
                  <a:srgbClr val="0E101A"/>
                </a:solidFill>
                <a:latin typeface="Calibri" panose="020F0502020204030204" pitchFamily="34" charset="0"/>
                <a:cs typeface="Calibri" panose="020F0502020204030204" pitchFamily="34" charset="0"/>
                <a:hlinkClick r:id="rId5"/>
              </a:rPr>
              <a:t>https://play.google.com/store/apps/details?id=com.whatsapp.w4b</a:t>
            </a:r>
            <a:endParaRPr lang="en-GB" dirty="0">
              <a:solidFill>
                <a:srgbClr val="0E101A"/>
              </a:solidFill>
              <a:effectLst/>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6"/>
          <a:stretch>
            <a:fillRect/>
          </a:stretch>
        </p:blipFill>
        <p:spPr>
          <a:xfrm>
            <a:off x="6369732" y="3561347"/>
            <a:ext cx="1804866" cy="960864"/>
          </a:xfrm>
          <a:prstGeom prst="rect">
            <a:avLst/>
          </a:prstGeom>
        </p:spPr>
      </p:pic>
    </p:spTree>
    <p:extLst>
      <p:ext uri="{BB962C8B-B14F-4D97-AF65-F5344CB8AC3E}">
        <p14:creationId xmlns:p14="http://schemas.microsoft.com/office/powerpoint/2010/main" val="106941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6" name="Rectángulo 5"/>
          <p:cNvSpPr/>
          <p:nvPr/>
        </p:nvSpPr>
        <p:spPr>
          <a:xfrm>
            <a:off x="-1" y="1320037"/>
            <a:ext cx="6978317" cy="3323987"/>
          </a:xfrm>
          <a:prstGeom prst="rect">
            <a:avLst/>
          </a:prstGeom>
        </p:spPr>
        <p:txBody>
          <a:bodyPr wrap="square" lIns="91440" tIns="45720" rIns="91440" bIns="45720" anchor="t">
            <a:spAutoFit/>
          </a:bodyPr>
          <a:lstStyle/>
          <a:p>
            <a:pPr>
              <a:buFont typeface="+mj-lt"/>
              <a:buAutoNum type="arabicPeriod"/>
            </a:pP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Skráðu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þig</a:t>
            </a:r>
            <a:r>
              <a:rPr lang="en-GB" dirty="0">
                <a:solidFill>
                  <a:srgbClr val="0E101A"/>
                </a:solidFill>
                <a:latin typeface="Calibri" panose="020F0502020204030204" pitchFamily="34" charset="0"/>
                <a:cs typeface="Calibri" panose="020F0502020204030204" pitchFamily="34" charset="0"/>
              </a:rPr>
              <a:t> inn í “</a:t>
            </a:r>
            <a:r>
              <a:rPr lang="en-GB" dirty="0">
                <a:solidFill>
                  <a:schemeClr val="tx1"/>
                </a:solidFill>
                <a:latin typeface="Calibri" panose="020F0502020204030204" pitchFamily="34" charset="0"/>
                <a:cs typeface="Calibri" panose="020F0502020204030204" pitchFamily="34" charset="0"/>
              </a:rPr>
              <a:t>Business Manager” og </a:t>
            </a:r>
            <a:r>
              <a:rPr lang="en-GB" dirty="0" err="1">
                <a:solidFill>
                  <a:schemeClr val="tx1"/>
                </a:solidFill>
                <a:latin typeface="Calibri" panose="020F0502020204030204" pitchFamily="34" charset="0"/>
                <a:cs typeface="Calibri" panose="020F0502020204030204" pitchFamily="34" charset="0"/>
              </a:rPr>
              <a:t>ýttu</a:t>
            </a:r>
            <a:r>
              <a:rPr lang="en-GB" dirty="0">
                <a:solidFill>
                  <a:schemeClr val="tx1"/>
                </a:solidFill>
                <a:latin typeface="Calibri" panose="020F0502020204030204" pitchFamily="34" charset="0"/>
                <a:cs typeface="Calibri" panose="020F0502020204030204" pitchFamily="34" charset="0"/>
              </a:rPr>
              <a:t> á</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Business settings” </a:t>
            </a:r>
            <a:r>
              <a:rPr lang="en-GB" dirty="0" err="1">
                <a:solidFill>
                  <a:srgbClr val="0E101A"/>
                </a:solidFill>
                <a:latin typeface="Calibri" panose="020F0502020204030204" pitchFamily="34" charset="0"/>
                <a:cs typeface="Calibri" panose="020F0502020204030204" pitchFamily="34" charset="0"/>
              </a:rPr>
              <a:t>uppi</a:t>
            </a:r>
            <a:r>
              <a:rPr lang="en-GB" dirty="0">
                <a:solidFill>
                  <a:srgbClr val="0E101A"/>
                </a:solidFill>
                <a:latin typeface="Calibri" panose="020F0502020204030204" pitchFamily="34" charset="0"/>
                <a:cs typeface="Calibri" panose="020F0502020204030204" pitchFamily="34" charset="0"/>
              </a:rPr>
              <a:t> í </a:t>
            </a:r>
            <a:r>
              <a:rPr lang="en-GB" dirty="0" err="1">
                <a:solidFill>
                  <a:srgbClr val="0E101A"/>
                </a:solidFill>
                <a:latin typeface="Calibri" panose="020F0502020204030204" pitchFamily="34" charset="0"/>
                <a:cs typeface="Calibri" panose="020F0502020204030204" pitchFamily="34" charset="0"/>
              </a:rPr>
              <a:t>hægra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horninu</a:t>
            </a: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neðan</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Accounts”</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ýttu</a:t>
            </a:r>
            <a:r>
              <a:rPr lang="en-GB" dirty="0">
                <a:solidFill>
                  <a:srgbClr val="0E101A"/>
                </a:solidFill>
                <a:latin typeface="Calibri" panose="020F0502020204030204" pitchFamily="34" charset="0"/>
                <a:cs typeface="Calibri" panose="020F0502020204030204" pitchFamily="34" charset="0"/>
              </a:rPr>
              <a:t> á ”</a:t>
            </a:r>
            <a:r>
              <a:rPr lang="en-GB" b="1" dirty="0">
                <a:solidFill>
                  <a:srgbClr val="0E101A"/>
                </a:solidFill>
                <a:latin typeface="Calibri" panose="020F0502020204030204" pitchFamily="34" charset="0"/>
                <a:cs typeface="Calibri" panose="020F0502020204030204" pitchFamily="34" charset="0"/>
              </a:rPr>
              <a:t>WhatsApp accounts” </a:t>
            </a:r>
            <a:r>
              <a:rPr lang="en-GB" dirty="0">
                <a:solidFill>
                  <a:srgbClr val="0E101A"/>
                </a:solidFill>
                <a:latin typeface="Calibri" panose="020F0502020204030204" pitchFamily="34" charset="0"/>
                <a:cs typeface="Calibri" panose="020F0502020204030204" pitchFamily="34" charset="0"/>
              </a:rPr>
              <a:t>og </a:t>
            </a:r>
            <a:r>
              <a:rPr lang="en-GB" dirty="0" err="1">
                <a:solidFill>
                  <a:srgbClr val="0E101A"/>
                </a:solidFill>
                <a:latin typeface="Calibri" panose="020F0502020204030204" pitchFamily="34" charset="0"/>
                <a:cs typeface="Calibri" panose="020F0502020204030204" pitchFamily="34" charset="0"/>
              </a:rPr>
              <a:t>ýttu</a:t>
            </a:r>
            <a:r>
              <a:rPr lang="en-GB" dirty="0">
                <a:solidFill>
                  <a:srgbClr val="0E101A"/>
                </a:solidFill>
                <a:latin typeface="Calibri" panose="020F0502020204030204" pitchFamily="34" charset="0"/>
                <a:cs typeface="Calibri" panose="020F0502020204030204" pitchFamily="34" charset="0"/>
              </a:rPr>
              <a:t> á ”</a:t>
            </a:r>
            <a:r>
              <a:rPr lang="en-GB" b="1" dirty="0">
                <a:solidFill>
                  <a:srgbClr val="0E101A"/>
                </a:solidFill>
                <a:latin typeface="Calibri" panose="020F0502020204030204" pitchFamily="34" charset="0"/>
                <a:cs typeface="Calibri" panose="020F0502020204030204" pitchFamily="34" charset="0"/>
              </a:rPr>
              <a:t>Add</a:t>
            </a:r>
            <a:r>
              <a:rPr lang="en-GB" dirty="0">
                <a:solidFill>
                  <a:srgbClr val="0E101A"/>
                </a:solidFill>
                <a:latin typeface="Calibri" panose="020F0502020204030204" pitchFamily="34" charset="0"/>
                <a:cs typeface="Calibri" panose="020F0502020204030204" pitchFamily="34" charset="0"/>
              </a:rPr>
              <a:t>”</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Á “</a:t>
            </a:r>
            <a:r>
              <a:rPr lang="en-GB" b="1" dirty="0">
                <a:solidFill>
                  <a:srgbClr val="0E101A"/>
                </a:solidFill>
                <a:latin typeface="Calibri" panose="020F0502020204030204" pitchFamily="34" charset="0"/>
                <a:cs typeface="Calibri" panose="020F0502020204030204" pitchFamily="34" charset="0"/>
              </a:rPr>
              <a:t>Create WhatsApp account” </a:t>
            </a:r>
            <a:r>
              <a:rPr lang="en-GB" dirty="0" err="1">
                <a:solidFill>
                  <a:srgbClr val="0E101A"/>
                </a:solidFill>
                <a:latin typeface="Calibri" panose="020F0502020204030204" pitchFamily="34" charset="0"/>
                <a:cs typeface="Calibri" panose="020F0502020204030204" pitchFamily="34" charset="0"/>
              </a:rPr>
              <a:t>síðunni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settu</a:t>
            </a:r>
            <a:r>
              <a:rPr lang="en-GB" dirty="0">
                <a:solidFill>
                  <a:srgbClr val="0E101A"/>
                </a:solidFill>
                <a:latin typeface="Calibri" panose="020F0502020204030204" pitchFamily="34" charset="0"/>
                <a:cs typeface="Calibri" panose="020F0502020204030204" pitchFamily="34" charset="0"/>
              </a:rPr>
              <a:t> inn </a:t>
            </a:r>
            <a:r>
              <a:rPr lang="en-GB" dirty="0" err="1">
                <a:solidFill>
                  <a:srgbClr val="0E101A"/>
                </a:solidFill>
                <a:latin typeface="Calibri" panose="020F0502020204030204" pitchFamily="34" charset="0"/>
                <a:cs typeface="Calibri" panose="020F0502020204030204" pitchFamily="34" charset="0"/>
              </a:rPr>
              <a:t>nafnið</a:t>
            </a:r>
            <a:r>
              <a:rPr lang="en-GB" dirty="0">
                <a:solidFill>
                  <a:srgbClr val="0E101A"/>
                </a:solidFill>
                <a:latin typeface="Calibri" panose="020F0502020204030204" pitchFamily="34" charset="0"/>
                <a:cs typeface="Calibri" panose="020F0502020204030204" pitchFamily="34" charset="0"/>
              </a:rPr>
              <a:t> á </a:t>
            </a:r>
            <a:r>
              <a:rPr lang="en-GB" dirty="0" err="1">
                <a:solidFill>
                  <a:srgbClr val="0E101A"/>
                </a:solidFill>
                <a:latin typeface="Calibri" panose="020F0502020204030204" pitchFamily="34" charset="0"/>
                <a:cs typeface="Calibri" panose="020F0502020204030204" pitchFamily="34" charset="0"/>
              </a:rPr>
              <a:t>fyrirtækinu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undir</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Account name”</a:t>
            </a: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a:cs typeface="Calibri"/>
              </a:rPr>
              <a:t> Í “</a:t>
            </a:r>
            <a:r>
              <a:rPr lang="en-GB" b="1" dirty="0">
                <a:solidFill>
                  <a:srgbClr val="0E101A"/>
                </a:solidFill>
                <a:latin typeface="Calibri"/>
                <a:cs typeface="Calibri"/>
              </a:rPr>
              <a:t>Messaging for”</a:t>
            </a:r>
            <a:r>
              <a:rPr lang="en-GB" dirty="0">
                <a:solidFill>
                  <a:srgbClr val="0E101A"/>
                </a:solidFill>
                <a:latin typeface="Calibri"/>
                <a:cs typeface="Calibri"/>
              </a:rPr>
              <a:t> </a:t>
            </a:r>
            <a:r>
              <a:rPr lang="en-GB" dirty="0" err="1">
                <a:solidFill>
                  <a:srgbClr val="0E101A"/>
                </a:solidFill>
                <a:latin typeface="Calibri"/>
                <a:cs typeface="Calibri"/>
              </a:rPr>
              <a:t>boxinu</a:t>
            </a:r>
            <a:r>
              <a:rPr lang="en-GB" dirty="0">
                <a:solidFill>
                  <a:srgbClr val="0E101A"/>
                </a:solidFill>
                <a:latin typeface="Calibri"/>
                <a:cs typeface="Calibri"/>
              </a:rPr>
              <a:t> </a:t>
            </a:r>
            <a:r>
              <a:rPr lang="en-GB" dirty="0" err="1">
                <a:solidFill>
                  <a:srgbClr val="0E101A"/>
                </a:solidFill>
                <a:latin typeface="Calibri"/>
                <a:cs typeface="Calibri"/>
              </a:rPr>
              <a:t>eru</a:t>
            </a:r>
            <a:r>
              <a:rPr lang="en-GB" dirty="0">
                <a:solidFill>
                  <a:srgbClr val="0E101A"/>
                </a:solidFill>
                <a:latin typeface="Calibri"/>
                <a:cs typeface="Calibri"/>
              </a:rPr>
              <a:t> </a:t>
            </a:r>
            <a:r>
              <a:rPr lang="en-GB" dirty="0" err="1">
                <a:solidFill>
                  <a:srgbClr val="0E101A"/>
                </a:solidFill>
                <a:latin typeface="Calibri"/>
                <a:cs typeface="Calibri"/>
              </a:rPr>
              <a:t>tveir</a:t>
            </a:r>
            <a:r>
              <a:rPr lang="en-GB" dirty="0">
                <a:solidFill>
                  <a:srgbClr val="0E101A"/>
                </a:solidFill>
                <a:latin typeface="Calibri"/>
                <a:cs typeface="Calibri"/>
              </a:rPr>
              <a:t> </a:t>
            </a:r>
            <a:r>
              <a:rPr lang="en-GB" dirty="0" err="1">
                <a:solidFill>
                  <a:srgbClr val="0E101A"/>
                </a:solidFill>
                <a:latin typeface="Calibri"/>
                <a:cs typeface="Calibri"/>
              </a:rPr>
              <a:t>möguleikar</a:t>
            </a:r>
            <a:r>
              <a:rPr lang="en-GB" dirty="0">
                <a:solidFill>
                  <a:srgbClr val="0E101A"/>
                </a:solidFill>
                <a:latin typeface="Calibri"/>
                <a:cs typeface="Calibri"/>
              </a:rPr>
              <a:t>: </a:t>
            </a:r>
            <a:br>
              <a:rPr lang="en-GB" dirty="0">
                <a:latin typeface="Calibri" panose="020F0502020204030204" pitchFamily="34" charset="0"/>
                <a:cs typeface="Calibri" panose="020F0502020204030204" pitchFamily="34" charset="0"/>
              </a:rPr>
            </a:br>
            <a:r>
              <a:rPr lang="en-GB" dirty="0">
                <a:solidFill>
                  <a:srgbClr val="0E101A"/>
                </a:solidFill>
                <a:latin typeface="Calibri"/>
                <a:cs typeface="Calibri"/>
              </a:rPr>
              <a:t>   </a:t>
            </a:r>
            <a:r>
              <a:rPr lang="en-GB" b="1" dirty="0" err="1">
                <a:solidFill>
                  <a:srgbClr val="0E101A"/>
                </a:solidFill>
                <a:latin typeface="Calibri"/>
                <a:cs typeface="Calibri"/>
              </a:rPr>
              <a:t>Möguleiki</a:t>
            </a:r>
            <a:r>
              <a:rPr lang="en-GB" b="1" dirty="0">
                <a:solidFill>
                  <a:srgbClr val="0E101A"/>
                </a:solidFill>
                <a:latin typeface="Calibri"/>
                <a:cs typeface="Calibri"/>
              </a:rPr>
              <a:t> 1: </a:t>
            </a:r>
            <a:r>
              <a:rPr lang="en-GB" dirty="0" err="1">
                <a:solidFill>
                  <a:srgbClr val="0E101A"/>
                </a:solidFill>
                <a:latin typeface="Calibri"/>
                <a:cs typeface="Calibri"/>
              </a:rPr>
              <a:t>Veldu</a:t>
            </a:r>
            <a:r>
              <a:rPr lang="en-GB" b="1" dirty="0">
                <a:solidFill>
                  <a:srgbClr val="0E101A"/>
                </a:solidFill>
                <a:latin typeface="Calibri"/>
                <a:cs typeface="Calibri"/>
              </a:rPr>
              <a:t> ”Your account” </a:t>
            </a:r>
            <a:r>
              <a:rPr lang="en-GB" dirty="0" err="1">
                <a:solidFill>
                  <a:srgbClr val="0E101A"/>
                </a:solidFill>
                <a:latin typeface="Calibri"/>
                <a:cs typeface="Calibri"/>
              </a:rPr>
              <a:t>til</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búa</a:t>
            </a:r>
            <a:r>
              <a:rPr lang="en-GB" dirty="0">
                <a:solidFill>
                  <a:srgbClr val="0E101A"/>
                </a:solidFill>
                <a:latin typeface="Calibri"/>
                <a:cs typeface="Calibri"/>
              </a:rPr>
              <a:t> </a:t>
            </a:r>
            <a:r>
              <a:rPr lang="en-GB" dirty="0" err="1">
                <a:solidFill>
                  <a:srgbClr val="0E101A"/>
                </a:solidFill>
                <a:latin typeface="Calibri"/>
                <a:cs typeface="Calibri"/>
              </a:rPr>
              <a:t>til</a:t>
            </a:r>
            <a:r>
              <a:rPr lang="en-GB" dirty="0">
                <a:solidFill>
                  <a:srgbClr val="0E101A"/>
                </a:solidFill>
                <a:latin typeface="Calibri"/>
                <a:cs typeface="Calibri"/>
              </a:rPr>
              <a:t> </a:t>
            </a:r>
            <a:r>
              <a:rPr lang="en-GB" dirty="0" err="1">
                <a:solidFill>
                  <a:srgbClr val="0E101A"/>
                </a:solidFill>
                <a:latin typeface="Calibri"/>
                <a:cs typeface="Calibri"/>
              </a:rPr>
              <a:t>fyrirtækja</a:t>
            </a:r>
            <a:r>
              <a:rPr lang="en-GB" dirty="0">
                <a:solidFill>
                  <a:srgbClr val="0E101A"/>
                </a:solidFill>
                <a:latin typeface="Calibri"/>
                <a:cs typeface="Calibri"/>
              </a:rPr>
              <a:t> </a:t>
            </a:r>
            <a:r>
              <a:rPr lang="en-GB" dirty="0" err="1">
                <a:solidFill>
                  <a:srgbClr val="0E101A"/>
                </a:solidFill>
                <a:latin typeface="Calibri"/>
                <a:cs typeface="Calibri"/>
              </a:rPr>
              <a:t>aðgang</a:t>
            </a:r>
            <a:r>
              <a:rPr lang="en-GB" dirty="0">
                <a:solidFill>
                  <a:srgbClr val="0E101A"/>
                </a:solidFill>
                <a:latin typeface="Calibri"/>
                <a:cs typeface="Calibri"/>
              </a:rPr>
              <a:t> </a:t>
            </a:r>
            <a:r>
              <a:rPr lang="en-GB" dirty="0" err="1">
                <a:solidFill>
                  <a:srgbClr val="0E101A"/>
                </a:solidFill>
                <a:latin typeface="Calibri"/>
                <a:cs typeface="Calibri"/>
              </a:rPr>
              <a:t>fyrir</a:t>
            </a:r>
            <a:r>
              <a:rPr lang="en-GB" dirty="0">
                <a:solidFill>
                  <a:srgbClr val="0E101A"/>
                </a:solidFill>
                <a:latin typeface="Calibri"/>
                <a:cs typeface="Calibri"/>
              </a:rPr>
              <a:t> </a:t>
            </a:r>
            <a:r>
              <a:rPr lang="en-GB" dirty="0" err="1">
                <a:solidFill>
                  <a:srgbClr val="0E101A"/>
                </a:solidFill>
                <a:latin typeface="Calibri"/>
                <a:cs typeface="Calibri"/>
              </a:rPr>
              <a:t>sjálfan</a:t>
            </a:r>
            <a:r>
              <a:rPr lang="en-GB" dirty="0">
                <a:solidFill>
                  <a:srgbClr val="0E101A"/>
                </a:solidFill>
                <a:latin typeface="Calibri"/>
                <a:cs typeface="Calibri"/>
              </a:rPr>
              <a:t> </a:t>
            </a:r>
            <a:r>
              <a:rPr lang="en-GB" dirty="0" err="1">
                <a:solidFill>
                  <a:srgbClr val="0E101A"/>
                </a:solidFill>
                <a:latin typeface="Calibri"/>
                <a:cs typeface="Calibri"/>
              </a:rPr>
              <a:t>þig</a:t>
            </a:r>
            <a:r>
              <a:rPr lang="en-GB" dirty="0">
                <a:solidFill>
                  <a:srgbClr val="0E101A"/>
                </a:solidFill>
                <a:latin typeface="Calibri"/>
                <a:cs typeface="Calibri"/>
              </a:rPr>
              <a:t>.</a:t>
            </a:r>
          </a:p>
          <a:p>
            <a:pPr marL="88900" lvl="4" indent="-88900"/>
            <a:r>
              <a:rPr lang="en-GB"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Möguleiki</a:t>
            </a:r>
            <a:r>
              <a:rPr lang="en-GB" b="1" dirty="0">
                <a:solidFill>
                  <a:srgbClr val="0E101A"/>
                </a:solidFill>
                <a:latin typeface="Calibri" panose="020F0502020204030204" pitchFamily="34" charset="0"/>
                <a:cs typeface="Calibri" panose="020F0502020204030204" pitchFamily="34" charset="0"/>
              </a:rPr>
              <a:t> 2: </a:t>
            </a:r>
            <a:r>
              <a:rPr lang="en-GB" dirty="0" err="1">
                <a:solidFill>
                  <a:srgbClr val="0E101A"/>
                </a:solidFill>
                <a:latin typeface="Calibri" panose="020F0502020204030204" pitchFamily="34" charset="0"/>
                <a:cs typeface="Calibri" panose="020F0502020204030204" pitchFamily="34" charset="0"/>
              </a:rPr>
              <a:t>Veldu</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Client's account”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búa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aðgang</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fyrirtæki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Sláðu</a:t>
            </a:r>
            <a:r>
              <a:rPr lang="en-GB" dirty="0">
                <a:solidFill>
                  <a:srgbClr val="0E101A"/>
                </a:solidFill>
                <a:latin typeface="Calibri" panose="020F0502020204030204" pitchFamily="34" charset="0"/>
                <a:cs typeface="Calibri" panose="020F0502020204030204" pitchFamily="34" charset="0"/>
              </a:rPr>
              <a:t> inn “Business Manager” </a:t>
            </a:r>
            <a:r>
              <a:rPr lang="en-GB" dirty="0" err="1">
                <a:solidFill>
                  <a:srgbClr val="0E101A"/>
                </a:solidFill>
                <a:latin typeface="Calibri" panose="020F0502020204030204" pitchFamily="34" charset="0"/>
                <a:cs typeface="Calibri" panose="020F0502020204030204" pitchFamily="34" charset="0"/>
              </a:rPr>
              <a:t>auðkennið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þú</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finnur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það</a:t>
            </a:r>
            <a:r>
              <a:rPr lang="en-GB" dirty="0">
                <a:solidFill>
                  <a:srgbClr val="0E101A"/>
                </a:solidFill>
                <a:latin typeface="Calibri" panose="020F0502020204030204" pitchFamily="34" charset="0"/>
                <a:cs typeface="Calibri" panose="020F0502020204030204" pitchFamily="34" charset="0"/>
              </a:rPr>
              <a:t> í “</a:t>
            </a:r>
            <a:r>
              <a:rPr lang="en-GB" b="1" dirty="0">
                <a:solidFill>
                  <a:srgbClr val="0E101A"/>
                </a:solidFill>
                <a:latin typeface="Calibri" panose="020F0502020204030204" pitchFamily="34" charset="0"/>
                <a:cs typeface="Calibri" panose="020F0502020204030204" pitchFamily="34" charset="0"/>
              </a:rPr>
              <a:t>Business Manager settings”</a:t>
            </a: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a:cs typeface="Calibri"/>
              </a:rPr>
              <a:t>5. Undir ”</a:t>
            </a:r>
            <a:r>
              <a:rPr lang="en-GB" b="1" dirty="0">
                <a:solidFill>
                  <a:srgbClr val="0E101A"/>
                </a:solidFill>
                <a:latin typeface="Calibri"/>
                <a:cs typeface="Calibri"/>
              </a:rPr>
              <a:t>Time zone”</a:t>
            </a:r>
            <a:r>
              <a:rPr lang="en-GB" dirty="0">
                <a:solidFill>
                  <a:srgbClr val="0E101A"/>
                </a:solidFill>
                <a:latin typeface="Calibri"/>
                <a:cs typeface="Calibri"/>
              </a:rPr>
              <a:t>, </a:t>
            </a:r>
            <a:r>
              <a:rPr lang="en-GB" dirty="0" err="1">
                <a:solidFill>
                  <a:srgbClr val="0E101A"/>
                </a:solidFill>
                <a:latin typeface="Calibri"/>
                <a:cs typeface="Calibri"/>
              </a:rPr>
              <a:t>velja</a:t>
            </a:r>
            <a:r>
              <a:rPr lang="en-GB" dirty="0">
                <a:solidFill>
                  <a:srgbClr val="0E101A"/>
                </a:solidFill>
                <a:latin typeface="Calibri"/>
                <a:cs typeface="Calibri"/>
              </a:rPr>
              <a:t> </a:t>
            </a:r>
            <a:r>
              <a:rPr lang="en-GB" dirty="0" err="1">
                <a:solidFill>
                  <a:srgbClr val="0E101A"/>
                </a:solidFill>
                <a:latin typeface="Calibri"/>
                <a:cs typeface="Calibri"/>
              </a:rPr>
              <a:t>það</a:t>
            </a:r>
            <a:r>
              <a:rPr lang="en-GB" dirty="0">
                <a:solidFill>
                  <a:srgbClr val="0E101A"/>
                </a:solidFill>
                <a:latin typeface="Calibri"/>
                <a:cs typeface="Calibri"/>
              </a:rPr>
              <a:t> </a:t>
            </a:r>
            <a:r>
              <a:rPr lang="en-GB" dirty="0" err="1">
                <a:solidFill>
                  <a:srgbClr val="0E101A"/>
                </a:solidFill>
                <a:latin typeface="Calibri"/>
                <a:cs typeface="Calibri"/>
              </a:rPr>
              <a:t>tímabelti</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við</a:t>
            </a:r>
            <a:r>
              <a:rPr lang="en-GB" dirty="0">
                <a:solidFill>
                  <a:srgbClr val="0E101A"/>
                </a:solidFill>
                <a:latin typeface="Calibri"/>
                <a:cs typeface="Calibri"/>
              </a:rPr>
              <a:t> á</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a:cs typeface="Calibri"/>
              </a:rPr>
              <a:t>6. Undir</a:t>
            </a:r>
            <a:r>
              <a:rPr lang="en-GB" b="1" dirty="0">
                <a:solidFill>
                  <a:srgbClr val="0E101A"/>
                </a:solidFill>
                <a:latin typeface="Calibri"/>
                <a:cs typeface="Calibri"/>
              </a:rPr>
              <a:t> ”Local currency”</a:t>
            </a:r>
            <a:r>
              <a:rPr lang="en-GB" dirty="0">
                <a:solidFill>
                  <a:srgbClr val="0E101A"/>
                </a:solidFill>
                <a:latin typeface="Calibri"/>
                <a:cs typeface="Calibri"/>
              </a:rPr>
              <a:t>, </a:t>
            </a:r>
            <a:r>
              <a:rPr lang="en-GB" dirty="0" err="1">
                <a:solidFill>
                  <a:srgbClr val="0E101A"/>
                </a:solidFill>
                <a:latin typeface="Calibri"/>
                <a:cs typeface="Calibri"/>
              </a:rPr>
              <a:t>velur</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a:t>
            </a:r>
            <a:r>
              <a:rPr lang="en-GB" dirty="0" err="1">
                <a:solidFill>
                  <a:srgbClr val="0E101A"/>
                </a:solidFill>
                <a:latin typeface="Calibri"/>
                <a:cs typeface="Calibri"/>
              </a:rPr>
              <a:t>þann</a:t>
            </a:r>
            <a:r>
              <a:rPr lang="en-GB" dirty="0">
                <a:solidFill>
                  <a:srgbClr val="0E101A"/>
                </a:solidFill>
                <a:latin typeface="Calibri"/>
                <a:cs typeface="Calibri"/>
              </a:rPr>
              <a:t> </a:t>
            </a:r>
            <a:r>
              <a:rPr lang="en-GB" dirty="0" err="1">
                <a:solidFill>
                  <a:srgbClr val="0E101A"/>
                </a:solidFill>
                <a:latin typeface="Calibri"/>
                <a:cs typeface="Calibri"/>
              </a:rPr>
              <a:t>gjaldmiðil</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fyrirtækið</a:t>
            </a:r>
            <a:r>
              <a:rPr lang="en-GB" dirty="0">
                <a:solidFill>
                  <a:srgbClr val="0E101A"/>
                </a:solidFill>
                <a:latin typeface="Calibri"/>
                <a:cs typeface="Calibri"/>
              </a:rPr>
              <a:t> </a:t>
            </a:r>
            <a:r>
              <a:rPr lang="en-GB" dirty="0" err="1">
                <a:solidFill>
                  <a:srgbClr val="0E101A"/>
                </a:solidFill>
                <a:latin typeface="Calibri"/>
                <a:cs typeface="Calibri"/>
              </a:rPr>
              <a:t>notar</a:t>
            </a:r>
            <a:endParaRPr lang="en-GB" dirty="0">
              <a:solidFill>
                <a:srgbClr val="0E101A"/>
              </a:solidFill>
              <a:effectLst/>
              <a:latin typeface="Calibri"/>
              <a:cs typeface="Calibri"/>
            </a:endParaRPr>
          </a:p>
        </p:txBody>
      </p:sp>
      <p:pic>
        <p:nvPicPr>
          <p:cNvPr id="8" name="Imagen 7"/>
          <p:cNvPicPr>
            <a:picLocks noChangeAspect="1"/>
          </p:cNvPicPr>
          <p:nvPr/>
        </p:nvPicPr>
        <p:blipFill>
          <a:blip r:embed="rId3"/>
          <a:stretch>
            <a:fillRect/>
          </a:stretch>
        </p:blipFill>
        <p:spPr>
          <a:xfrm>
            <a:off x="6978316" y="1045028"/>
            <a:ext cx="1805818" cy="3510963"/>
          </a:xfrm>
          <a:prstGeom prst="rect">
            <a:avLst/>
          </a:prstGeom>
        </p:spPr>
      </p:pic>
    </p:spTree>
    <p:extLst>
      <p:ext uri="{BB962C8B-B14F-4D97-AF65-F5344CB8AC3E}">
        <p14:creationId xmlns:p14="http://schemas.microsoft.com/office/powerpoint/2010/main" val="160478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0" y="1320037"/>
            <a:ext cx="7085227" cy="2893100"/>
          </a:xfrm>
          <a:prstGeom prst="rect">
            <a:avLst/>
          </a:prstGeom>
        </p:spPr>
        <p:txBody>
          <a:bodyPr wrap="square" lIns="91440" tIns="45720" rIns="91440" bIns="45720" anchor="t">
            <a:spAutoFit/>
          </a:bodyPr>
          <a:lstStyle/>
          <a:p>
            <a:r>
              <a:rPr lang="en-GB" dirty="0">
                <a:solidFill>
                  <a:srgbClr val="0E101A"/>
                </a:solidFill>
                <a:latin typeface="Calibri" panose="020F0502020204030204" pitchFamily="34" charset="0"/>
                <a:cs typeface="Calibri" panose="020F0502020204030204" pitchFamily="34" charset="0"/>
              </a:rPr>
              <a:t>7. </a:t>
            </a:r>
            <a:r>
              <a:rPr lang="en-GB" dirty="0" err="1">
                <a:solidFill>
                  <a:srgbClr val="0E101A"/>
                </a:solidFill>
                <a:latin typeface="Calibri" panose="020F0502020204030204" pitchFamily="34" charset="0"/>
                <a:cs typeface="Calibri" panose="020F0502020204030204" pitchFamily="34" charset="0"/>
              </a:rPr>
              <a:t>Gjaldmiðillinn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þú</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velur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verður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vera </a:t>
            </a:r>
            <a:r>
              <a:rPr lang="en-GB" dirty="0" err="1">
                <a:solidFill>
                  <a:srgbClr val="0E101A"/>
                </a:solidFill>
                <a:latin typeface="Calibri" panose="020F0502020204030204" pitchFamily="34" charset="0"/>
                <a:cs typeface="Calibri" panose="020F0502020204030204" pitchFamily="34" charset="0"/>
              </a:rPr>
              <a:t>sá</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sami</a:t>
            </a:r>
            <a:r>
              <a:rPr lang="en-GB" dirty="0">
                <a:solidFill>
                  <a:srgbClr val="0E101A"/>
                </a:solidFill>
                <a:latin typeface="Calibri" panose="020F0502020204030204" pitchFamily="34" charset="0"/>
                <a:cs typeface="Calibri" panose="020F0502020204030204" pitchFamily="34" charset="0"/>
              </a:rPr>
              <a:t> og </a:t>
            </a:r>
            <a:r>
              <a:rPr lang="en-GB" dirty="0" err="1">
                <a:solidFill>
                  <a:srgbClr val="0E101A"/>
                </a:solidFill>
                <a:latin typeface="Calibri" panose="020F0502020204030204" pitchFamily="34" charset="0"/>
                <a:cs typeface="Calibri" panose="020F0502020204030204" pitchFamily="34" charset="0"/>
              </a:rPr>
              <a:t>þú</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ætlar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nota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borga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reikningana</a:t>
            </a:r>
            <a:r>
              <a:rPr lang="en-GB" dirty="0">
                <a:solidFill>
                  <a:schemeClr val="tx1"/>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a:cs typeface="Calibri"/>
              </a:rPr>
              <a:t>8. Undir ”</a:t>
            </a:r>
            <a:r>
              <a:rPr lang="en-GB" b="1" dirty="0">
                <a:solidFill>
                  <a:srgbClr val="0E101A"/>
                </a:solidFill>
                <a:latin typeface="Calibri"/>
                <a:cs typeface="Calibri"/>
              </a:rPr>
              <a:t>Payment method”</a:t>
            </a:r>
            <a:r>
              <a:rPr lang="en-GB" dirty="0">
                <a:solidFill>
                  <a:srgbClr val="0E101A"/>
                </a:solidFill>
                <a:latin typeface="Calibri"/>
                <a:cs typeface="Calibri"/>
              </a:rPr>
              <a:t>, </a:t>
            </a:r>
            <a:r>
              <a:rPr lang="en-GB" dirty="0" err="1">
                <a:solidFill>
                  <a:srgbClr val="0E101A"/>
                </a:solidFill>
                <a:latin typeface="Calibri"/>
                <a:cs typeface="Calibri"/>
              </a:rPr>
              <a:t>velur</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a:t>
            </a:r>
            <a:r>
              <a:rPr lang="en-GB" dirty="0" err="1">
                <a:solidFill>
                  <a:srgbClr val="0E101A"/>
                </a:solidFill>
                <a:latin typeface="Calibri"/>
                <a:cs typeface="Calibri"/>
              </a:rPr>
              <a:t>greiðsluaðferð</a:t>
            </a:r>
            <a:r>
              <a:rPr lang="en-GB" dirty="0">
                <a:solidFill>
                  <a:srgbClr val="0E101A"/>
                </a:solidFill>
                <a:latin typeface="Calibri"/>
                <a:cs typeface="Calibri"/>
              </a:rPr>
              <a:t> </a:t>
            </a:r>
            <a:r>
              <a:rPr lang="en-GB" dirty="0" err="1">
                <a:solidFill>
                  <a:srgbClr val="0E101A"/>
                </a:solidFill>
                <a:latin typeface="Calibri"/>
                <a:cs typeface="Calibri"/>
              </a:rPr>
              <a:t>fyrir</a:t>
            </a:r>
            <a:r>
              <a:rPr lang="en-GB" dirty="0">
                <a:solidFill>
                  <a:srgbClr val="0E101A"/>
                </a:solidFill>
                <a:latin typeface="Calibri"/>
                <a:cs typeface="Calibri"/>
              </a:rPr>
              <a:t> </a:t>
            </a:r>
            <a:r>
              <a:rPr lang="en-GB" dirty="0" err="1">
                <a:solidFill>
                  <a:srgbClr val="0E101A"/>
                </a:solidFill>
                <a:latin typeface="Calibri"/>
                <a:cs typeface="Calibri"/>
              </a:rPr>
              <a:t>auglýsingarnar</a:t>
            </a:r>
            <a:r>
              <a:rPr lang="en-GB" dirty="0">
                <a:solidFill>
                  <a:srgbClr val="0E101A"/>
                </a:solidFill>
                <a:latin typeface="Calibri"/>
                <a:cs typeface="Calibri"/>
              </a:rPr>
              <a:t> </a:t>
            </a:r>
            <a:r>
              <a:rPr lang="en-GB" dirty="0" err="1">
                <a:solidFill>
                  <a:srgbClr val="0E101A"/>
                </a:solidFill>
                <a:latin typeface="Calibri"/>
                <a:cs typeface="Calibri"/>
              </a:rPr>
              <a:t>þínar</a:t>
            </a:r>
            <a:endParaRPr lang="en-GB" dirty="0">
              <a:solidFill>
                <a:srgbClr val="0E101A"/>
              </a:solidFill>
              <a:latin typeface="Calibri"/>
              <a:cs typeface="Calibri"/>
            </a:endParaRP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a:cs typeface="Calibri"/>
              </a:rPr>
              <a:t>9. Undir ”</a:t>
            </a:r>
            <a:r>
              <a:rPr lang="en-GB" b="1" dirty="0">
                <a:solidFill>
                  <a:srgbClr val="0E101A"/>
                </a:solidFill>
                <a:latin typeface="Calibri"/>
                <a:cs typeface="Calibri"/>
              </a:rPr>
              <a:t>PO number”</a:t>
            </a:r>
            <a:r>
              <a:rPr lang="en-GB" dirty="0">
                <a:solidFill>
                  <a:srgbClr val="0E101A"/>
                </a:solidFill>
                <a:latin typeface="Calibri"/>
                <a:cs typeface="Calibri"/>
              </a:rPr>
              <a:t>, </a:t>
            </a:r>
            <a:r>
              <a:rPr lang="en-GB" dirty="0" err="1">
                <a:solidFill>
                  <a:srgbClr val="0E101A"/>
                </a:solidFill>
                <a:latin typeface="Calibri"/>
                <a:cs typeface="Calibri"/>
              </a:rPr>
              <a:t>settu</a:t>
            </a:r>
            <a:r>
              <a:rPr lang="en-GB" dirty="0">
                <a:solidFill>
                  <a:srgbClr val="0E101A"/>
                </a:solidFill>
                <a:latin typeface="Calibri"/>
                <a:cs typeface="Calibri"/>
              </a:rPr>
              <a:t> inn </a:t>
            </a:r>
            <a:r>
              <a:rPr lang="en-GB" dirty="0" err="1">
                <a:solidFill>
                  <a:srgbClr val="0E101A"/>
                </a:solidFill>
                <a:latin typeface="Calibri"/>
                <a:cs typeface="Calibri"/>
              </a:rPr>
              <a:t>pöntunarnúmerið</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a:t>
            </a:r>
            <a:r>
              <a:rPr lang="en-GB" dirty="0" err="1">
                <a:solidFill>
                  <a:srgbClr val="0E101A"/>
                </a:solidFill>
                <a:latin typeface="Calibri"/>
                <a:cs typeface="Calibri"/>
              </a:rPr>
              <a:t>vilt</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birtist</a:t>
            </a:r>
            <a:r>
              <a:rPr lang="en-GB" dirty="0">
                <a:solidFill>
                  <a:srgbClr val="0E101A"/>
                </a:solidFill>
                <a:latin typeface="Calibri"/>
                <a:cs typeface="Calibri"/>
              </a:rPr>
              <a:t> á </a:t>
            </a:r>
            <a:r>
              <a:rPr lang="en-GB" dirty="0" err="1">
                <a:solidFill>
                  <a:srgbClr val="0E101A"/>
                </a:solidFill>
                <a:latin typeface="Calibri"/>
                <a:cs typeface="Calibri"/>
              </a:rPr>
              <a:t>reikningnum</a:t>
            </a:r>
            <a:r>
              <a:rPr lang="en-GB" dirty="0">
                <a:solidFill>
                  <a:srgbClr val="0E101A"/>
                </a:solidFill>
                <a:latin typeface="Calibri"/>
                <a:cs typeface="Calibri"/>
              </a:rPr>
              <a:t> </a:t>
            </a:r>
            <a:endParaRPr lang="en-GB" dirty="0">
              <a:solidFill>
                <a:srgbClr val="FF0000"/>
              </a:solidFill>
              <a:latin typeface="Calibri" panose="020F0502020204030204" pitchFamily="34" charset="0"/>
              <a:cs typeface="Calibri" panose="020F0502020204030204" pitchFamily="34" charset="0"/>
            </a:endParaRPr>
          </a:p>
          <a:p>
            <a:endParaRPr lang="en-GB" dirty="0">
              <a:solidFill>
                <a:srgbClr val="0E101A"/>
              </a:solidFill>
              <a:latin typeface="Calibri"/>
              <a:cs typeface="Calibri"/>
            </a:endParaRPr>
          </a:p>
          <a:p>
            <a:r>
              <a:rPr lang="en-GB" dirty="0">
                <a:solidFill>
                  <a:srgbClr val="0E101A"/>
                </a:solidFill>
                <a:latin typeface="Calibri"/>
                <a:cs typeface="Calibri"/>
              </a:rPr>
              <a:t>10. Undir ”</a:t>
            </a:r>
            <a:r>
              <a:rPr lang="en-GB" b="1" dirty="0">
                <a:solidFill>
                  <a:srgbClr val="0E101A"/>
                </a:solidFill>
                <a:latin typeface="Calibri"/>
                <a:cs typeface="Calibri"/>
              </a:rPr>
              <a:t>People”</a:t>
            </a:r>
            <a:r>
              <a:rPr lang="en-GB" dirty="0">
                <a:solidFill>
                  <a:srgbClr val="0E101A"/>
                </a:solidFill>
                <a:latin typeface="Calibri"/>
                <a:cs typeface="Calibri"/>
              </a:rPr>
              <a:t>, </a:t>
            </a:r>
            <a:r>
              <a:rPr lang="en-GB" dirty="0" err="1">
                <a:solidFill>
                  <a:srgbClr val="0E101A"/>
                </a:solidFill>
                <a:latin typeface="Calibri"/>
                <a:cs typeface="Calibri"/>
              </a:rPr>
              <a:t>leitar</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fólki</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a:t>
            </a:r>
            <a:r>
              <a:rPr lang="en-GB" dirty="0" err="1">
                <a:solidFill>
                  <a:srgbClr val="0E101A"/>
                </a:solidFill>
                <a:latin typeface="Calibri"/>
                <a:cs typeface="Calibri"/>
              </a:rPr>
              <a:t>vilt</a:t>
            </a:r>
            <a:r>
              <a:rPr lang="en-GB" dirty="0">
                <a:solidFill>
                  <a:srgbClr val="0E101A"/>
                </a:solidFill>
                <a:latin typeface="Calibri"/>
                <a:cs typeface="Calibri"/>
              </a:rPr>
              <a:t> </a:t>
            </a:r>
            <a:r>
              <a:rPr lang="en-GB" dirty="0" err="1">
                <a:solidFill>
                  <a:srgbClr val="0E101A"/>
                </a:solidFill>
                <a:latin typeface="Calibri"/>
                <a:cs typeface="Calibri"/>
              </a:rPr>
              <a:t>bæta</a:t>
            </a:r>
            <a:r>
              <a:rPr lang="en-GB" dirty="0">
                <a:solidFill>
                  <a:srgbClr val="0E101A"/>
                </a:solidFill>
                <a:latin typeface="Calibri"/>
                <a:cs typeface="Calibri"/>
              </a:rPr>
              <a:t> inn á </a:t>
            </a:r>
            <a:r>
              <a:rPr lang="en-GB" dirty="0" err="1">
                <a:solidFill>
                  <a:srgbClr val="0E101A"/>
                </a:solidFill>
                <a:latin typeface="Calibri"/>
                <a:cs typeface="Calibri"/>
              </a:rPr>
              <a:t>aðganginn</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a:cs typeface="Calibri"/>
              </a:rPr>
              <a:t>11. </a:t>
            </a:r>
            <a:r>
              <a:rPr lang="en-GB" dirty="0" err="1">
                <a:solidFill>
                  <a:srgbClr val="0E101A"/>
                </a:solidFill>
                <a:latin typeface="Calibri"/>
                <a:cs typeface="Calibri"/>
              </a:rPr>
              <a:t>Veldu</a:t>
            </a:r>
            <a:r>
              <a:rPr lang="en-GB" dirty="0">
                <a:solidFill>
                  <a:srgbClr val="0E101A"/>
                </a:solidFill>
                <a:latin typeface="Calibri"/>
                <a:cs typeface="Calibri"/>
              </a:rPr>
              <a:t> </a:t>
            </a:r>
            <a:r>
              <a:rPr lang="en-GB" dirty="0" err="1">
                <a:solidFill>
                  <a:srgbClr val="0E101A"/>
                </a:solidFill>
                <a:latin typeface="Calibri"/>
                <a:cs typeface="Calibri"/>
              </a:rPr>
              <a:t>aðgangsstillingar</a:t>
            </a:r>
            <a:r>
              <a:rPr lang="en-GB" dirty="0">
                <a:solidFill>
                  <a:srgbClr val="0E101A"/>
                </a:solidFill>
                <a:latin typeface="Calibri"/>
                <a:cs typeface="Calibri"/>
              </a:rPr>
              <a:t> </a:t>
            </a:r>
            <a:r>
              <a:rPr lang="en-GB" dirty="0" err="1">
                <a:solidFill>
                  <a:srgbClr val="0E101A"/>
                </a:solidFill>
                <a:latin typeface="Calibri"/>
                <a:cs typeface="Calibri"/>
              </a:rPr>
              <a:t>starfsfólksins</a:t>
            </a:r>
          </a:p>
          <a:p>
            <a:pPr marL="267970" lvl="1"/>
            <a:r>
              <a:rPr lang="en-GB" b="1" dirty="0">
                <a:solidFill>
                  <a:srgbClr val="0E101A"/>
                </a:solidFill>
                <a:latin typeface="Calibri"/>
                <a:cs typeface="Calibri"/>
              </a:rPr>
              <a:t>Admin </a:t>
            </a:r>
            <a:r>
              <a:rPr lang="en-GB" b="1" dirty="0" err="1">
                <a:solidFill>
                  <a:srgbClr val="0E101A"/>
                </a:solidFill>
                <a:latin typeface="Calibri"/>
                <a:cs typeface="Calibri"/>
              </a:rPr>
              <a:t>aðgangur</a:t>
            </a:r>
            <a:r>
              <a:rPr lang="en-GB" dirty="0">
                <a:solidFill>
                  <a:srgbClr val="0E101A"/>
                </a:solidFill>
                <a:latin typeface="Calibri"/>
                <a:cs typeface="Calibri"/>
              </a:rPr>
              <a:t> </a:t>
            </a:r>
            <a:r>
              <a:rPr lang="en-GB" dirty="0" err="1">
                <a:solidFill>
                  <a:srgbClr val="0E101A"/>
                </a:solidFill>
                <a:latin typeface="Calibri"/>
                <a:cs typeface="Calibri"/>
              </a:rPr>
              <a:t>gerir</a:t>
            </a:r>
            <a:r>
              <a:rPr lang="en-GB" dirty="0">
                <a:solidFill>
                  <a:srgbClr val="0E101A"/>
                </a:solidFill>
                <a:latin typeface="Calibri"/>
                <a:cs typeface="Calibri"/>
              </a:rPr>
              <a:t> </a:t>
            </a:r>
            <a:r>
              <a:rPr lang="en-GB" dirty="0" err="1">
                <a:solidFill>
                  <a:srgbClr val="0E101A"/>
                </a:solidFill>
                <a:latin typeface="Calibri"/>
                <a:cs typeface="Calibri"/>
              </a:rPr>
              <a:t>fólki</a:t>
            </a:r>
            <a:r>
              <a:rPr lang="en-GB" dirty="0">
                <a:solidFill>
                  <a:srgbClr val="0E101A"/>
                </a:solidFill>
                <a:latin typeface="Calibri"/>
                <a:cs typeface="Calibri"/>
              </a:rPr>
              <a:t> </a:t>
            </a:r>
            <a:r>
              <a:rPr lang="en-GB" dirty="0" err="1">
                <a:solidFill>
                  <a:srgbClr val="0E101A"/>
                </a:solidFill>
                <a:latin typeface="Calibri"/>
                <a:cs typeface="Calibri"/>
              </a:rPr>
              <a:t>kleift</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gera</a:t>
            </a:r>
            <a:r>
              <a:rPr lang="en-GB" dirty="0">
                <a:solidFill>
                  <a:srgbClr val="0E101A"/>
                </a:solidFill>
                <a:latin typeface="Calibri"/>
                <a:cs typeface="Calibri"/>
              </a:rPr>
              <a:t> </a:t>
            </a:r>
            <a:r>
              <a:rPr lang="en-GB" dirty="0" err="1">
                <a:solidFill>
                  <a:srgbClr val="0E101A"/>
                </a:solidFill>
                <a:latin typeface="Calibri"/>
                <a:cs typeface="Calibri"/>
              </a:rPr>
              <a:t>breytingar</a:t>
            </a:r>
            <a:r>
              <a:rPr lang="en-GB" dirty="0">
                <a:solidFill>
                  <a:srgbClr val="0E101A"/>
                </a:solidFill>
                <a:latin typeface="Calibri"/>
                <a:cs typeface="Calibri"/>
              </a:rPr>
              <a:t> á </a:t>
            </a:r>
            <a:r>
              <a:rPr lang="en-GB" dirty="0" err="1">
                <a:solidFill>
                  <a:srgbClr val="0E101A"/>
                </a:solidFill>
                <a:latin typeface="Calibri"/>
                <a:cs typeface="Calibri"/>
              </a:rPr>
              <a:t>aðganginum</a:t>
            </a:r>
            <a:endParaRPr lang="en-GB" dirty="0">
              <a:solidFill>
                <a:srgbClr val="0E101A"/>
              </a:solidFill>
              <a:latin typeface="Calibri"/>
              <a:cs typeface="Calibri"/>
            </a:endParaRPr>
          </a:p>
          <a:p>
            <a:pPr marL="267970" lvl="1"/>
            <a:r>
              <a:rPr lang="en-GB" b="1" dirty="0">
                <a:solidFill>
                  <a:srgbClr val="0E101A"/>
                </a:solidFill>
                <a:latin typeface="Calibri"/>
                <a:cs typeface="Calibri"/>
              </a:rPr>
              <a:t>Standard </a:t>
            </a:r>
            <a:r>
              <a:rPr lang="en-GB" b="1" dirty="0" err="1">
                <a:solidFill>
                  <a:srgbClr val="0E101A"/>
                </a:solidFill>
                <a:latin typeface="Calibri"/>
                <a:cs typeface="Calibri"/>
              </a:rPr>
              <a:t>aðgangur</a:t>
            </a:r>
            <a:r>
              <a:rPr lang="en-GB" dirty="0">
                <a:solidFill>
                  <a:srgbClr val="0E101A"/>
                </a:solidFill>
                <a:latin typeface="Calibri"/>
                <a:cs typeface="Calibri"/>
              </a:rPr>
              <a:t> </a:t>
            </a:r>
            <a:r>
              <a:rPr lang="en-GB" dirty="0" err="1">
                <a:solidFill>
                  <a:srgbClr val="0E101A"/>
                </a:solidFill>
                <a:latin typeface="Calibri"/>
                <a:cs typeface="Calibri"/>
              </a:rPr>
              <a:t>gerir</a:t>
            </a:r>
            <a:r>
              <a:rPr lang="en-GB" dirty="0">
                <a:solidFill>
                  <a:srgbClr val="0E101A"/>
                </a:solidFill>
                <a:latin typeface="Calibri"/>
                <a:cs typeface="Calibri"/>
              </a:rPr>
              <a:t> </a:t>
            </a:r>
            <a:r>
              <a:rPr lang="en-GB" dirty="0" err="1">
                <a:solidFill>
                  <a:srgbClr val="0E101A"/>
                </a:solidFill>
                <a:latin typeface="Calibri"/>
                <a:cs typeface="Calibri"/>
              </a:rPr>
              <a:t>fólki</a:t>
            </a:r>
            <a:r>
              <a:rPr lang="en-GB" dirty="0">
                <a:solidFill>
                  <a:srgbClr val="0E101A"/>
                </a:solidFill>
                <a:latin typeface="Calibri"/>
                <a:cs typeface="Calibri"/>
              </a:rPr>
              <a:t> </a:t>
            </a:r>
            <a:r>
              <a:rPr lang="en-GB" dirty="0" err="1">
                <a:solidFill>
                  <a:srgbClr val="0E101A"/>
                </a:solidFill>
                <a:latin typeface="Calibri"/>
                <a:cs typeface="Calibri"/>
              </a:rPr>
              <a:t>einungis</a:t>
            </a:r>
            <a:r>
              <a:rPr lang="en-GB" dirty="0">
                <a:solidFill>
                  <a:srgbClr val="0E101A"/>
                </a:solidFill>
                <a:latin typeface="Calibri"/>
                <a:cs typeface="Calibri"/>
              </a:rPr>
              <a:t> </a:t>
            </a:r>
            <a:r>
              <a:rPr lang="en-GB" dirty="0" err="1">
                <a:solidFill>
                  <a:srgbClr val="0E101A"/>
                </a:solidFill>
                <a:latin typeface="Calibri"/>
                <a:cs typeface="Calibri"/>
              </a:rPr>
              <a:t>kleift</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breyta</a:t>
            </a:r>
            <a:r>
              <a:rPr lang="en-GB" dirty="0">
                <a:solidFill>
                  <a:srgbClr val="0E101A"/>
                </a:solidFill>
                <a:latin typeface="Calibri"/>
                <a:cs typeface="Calibri"/>
              </a:rPr>
              <a:t> </a:t>
            </a:r>
            <a:r>
              <a:rPr lang="en-GB" dirty="0" err="1">
                <a:solidFill>
                  <a:srgbClr val="0E101A"/>
                </a:solidFill>
                <a:latin typeface="Calibri"/>
                <a:cs typeface="Calibri"/>
              </a:rPr>
              <a:t>símanúmerum</a:t>
            </a:r>
            <a:r>
              <a:rPr lang="en-GB" dirty="0">
                <a:solidFill>
                  <a:srgbClr val="0E101A"/>
                </a:solidFill>
                <a:latin typeface="Calibri"/>
                <a:cs typeface="Calibri"/>
              </a:rPr>
              <a:t>, </a:t>
            </a:r>
            <a:r>
              <a:rPr lang="en-GB" dirty="0" err="1">
                <a:solidFill>
                  <a:srgbClr val="0E101A"/>
                </a:solidFill>
                <a:latin typeface="Calibri"/>
                <a:cs typeface="Calibri"/>
              </a:rPr>
              <a:t>sniðmáti</a:t>
            </a:r>
            <a:r>
              <a:rPr lang="en-GB" dirty="0">
                <a:solidFill>
                  <a:srgbClr val="0E101A"/>
                </a:solidFill>
                <a:latin typeface="Calibri"/>
                <a:cs typeface="Calibri"/>
              </a:rPr>
              <a:t> </a:t>
            </a:r>
            <a:r>
              <a:rPr lang="en-GB" dirty="0" err="1">
                <a:solidFill>
                  <a:srgbClr val="0E101A"/>
                </a:solidFill>
                <a:latin typeface="Calibri"/>
                <a:cs typeface="Calibri"/>
              </a:rPr>
              <a:t>skilaboða</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sjá</a:t>
            </a:r>
            <a:r>
              <a:rPr lang="en-GB" dirty="0">
                <a:solidFill>
                  <a:srgbClr val="0E101A"/>
                </a:solidFill>
                <a:latin typeface="Calibri"/>
                <a:cs typeface="Calibri"/>
              </a:rPr>
              <a:t> </a:t>
            </a:r>
            <a:r>
              <a:rPr lang="en-GB" dirty="0" err="1">
                <a:solidFill>
                  <a:srgbClr val="0E101A"/>
                </a:solidFill>
                <a:latin typeface="Calibri"/>
                <a:cs typeface="Calibri"/>
              </a:rPr>
              <a:t>tölfræði</a:t>
            </a:r>
            <a:endParaRPr lang="en-GB" dirty="0">
              <a:solidFill>
                <a:srgbClr val="0E101A"/>
              </a:solidFill>
              <a:effectLst/>
              <a:latin typeface="Calibri"/>
              <a:cs typeface="Calibri"/>
            </a:endParaRPr>
          </a:p>
        </p:txBody>
      </p:sp>
      <p:pic>
        <p:nvPicPr>
          <p:cNvPr id="5" name="Imagen 4"/>
          <p:cNvPicPr>
            <a:picLocks noChangeAspect="1"/>
          </p:cNvPicPr>
          <p:nvPr/>
        </p:nvPicPr>
        <p:blipFill>
          <a:blip r:embed="rId3"/>
          <a:stretch>
            <a:fillRect/>
          </a:stretch>
        </p:blipFill>
        <p:spPr>
          <a:xfrm>
            <a:off x="7030332" y="809827"/>
            <a:ext cx="1895198" cy="3691687"/>
          </a:xfrm>
          <a:prstGeom prst="rect">
            <a:avLst/>
          </a:prstGeom>
        </p:spPr>
      </p:pic>
    </p:spTree>
    <p:extLst>
      <p:ext uri="{BB962C8B-B14F-4D97-AF65-F5344CB8AC3E}">
        <p14:creationId xmlns:p14="http://schemas.microsoft.com/office/powerpoint/2010/main" val="221410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99690" y="1320037"/>
            <a:ext cx="6926752" cy="1815882"/>
          </a:xfrm>
          <a:prstGeom prst="rect">
            <a:avLst/>
          </a:prstGeom>
        </p:spPr>
        <p:txBody>
          <a:bodyPr wrap="square" lIns="91440" tIns="45720" rIns="91440" bIns="45720" anchor="t">
            <a:spAutoFit/>
          </a:bodyPr>
          <a:lstStyle/>
          <a:p>
            <a:r>
              <a:rPr lang="en-GB" b="1" dirty="0" err="1">
                <a:solidFill>
                  <a:srgbClr val="0E101A"/>
                </a:solidFill>
                <a:latin typeface="Calibri" panose="020F0502020204030204" pitchFamily="34" charset="0"/>
                <a:cs typeface="Calibri" panose="020F0502020204030204" pitchFamily="34" charset="0"/>
              </a:rPr>
              <a:t>Búa</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til</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fyrirtækja</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prófíl</a:t>
            </a:r>
            <a:r>
              <a:rPr lang="en-GB" b="1" dirty="0">
                <a:solidFill>
                  <a:srgbClr val="0E101A"/>
                </a:solidFill>
                <a:latin typeface="Calibri" panose="020F0502020204030204" pitchFamily="34" charset="0"/>
                <a:cs typeface="Calibri" panose="020F0502020204030204" pitchFamily="34" charset="0"/>
              </a:rPr>
              <a:t>.</a:t>
            </a:r>
          </a:p>
          <a:p>
            <a:r>
              <a:rPr lang="en-GB" dirty="0">
                <a:solidFill>
                  <a:srgbClr val="0E101A"/>
                </a:solidFill>
                <a:latin typeface="Calibri"/>
                <a:cs typeface="Calibri"/>
              </a:rPr>
              <a:t>Til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setja</a:t>
            </a:r>
            <a:r>
              <a:rPr lang="en-GB" dirty="0">
                <a:solidFill>
                  <a:srgbClr val="0E101A"/>
                </a:solidFill>
                <a:latin typeface="Calibri"/>
                <a:cs typeface="Calibri"/>
              </a:rPr>
              <a:t> </a:t>
            </a:r>
            <a:r>
              <a:rPr lang="en-GB" dirty="0" err="1">
                <a:solidFill>
                  <a:srgbClr val="0E101A"/>
                </a:solidFill>
                <a:latin typeface="Calibri"/>
                <a:cs typeface="Calibri"/>
              </a:rPr>
              <a:t>upp</a:t>
            </a:r>
            <a:r>
              <a:rPr lang="en-GB" dirty="0">
                <a:solidFill>
                  <a:srgbClr val="0E101A"/>
                </a:solidFill>
                <a:latin typeface="Calibri"/>
                <a:cs typeface="Calibri"/>
              </a:rPr>
              <a:t> WhatsApp </a:t>
            </a:r>
            <a:r>
              <a:rPr lang="en-GB" dirty="0" err="1">
                <a:solidFill>
                  <a:srgbClr val="0E101A"/>
                </a:solidFill>
                <a:latin typeface="Calibri"/>
                <a:cs typeface="Calibri"/>
              </a:rPr>
              <a:t>prófíl</a:t>
            </a:r>
            <a:r>
              <a:rPr lang="en-GB" dirty="0">
                <a:solidFill>
                  <a:srgbClr val="0E101A"/>
                </a:solidFill>
                <a:latin typeface="Calibri"/>
                <a:cs typeface="Calibri"/>
              </a:rPr>
              <a:t> </a:t>
            </a:r>
            <a:r>
              <a:rPr lang="en-GB" dirty="0" err="1">
                <a:solidFill>
                  <a:srgbClr val="0E101A"/>
                </a:solidFill>
                <a:latin typeface="Calibri"/>
                <a:cs typeface="Calibri"/>
              </a:rPr>
              <a:t>fyrir</a:t>
            </a:r>
            <a:r>
              <a:rPr lang="en-GB" dirty="0">
                <a:solidFill>
                  <a:srgbClr val="0E101A"/>
                </a:solidFill>
                <a:latin typeface="Calibri"/>
                <a:cs typeface="Calibri"/>
              </a:rPr>
              <a:t> </a:t>
            </a:r>
            <a:r>
              <a:rPr lang="en-GB" dirty="0" err="1">
                <a:solidFill>
                  <a:srgbClr val="0E101A"/>
                </a:solidFill>
                <a:latin typeface="Calibri"/>
                <a:cs typeface="Calibri"/>
              </a:rPr>
              <a:t>fyrirtæki</a:t>
            </a:r>
            <a:r>
              <a:rPr lang="en-GB" dirty="0">
                <a:solidFill>
                  <a:srgbClr val="0E101A"/>
                </a:solidFill>
                <a:latin typeface="Calibri"/>
                <a:cs typeface="Calibri"/>
              </a:rPr>
              <a:t> </a:t>
            </a:r>
            <a:r>
              <a:rPr lang="en-GB" dirty="0" err="1">
                <a:solidFill>
                  <a:srgbClr val="0E101A"/>
                </a:solidFill>
                <a:latin typeface="Calibri"/>
                <a:cs typeface="Calibri"/>
              </a:rPr>
              <a:t>þarftu</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setja</a:t>
            </a:r>
            <a:r>
              <a:rPr lang="en-GB" dirty="0">
                <a:solidFill>
                  <a:srgbClr val="0E101A"/>
                </a:solidFill>
                <a:latin typeface="Calibri"/>
                <a:cs typeface="Calibri"/>
              </a:rPr>
              <a:t> inn:</a:t>
            </a:r>
          </a:p>
          <a:p>
            <a:pPr marL="285750" indent="-285750">
              <a:buChar char="•"/>
            </a:pPr>
            <a:r>
              <a:rPr lang="en-GB" dirty="0" err="1">
                <a:solidFill>
                  <a:srgbClr val="0E101A"/>
                </a:solidFill>
                <a:latin typeface="Calibri"/>
                <a:cs typeface="Calibri"/>
              </a:rPr>
              <a:t>mynd</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lýsir</a:t>
            </a:r>
            <a:r>
              <a:rPr lang="en-GB" dirty="0">
                <a:solidFill>
                  <a:srgbClr val="0E101A"/>
                </a:solidFill>
                <a:latin typeface="Calibri"/>
                <a:cs typeface="Calibri"/>
              </a:rPr>
              <a:t> </a:t>
            </a:r>
            <a:r>
              <a:rPr lang="en-GB" dirty="0" err="1">
                <a:solidFill>
                  <a:srgbClr val="0E101A"/>
                </a:solidFill>
                <a:latin typeface="Calibri"/>
                <a:cs typeface="Calibri"/>
              </a:rPr>
              <a:t>starfseminni</a:t>
            </a:r>
            <a:endParaRPr lang="en-GB" dirty="0">
              <a:solidFill>
                <a:srgbClr val="0E101A"/>
              </a:solidFill>
              <a:latin typeface="Calibri"/>
              <a:cs typeface="Calibri"/>
            </a:endParaRPr>
          </a:p>
          <a:p>
            <a:pPr marL="285750" indent="-285750">
              <a:buChar char="•"/>
            </a:pPr>
            <a:r>
              <a:rPr lang="en-GB" dirty="0" err="1">
                <a:solidFill>
                  <a:srgbClr val="0E101A"/>
                </a:solidFill>
                <a:latin typeface="Calibri"/>
                <a:cs typeface="Calibri"/>
              </a:rPr>
              <a:t>nafnið</a:t>
            </a:r>
            <a:r>
              <a:rPr lang="en-GB" dirty="0">
                <a:solidFill>
                  <a:srgbClr val="0E101A"/>
                </a:solidFill>
                <a:latin typeface="Calibri"/>
                <a:cs typeface="Calibri"/>
              </a:rPr>
              <a:t> á </a:t>
            </a:r>
            <a:r>
              <a:rPr lang="en-GB" dirty="0" err="1">
                <a:solidFill>
                  <a:srgbClr val="0E101A"/>
                </a:solidFill>
                <a:latin typeface="Calibri"/>
                <a:cs typeface="Calibri"/>
              </a:rPr>
              <a:t>fyrirtækinu</a:t>
            </a:r>
            <a:endParaRPr lang="en-GB" dirty="0" err="1"/>
          </a:p>
          <a:p>
            <a:pPr marL="285750" indent="-285750">
              <a:buChar char="•"/>
            </a:pPr>
            <a:r>
              <a:rPr lang="en-GB" dirty="0" err="1">
                <a:solidFill>
                  <a:srgbClr val="0E101A"/>
                </a:solidFill>
                <a:latin typeface="Calibri"/>
                <a:cs typeface="Calibri"/>
              </a:rPr>
              <a:t>símanúmer</a:t>
            </a:r>
          </a:p>
          <a:p>
            <a:pPr marL="285750" indent="-285750">
              <a:buChar char="•"/>
            </a:pPr>
            <a:r>
              <a:rPr lang="en-GB" dirty="0" err="1">
                <a:solidFill>
                  <a:srgbClr val="0E101A"/>
                </a:solidFill>
                <a:latin typeface="Calibri"/>
                <a:cs typeface="Calibri"/>
              </a:rPr>
              <a:t>netfang</a:t>
            </a:r>
            <a:r>
              <a:rPr lang="en-GB" dirty="0">
                <a:solidFill>
                  <a:srgbClr val="0E101A"/>
                </a:solidFill>
                <a:latin typeface="Calibri"/>
                <a:cs typeface="Calibri"/>
              </a:rPr>
              <a:t> </a:t>
            </a:r>
            <a:endParaRPr lang="en-GB" dirty="0"/>
          </a:p>
          <a:p>
            <a:pPr marL="285750" indent="-285750">
              <a:buChar char="•"/>
            </a:pPr>
            <a:r>
              <a:rPr lang="en-GB" dirty="0" err="1">
                <a:solidFill>
                  <a:srgbClr val="0E101A"/>
                </a:solidFill>
                <a:latin typeface="Calibri"/>
                <a:cs typeface="Calibri"/>
              </a:rPr>
              <a:t>slóð</a:t>
            </a:r>
            <a:r>
              <a:rPr lang="en-GB" dirty="0">
                <a:solidFill>
                  <a:srgbClr val="0E101A"/>
                </a:solidFill>
                <a:latin typeface="Calibri"/>
                <a:cs typeface="Calibri"/>
              </a:rPr>
              <a:t> á </a:t>
            </a:r>
            <a:r>
              <a:rPr lang="en-GB" dirty="0" err="1">
                <a:solidFill>
                  <a:srgbClr val="0E101A"/>
                </a:solidFill>
                <a:latin typeface="Calibri"/>
                <a:cs typeface="Calibri"/>
              </a:rPr>
              <a:t>heimasíðu</a:t>
            </a:r>
            <a:r>
              <a:rPr lang="en-GB" dirty="0">
                <a:solidFill>
                  <a:srgbClr val="0E101A"/>
                </a:solidFill>
                <a:latin typeface="Calibri"/>
                <a:cs typeface="Calibri"/>
              </a:rPr>
              <a:t> </a:t>
            </a:r>
          </a:p>
          <a:p>
            <a:pPr marL="285750" indent="-285750">
              <a:buChar char="•"/>
            </a:pPr>
            <a:r>
              <a:rPr lang="en-GB" dirty="0" err="1">
                <a:solidFill>
                  <a:srgbClr val="0E101A"/>
                </a:solidFill>
                <a:latin typeface="Calibri"/>
                <a:cs typeface="Calibri"/>
              </a:rPr>
              <a:t>stutta</a:t>
            </a:r>
            <a:r>
              <a:rPr lang="en-GB" dirty="0">
                <a:solidFill>
                  <a:srgbClr val="0E101A"/>
                </a:solidFill>
                <a:latin typeface="Calibri"/>
                <a:cs typeface="Calibri"/>
              </a:rPr>
              <a:t> </a:t>
            </a:r>
            <a:r>
              <a:rPr lang="en-GB" dirty="0" err="1">
                <a:solidFill>
                  <a:srgbClr val="0E101A"/>
                </a:solidFill>
                <a:latin typeface="Calibri"/>
                <a:cs typeface="Calibri"/>
              </a:rPr>
              <a:t>lýsingu</a:t>
            </a:r>
            <a:r>
              <a:rPr lang="en-GB" dirty="0">
                <a:solidFill>
                  <a:srgbClr val="0E101A"/>
                </a:solidFill>
                <a:latin typeface="Calibri"/>
                <a:cs typeface="Calibri"/>
              </a:rPr>
              <a:t> á </a:t>
            </a:r>
            <a:r>
              <a:rPr lang="en-GB" dirty="0" err="1">
                <a:solidFill>
                  <a:srgbClr val="0E101A"/>
                </a:solidFill>
                <a:latin typeface="Calibri"/>
                <a:cs typeface="Calibri"/>
              </a:rPr>
              <a:t>starfseminni</a:t>
            </a:r>
          </a:p>
        </p:txBody>
      </p:sp>
      <p:sp>
        <p:nvSpPr>
          <p:cNvPr id="4" name="Rectángulo 3"/>
          <p:cNvSpPr/>
          <p:nvPr/>
        </p:nvSpPr>
        <p:spPr>
          <a:xfrm>
            <a:off x="169197" y="3271318"/>
            <a:ext cx="6783432" cy="738664"/>
          </a:xfrm>
          <a:prstGeom prst="rect">
            <a:avLst/>
          </a:prstGeom>
        </p:spPr>
        <p:txBody>
          <a:bodyPr wrap="square" lIns="91440" tIns="45720" rIns="91440" bIns="45720" anchor="t">
            <a:spAutoFit/>
          </a:bodyPr>
          <a:lstStyle/>
          <a:p>
            <a:r>
              <a:rPr lang="en-GB" b="1" dirty="0" err="1">
                <a:solidFill>
                  <a:srgbClr val="0E101A"/>
                </a:solidFill>
                <a:latin typeface="Calibri" panose="020F0502020204030204" pitchFamily="34" charset="0"/>
                <a:cs typeface="Calibri" panose="020F0502020204030204" pitchFamily="34" charset="0"/>
              </a:rPr>
              <a:t>Byrjaðu</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að</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senda</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skilaboð</a:t>
            </a:r>
            <a:r>
              <a:rPr lang="en-GB" b="1" dirty="0">
                <a:solidFill>
                  <a:srgbClr val="0E101A"/>
                </a:solidFill>
                <a:latin typeface="Calibri" panose="020F0502020204030204" pitchFamily="34" charset="0"/>
                <a:cs typeface="Calibri" panose="020F0502020204030204" pitchFamily="34" charset="0"/>
              </a:rPr>
              <a:t>.</a:t>
            </a:r>
          </a:p>
          <a:p>
            <a:r>
              <a:rPr lang="en-GB" dirty="0" err="1">
                <a:solidFill>
                  <a:schemeClr val="tx1">
                    <a:lumMod val="95000"/>
                    <a:lumOff val="5000"/>
                  </a:schemeClr>
                </a:solidFill>
                <a:latin typeface="Calibri"/>
                <a:cs typeface="Calibri"/>
              </a:rPr>
              <a:t>Notaðu</a:t>
            </a:r>
            <a:r>
              <a:rPr lang="en-GB" dirty="0">
                <a:solidFill>
                  <a:schemeClr val="tx1">
                    <a:lumMod val="95000"/>
                    <a:lumOff val="5000"/>
                  </a:schemeClr>
                </a:solidFill>
                <a:latin typeface="Calibri"/>
                <a:cs typeface="Calibri"/>
              </a:rPr>
              <a:t> WhatsApp í </a:t>
            </a:r>
            <a:r>
              <a:rPr lang="en-GB" dirty="0" err="1">
                <a:solidFill>
                  <a:schemeClr val="tx1">
                    <a:lumMod val="95000"/>
                    <a:lumOff val="5000"/>
                  </a:schemeClr>
                </a:solidFill>
                <a:latin typeface="Calibri"/>
                <a:cs typeface="Calibri"/>
              </a:rPr>
              <a:t>samskiptum</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til</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að</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senda</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skilaboð</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myndir</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og</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til</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að</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hringja</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hljóð</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og</a:t>
            </a:r>
            <a:r>
              <a:rPr lang="en-GB" dirty="0">
                <a:solidFill>
                  <a:schemeClr val="tx1">
                    <a:lumMod val="95000"/>
                    <a:lumOff val="5000"/>
                  </a:schemeClr>
                </a:solidFill>
                <a:latin typeface="Calibri"/>
                <a:cs typeface="Calibri"/>
              </a:rPr>
              <a:t> </a:t>
            </a:r>
            <a:r>
              <a:rPr lang="en-GB" dirty="0" err="1">
                <a:solidFill>
                  <a:schemeClr val="tx1">
                    <a:lumMod val="95000"/>
                    <a:lumOff val="5000"/>
                  </a:schemeClr>
                </a:solidFill>
                <a:latin typeface="Calibri"/>
                <a:cs typeface="Calibri"/>
              </a:rPr>
              <a:t>myndsímtöl</a:t>
            </a:r>
            <a:r>
              <a:rPr lang="en-GB" dirty="0">
                <a:solidFill>
                  <a:schemeClr val="tx1">
                    <a:lumMod val="95000"/>
                    <a:lumOff val="5000"/>
                  </a:schemeClr>
                </a:solidFill>
                <a:latin typeface="Calibri"/>
                <a:cs typeface="Calibri"/>
              </a:rPr>
              <a:t>.</a:t>
            </a:r>
            <a:endParaRPr lang="en-GB" dirty="0">
              <a:solidFill>
                <a:schemeClr val="tx1">
                  <a:lumMod val="95000"/>
                  <a:lumOff val="5000"/>
                </a:schemeClr>
              </a:solidFill>
              <a:effectLst/>
              <a:latin typeface="Calibri"/>
              <a:cs typeface="Calibri"/>
            </a:endParaRPr>
          </a:p>
        </p:txBody>
      </p:sp>
      <p:pic>
        <p:nvPicPr>
          <p:cNvPr id="5" name="Imagen 4"/>
          <p:cNvPicPr>
            <a:picLocks noChangeAspect="1"/>
          </p:cNvPicPr>
          <p:nvPr/>
        </p:nvPicPr>
        <p:blipFill>
          <a:blip r:embed="rId3"/>
          <a:stretch>
            <a:fillRect/>
          </a:stretch>
        </p:blipFill>
        <p:spPr>
          <a:xfrm>
            <a:off x="6919991" y="907526"/>
            <a:ext cx="1884195" cy="3701575"/>
          </a:xfrm>
          <a:prstGeom prst="rect">
            <a:avLst/>
          </a:prstGeom>
        </p:spPr>
      </p:pic>
    </p:spTree>
    <p:extLst>
      <p:ext uri="{BB962C8B-B14F-4D97-AF65-F5344CB8AC3E}">
        <p14:creationId xmlns:p14="http://schemas.microsoft.com/office/powerpoint/2010/main" val="376585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20314" y="1320037"/>
            <a:ext cx="5957352" cy="1169551"/>
          </a:xfrm>
          <a:prstGeom prst="rect">
            <a:avLst/>
          </a:prstGeom>
        </p:spPr>
        <p:txBody>
          <a:bodyPr wrap="square">
            <a:spAutoFit/>
          </a:bodyPr>
          <a:lstStyle/>
          <a:p>
            <a:r>
              <a:rPr lang="en-GB" b="1" dirty="0" err="1">
                <a:solidFill>
                  <a:srgbClr val="0E101A"/>
                </a:solidFill>
                <a:latin typeface="Calibri" panose="020F0502020204030204" pitchFamily="34" charset="0"/>
                <a:cs typeface="Calibri" panose="020F0502020204030204" pitchFamily="34" charset="0"/>
              </a:rPr>
              <a:t>Búðu</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til</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stöðluð</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svör</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við</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skilaboðum</a:t>
            </a:r>
            <a:r>
              <a:rPr lang="en-GB" b="1" dirty="0">
                <a:solidFill>
                  <a:srgbClr val="0E101A"/>
                </a:solidFill>
                <a:latin typeface="Calibri" panose="020F0502020204030204" pitchFamily="34" charset="0"/>
                <a:cs typeface="Calibri" panose="020F0502020204030204" pitchFamily="34" charset="0"/>
              </a:rPr>
              <a:t>.</a:t>
            </a:r>
          </a:p>
          <a:p>
            <a:r>
              <a:rPr lang="en-GB" dirty="0" err="1">
                <a:solidFill>
                  <a:srgbClr val="0E101A"/>
                </a:solidFill>
                <a:latin typeface="Calibri" panose="020F0502020204030204" pitchFamily="34" charset="0"/>
                <a:cs typeface="Calibri" panose="020F0502020204030204" pitchFamily="34" charset="0"/>
              </a:rPr>
              <a:t>Búðu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skilaboð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birtast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sjálfkrafa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þegar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viðskiptavinir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hafa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samband</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skilaboð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bjóða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fólk</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velkomið</a:t>
            </a:r>
            <a:r>
              <a:rPr lang="en-GB" dirty="0">
                <a:solidFill>
                  <a:srgbClr val="0E101A"/>
                </a:solidFill>
                <a:latin typeface="Calibri" panose="020F0502020204030204" pitchFamily="34" charset="0"/>
                <a:cs typeface="Calibri" panose="020F0502020204030204" pitchFamily="34" charset="0"/>
              </a:rPr>
              <a:t> og </a:t>
            </a:r>
            <a:r>
              <a:rPr lang="en-GB" dirty="0" err="1">
                <a:solidFill>
                  <a:srgbClr val="0E101A"/>
                </a:solidFill>
                <a:latin typeface="Calibri" panose="020F0502020204030204" pitchFamily="34" charset="0"/>
                <a:cs typeface="Calibri" panose="020F0502020204030204" pitchFamily="34" charset="0"/>
              </a:rPr>
              <a:t>lýsa</a:t>
            </a:r>
            <a:r>
              <a:rPr lang="en-GB" dirty="0">
                <a:solidFill>
                  <a:srgbClr val="0E101A"/>
                </a:solidFill>
                <a:latin typeface="Calibri" panose="020F0502020204030204" pitchFamily="34" charset="0"/>
                <a:cs typeface="Calibri" panose="020F0502020204030204" pitchFamily="34" charset="0"/>
              </a:rPr>
              <a:t> um </a:t>
            </a:r>
            <a:r>
              <a:rPr lang="en-GB" dirty="0" err="1">
                <a:solidFill>
                  <a:srgbClr val="0E101A"/>
                </a:solidFill>
                <a:latin typeface="Calibri" panose="020F0502020204030204" pitchFamily="34" charset="0"/>
                <a:cs typeface="Calibri" panose="020F0502020204030204" pitchFamily="34" charset="0"/>
              </a:rPr>
              <a:t>leið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þeirri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þjónustu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boðið</a:t>
            </a:r>
            <a:r>
              <a:rPr lang="en-GB" dirty="0">
                <a:solidFill>
                  <a:srgbClr val="0E101A"/>
                </a:solidFill>
                <a:latin typeface="Calibri" panose="020F0502020204030204" pitchFamily="34" charset="0"/>
                <a:cs typeface="Calibri" panose="020F0502020204030204" pitchFamily="34" charset="0"/>
              </a:rPr>
              <a:t> er </a:t>
            </a:r>
            <a:r>
              <a:rPr lang="en-GB" dirty="0" err="1">
                <a:solidFill>
                  <a:srgbClr val="0E101A"/>
                </a:solidFill>
                <a:latin typeface="Calibri" panose="020F0502020204030204" pitchFamily="34" charset="0"/>
                <a:cs typeface="Calibri" panose="020F0502020204030204" pitchFamily="34" charset="0"/>
              </a:rPr>
              <a:t>upp</a:t>
            </a:r>
            <a:r>
              <a:rPr lang="en-GB" dirty="0">
                <a:solidFill>
                  <a:srgbClr val="0E101A"/>
                </a:solidFill>
                <a:latin typeface="Calibri" panose="020F0502020204030204" pitchFamily="34" charset="0"/>
                <a:cs typeface="Calibri" panose="020F0502020204030204" pitchFamily="34" charset="0"/>
              </a:rPr>
              <a:t> á. </a:t>
            </a:r>
            <a:r>
              <a:rPr lang="en-GB" dirty="0" err="1">
                <a:solidFill>
                  <a:srgbClr val="0E101A"/>
                </a:solidFill>
                <a:latin typeface="Calibri" panose="020F0502020204030204" pitchFamily="34" charset="0"/>
                <a:cs typeface="Calibri" panose="020F0502020204030204" pitchFamily="34" charset="0"/>
              </a:rPr>
              <a:t>Einnig</a:t>
            </a:r>
            <a:r>
              <a:rPr lang="en-GB" dirty="0">
                <a:solidFill>
                  <a:srgbClr val="0E101A"/>
                </a:solidFill>
                <a:latin typeface="Calibri" panose="020F0502020204030204" pitchFamily="34" charset="0"/>
                <a:cs typeface="Calibri" panose="020F0502020204030204" pitchFamily="34" charset="0"/>
              </a:rPr>
              <a:t> er </a:t>
            </a:r>
            <a:r>
              <a:rPr lang="en-GB" dirty="0" err="1">
                <a:solidFill>
                  <a:srgbClr val="0E101A"/>
                </a:solidFill>
                <a:latin typeface="Calibri" panose="020F0502020204030204" pitchFamily="34" charset="0"/>
                <a:cs typeface="Calibri" panose="020F0502020204030204" pitchFamily="34" charset="0"/>
              </a:rPr>
              <a:t>hægt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búa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skilaboð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birtast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utan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opnunartíma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eða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skilaboð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svara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algengustu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spurningum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fyrirtækið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fær</a:t>
            </a:r>
            <a:r>
              <a:rPr lang="en-GB" dirty="0">
                <a:solidFill>
                  <a:srgbClr val="0E101A"/>
                </a:solidFill>
                <a:latin typeface="Calibri" panose="020F0502020204030204" pitchFamily="34" charset="0"/>
                <a:cs typeface="Calibri" panose="020F0502020204030204" pitchFamily="34" charset="0"/>
              </a:rPr>
              <a:t>. </a:t>
            </a:r>
            <a:endParaRPr lang="en-GB" dirty="0">
              <a:solidFill>
                <a:srgbClr val="0E101A"/>
              </a:solidFill>
              <a:effectLst/>
              <a:latin typeface="Calibri" panose="020F0502020204030204" pitchFamily="34" charset="0"/>
              <a:cs typeface="Calibri" panose="020F0502020204030204" pitchFamily="34" charset="0"/>
            </a:endParaRPr>
          </a:p>
        </p:txBody>
      </p:sp>
      <p:sp>
        <p:nvSpPr>
          <p:cNvPr id="6" name="Rectángulo 5"/>
          <p:cNvSpPr/>
          <p:nvPr/>
        </p:nvSpPr>
        <p:spPr>
          <a:xfrm>
            <a:off x="120314" y="2592332"/>
            <a:ext cx="5957352" cy="738664"/>
          </a:xfrm>
          <a:prstGeom prst="rect">
            <a:avLst/>
          </a:prstGeom>
        </p:spPr>
        <p:txBody>
          <a:bodyPr wrap="square">
            <a:spAutoFit/>
          </a:bodyPr>
          <a:lstStyle/>
          <a:p>
            <a:r>
              <a:rPr lang="en-GB" b="1" dirty="0">
                <a:solidFill>
                  <a:srgbClr val="0E101A"/>
                </a:solidFill>
                <a:latin typeface="Calibri" panose="020F0502020204030204" pitchFamily="34" charset="0"/>
                <a:cs typeface="Calibri" panose="020F0502020204030204" pitchFamily="34" charset="0"/>
              </a:rPr>
              <a:t>Sama </a:t>
            </a:r>
            <a:r>
              <a:rPr lang="en-GB" b="1" dirty="0" err="1">
                <a:solidFill>
                  <a:srgbClr val="0E101A"/>
                </a:solidFill>
                <a:latin typeface="Calibri" panose="020F0502020204030204" pitchFamily="34" charset="0"/>
                <a:cs typeface="Calibri" panose="020F0502020204030204" pitchFamily="34" charset="0"/>
              </a:rPr>
              <a:t>svarið</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aftur</a:t>
            </a:r>
            <a:r>
              <a:rPr lang="en-GB" b="1" dirty="0">
                <a:solidFill>
                  <a:srgbClr val="0E101A"/>
                </a:solidFill>
                <a:latin typeface="Calibri" panose="020F0502020204030204" pitchFamily="34" charset="0"/>
                <a:cs typeface="Calibri" panose="020F0502020204030204" pitchFamily="34" charset="0"/>
              </a:rPr>
              <a:t> og </a:t>
            </a:r>
            <a:r>
              <a:rPr lang="en-GB" b="1" dirty="0" err="1">
                <a:solidFill>
                  <a:srgbClr val="0E101A"/>
                </a:solidFill>
                <a:latin typeface="Calibri" panose="020F0502020204030204" pitchFamily="34" charset="0"/>
                <a:cs typeface="Calibri" panose="020F0502020204030204" pitchFamily="34" charset="0"/>
              </a:rPr>
              <a:t>aftur</a:t>
            </a:r>
            <a:r>
              <a:rPr lang="en-GB" b="1" dirty="0">
                <a:solidFill>
                  <a:srgbClr val="0E101A"/>
                </a:solidFill>
                <a:latin typeface="Calibri" panose="020F0502020204030204" pitchFamily="34" charset="0"/>
                <a:cs typeface="Calibri" panose="020F0502020204030204" pitchFamily="34" charset="0"/>
              </a:rPr>
              <a:t> – “</a:t>
            </a:r>
            <a:r>
              <a:rPr lang="en-GB" b="1" dirty="0" err="1">
                <a:solidFill>
                  <a:srgbClr val="0E101A"/>
                </a:solidFill>
                <a:latin typeface="Calibri" panose="020F0502020204030204" pitchFamily="34" charset="0"/>
                <a:cs typeface="Calibri" panose="020F0502020204030204" pitchFamily="34" charset="0"/>
              </a:rPr>
              <a:t>Ouick</a:t>
            </a:r>
            <a:r>
              <a:rPr lang="en-GB" b="1" dirty="0">
                <a:solidFill>
                  <a:srgbClr val="0E101A"/>
                </a:solidFill>
                <a:latin typeface="Calibri" panose="020F0502020204030204" pitchFamily="34" charset="0"/>
                <a:cs typeface="Calibri" panose="020F0502020204030204" pitchFamily="34" charset="0"/>
              </a:rPr>
              <a:t> replies”</a:t>
            </a:r>
          </a:p>
          <a:p>
            <a:r>
              <a:rPr lang="en-GB" dirty="0">
                <a:solidFill>
                  <a:schemeClr val="tx1"/>
                </a:solidFill>
                <a:effectLst/>
                <a:latin typeface="Calibri" panose="020F0502020204030204" pitchFamily="34" charset="0"/>
                <a:cs typeface="Calibri" panose="020F0502020204030204" pitchFamily="34" charset="0"/>
              </a:rPr>
              <a:t>“Quick replies” </a:t>
            </a:r>
            <a:r>
              <a:rPr lang="en-GB" dirty="0" err="1">
                <a:solidFill>
                  <a:schemeClr val="tx1"/>
                </a:solidFill>
                <a:effectLst/>
                <a:latin typeface="Calibri" panose="020F0502020204030204" pitchFamily="34" charset="0"/>
                <a:cs typeface="Calibri" panose="020F0502020204030204" pitchFamily="34" charset="0"/>
              </a:rPr>
              <a:t>gera</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þér</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kleift</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að</a:t>
            </a:r>
            <a:r>
              <a:rPr lang="en-GB" dirty="0">
                <a:solidFill>
                  <a:schemeClr val="tx1"/>
                </a:solidFill>
                <a:effectLst/>
                <a:latin typeface="Calibri" panose="020F0502020204030204" pitchFamily="34" charset="0"/>
                <a:cs typeface="Calibri" panose="020F0502020204030204" pitchFamily="34" charset="0"/>
              </a:rPr>
              <a:t> vista og </a:t>
            </a:r>
            <a:r>
              <a:rPr lang="en-GB" dirty="0" err="1">
                <a:solidFill>
                  <a:schemeClr val="tx1"/>
                </a:solidFill>
                <a:effectLst/>
                <a:latin typeface="Calibri" panose="020F0502020204030204" pitchFamily="34" charset="0"/>
                <a:cs typeface="Calibri" panose="020F0502020204030204" pitchFamily="34" charset="0"/>
              </a:rPr>
              <a:t>endurnota</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skilaboð</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sem</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þú</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sendir</a:t>
            </a:r>
            <a:r>
              <a:rPr lang="en-GB" dirty="0">
                <a:solidFill>
                  <a:schemeClr val="tx1"/>
                </a:solidFill>
                <a:effectLst/>
                <a:latin typeface="Calibri" panose="020F0502020204030204" pitchFamily="34" charset="0"/>
                <a:cs typeface="Calibri" panose="020F0502020204030204" pitchFamily="34" charset="0"/>
              </a:rPr>
              <a:t> oft, </a:t>
            </a:r>
            <a:r>
              <a:rPr lang="en-GB" dirty="0" err="1">
                <a:solidFill>
                  <a:schemeClr val="tx1"/>
                </a:solidFill>
                <a:effectLst/>
                <a:latin typeface="Calibri" panose="020F0502020204030204" pitchFamily="34" charset="0"/>
                <a:cs typeface="Calibri" panose="020F0502020204030204" pitchFamily="34" charset="0"/>
              </a:rPr>
              <a:t>svo</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þú</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getir</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svarað</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algengum</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spurningum</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með</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skjótum</a:t>
            </a:r>
            <a:r>
              <a:rPr lang="en-GB" dirty="0">
                <a:solidFill>
                  <a:schemeClr val="tx1"/>
                </a:solidFill>
                <a:effectLst/>
                <a:latin typeface="Calibri" panose="020F0502020204030204" pitchFamily="34" charset="0"/>
                <a:cs typeface="Calibri" panose="020F0502020204030204" pitchFamily="34" charset="0"/>
              </a:rPr>
              <a:t> </a:t>
            </a:r>
            <a:r>
              <a:rPr lang="en-GB" dirty="0" err="1">
                <a:solidFill>
                  <a:schemeClr val="tx1"/>
                </a:solidFill>
                <a:effectLst/>
                <a:latin typeface="Calibri" panose="020F0502020204030204" pitchFamily="34" charset="0"/>
                <a:cs typeface="Calibri" panose="020F0502020204030204" pitchFamily="34" charset="0"/>
              </a:rPr>
              <a:t>hætti</a:t>
            </a:r>
            <a:r>
              <a:rPr lang="en-GB" dirty="0">
                <a:solidFill>
                  <a:schemeClr val="tx1"/>
                </a:solidFill>
                <a:effectLst/>
                <a:latin typeface="Calibri" panose="020F0502020204030204" pitchFamily="34" charset="0"/>
                <a:cs typeface="Calibri" panose="020F0502020204030204" pitchFamily="34" charset="0"/>
              </a:rPr>
              <a:t>.</a:t>
            </a:r>
          </a:p>
        </p:txBody>
      </p:sp>
      <p:pic>
        <p:nvPicPr>
          <p:cNvPr id="9" name="Imagen 8"/>
          <p:cNvPicPr>
            <a:picLocks noChangeAspect="1"/>
          </p:cNvPicPr>
          <p:nvPr/>
        </p:nvPicPr>
        <p:blipFill>
          <a:blip r:embed="rId3"/>
          <a:stretch>
            <a:fillRect/>
          </a:stretch>
        </p:blipFill>
        <p:spPr>
          <a:xfrm>
            <a:off x="6140091" y="1113781"/>
            <a:ext cx="2165723" cy="3292520"/>
          </a:xfrm>
          <a:prstGeom prst="rect">
            <a:avLst/>
          </a:prstGeom>
        </p:spPr>
      </p:pic>
    </p:spTree>
    <p:extLst>
      <p:ext uri="{BB962C8B-B14F-4D97-AF65-F5344CB8AC3E}">
        <p14:creationId xmlns:p14="http://schemas.microsoft.com/office/powerpoint/2010/main" val="428361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876634"/>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37903" y="1265976"/>
            <a:ext cx="6407276" cy="2031325"/>
          </a:xfrm>
          <a:prstGeom prst="rect">
            <a:avLst/>
          </a:prstGeom>
        </p:spPr>
        <p:txBody>
          <a:bodyPr wrap="square" lIns="91440" tIns="45720" rIns="91440" bIns="45720" anchor="t">
            <a:spAutoFit/>
          </a:bodyPr>
          <a:lstStyle/>
          <a:p>
            <a:r>
              <a:rPr lang="en-GB" b="1" dirty="0" err="1">
                <a:solidFill>
                  <a:schemeClr val="tx1">
                    <a:lumMod val="95000"/>
                    <a:lumOff val="5000"/>
                  </a:schemeClr>
                </a:solidFill>
                <a:latin typeface="Calibri"/>
                <a:cs typeface="Calibri"/>
              </a:rPr>
              <a:t>Merkimiðar</a:t>
            </a:r>
            <a:r>
              <a:rPr lang="en-GB" b="1" dirty="0">
                <a:solidFill>
                  <a:schemeClr val="tx1">
                    <a:lumMod val="95000"/>
                    <a:lumOff val="5000"/>
                  </a:schemeClr>
                </a:solidFill>
                <a:latin typeface="Calibri"/>
                <a:cs typeface="Calibri"/>
              </a:rPr>
              <a:t> - Labels</a:t>
            </a:r>
          </a:p>
          <a:p>
            <a:r>
              <a:rPr lang="en-GB" dirty="0" err="1">
                <a:solidFill>
                  <a:srgbClr val="0E101A"/>
                </a:solidFill>
                <a:latin typeface="Calibri"/>
                <a:cs typeface="Calibri"/>
              </a:rPr>
              <a:t>Hægt</a:t>
            </a:r>
            <a:r>
              <a:rPr lang="en-GB" dirty="0">
                <a:solidFill>
                  <a:srgbClr val="0E101A"/>
                </a:solidFill>
                <a:latin typeface="Calibri"/>
                <a:cs typeface="Calibri"/>
              </a:rPr>
              <a:t> er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flokka</a:t>
            </a:r>
            <a:r>
              <a:rPr lang="en-GB" dirty="0">
                <a:solidFill>
                  <a:srgbClr val="0E101A"/>
                </a:solidFill>
                <a:latin typeface="Calibri"/>
                <a:cs typeface="Calibri"/>
              </a:rPr>
              <a:t> </a:t>
            </a:r>
            <a:r>
              <a:rPr lang="en-GB" dirty="0" err="1">
                <a:solidFill>
                  <a:srgbClr val="0E101A"/>
                </a:solidFill>
                <a:latin typeface="Calibri"/>
                <a:cs typeface="Calibri"/>
              </a:rPr>
              <a:t>tengiliði</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skilaboð</a:t>
            </a:r>
            <a:r>
              <a:rPr lang="en-GB" dirty="0">
                <a:solidFill>
                  <a:srgbClr val="0E101A"/>
                </a:solidFill>
                <a:latin typeface="Calibri"/>
                <a:cs typeface="Calibri"/>
              </a:rPr>
              <a:t> </a:t>
            </a:r>
            <a:r>
              <a:rPr lang="en-GB" dirty="0" err="1">
                <a:solidFill>
                  <a:srgbClr val="0E101A"/>
                </a:solidFill>
                <a:latin typeface="Calibri"/>
                <a:cs typeface="Calibri"/>
              </a:rPr>
              <a:t>með</a:t>
            </a:r>
            <a:r>
              <a:rPr lang="en-GB" dirty="0">
                <a:solidFill>
                  <a:srgbClr val="0E101A"/>
                </a:solidFill>
                <a:latin typeface="Calibri"/>
                <a:cs typeface="Calibri"/>
              </a:rPr>
              <a:t> </a:t>
            </a:r>
            <a:r>
              <a:rPr lang="en-GB" dirty="0" err="1">
                <a:solidFill>
                  <a:srgbClr val="0E101A"/>
                </a:solidFill>
                <a:latin typeface="Calibri"/>
                <a:cs typeface="Calibri"/>
              </a:rPr>
              <a:t>merkimiðum</a:t>
            </a:r>
            <a:r>
              <a:rPr lang="en-GB" dirty="0">
                <a:solidFill>
                  <a:srgbClr val="0E101A"/>
                </a:solidFill>
                <a:latin typeface="Calibri"/>
                <a:cs typeface="Calibri"/>
              </a:rPr>
              <a:t> </a:t>
            </a:r>
            <a:r>
              <a:rPr lang="en-GB" dirty="0" err="1">
                <a:solidFill>
                  <a:srgbClr val="0E101A"/>
                </a:solidFill>
                <a:latin typeface="Calibri"/>
                <a:cs typeface="Calibri"/>
              </a:rPr>
              <a:t>svo</a:t>
            </a:r>
            <a:r>
              <a:rPr lang="en-GB" dirty="0">
                <a:solidFill>
                  <a:srgbClr val="0E101A"/>
                </a:solidFill>
                <a:latin typeface="Calibri"/>
                <a:cs typeface="Calibri"/>
              </a:rPr>
              <a:t> </a:t>
            </a:r>
            <a:r>
              <a:rPr lang="en-GB" dirty="0" err="1">
                <a:solidFill>
                  <a:srgbClr val="0E101A"/>
                </a:solidFill>
                <a:latin typeface="Calibri"/>
                <a:cs typeface="Calibri"/>
              </a:rPr>
              <a:t>auðveldara</a:t>
            </a:r>
            <a:r>
              <a:rPr lang="en-GB" dirty="0">
                <a:solidFill>
                  <a:srgbClr val="0E101A"/>
                </a:solidFill>
                <a:latin typeface="Calibri"/>
                <a:cs typeface="Calibri"/>
              </a:rPr>
              <a:t> </a:t>
            </a:r>
            <a:r>
              <a:rPr lang="en-GB" dirty="0" err="1">
                <a:solidFill>
                  <a:srgbClr val="0E101A"/>
                </a:solidFill>
                <a:latin typeface="Calibri"/>
                <a:cs typeface="Calibri"/>
              </a:rPr>
              <a:t>sé</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finna</a:t>
            </a:r>
            <a:r>
              <a:rPr lang="en-GB" dirty="0">
                <a:solidFill>
                  <a:srgbClr val="0E101A"/>
                </a:solidFill>
                <a:latin typeface="Calibri"/>
                <a:cs typeface="Calibri"/>
              </a:rPr>
              <a:t> </a:t>
            </a:r>
            <a:r>
              <a:rPr lang="en-GB" dirty="0" err="1">
                <a:solidFill>
                  <a:srgbClr val="0E101A"/>
                </a:solidFill>
                <a:latin typeface="Calibri"/>
                <a:cs typeface="Calibri"/>
              </a:rPr>
              <a:t>tengiliði</a:t>
            </a:r>
            <a:r>
              <a:rPr lang="en-GB" dirty="0">
                <a:solidFill>
                  <a:srgbClr val="0E101A"/>
                </a:solidFill>
                <a:latin typeface="Calibri"/>
                <a:cs typeface="Calibri"/>
              </a:rPr>
              <a:t> </a:t>
            </a:r>
            <a:r>
              <a:rPr lang="en-GB" dirty="0" err="1">
                <a:solidFill>
                  <a:srgbClr val="0E101A"/>
                </a:solidFill>
                <a:latin typeface="Calibri"/>
                <a:cs typeface="Calibri"/>
              </a:rPr>
              <a:t>eða</a:t>
            </a:r>
            <a:r>
              <a:rPr lang="en-GB" dirty="0">
                <a:solidFill>
                  <a:srgbClr val="0E101A"/>
                </a:solidFill>
                <a:latin typeface="Calibri"/>
                <a:cs typeface="Calibri"/>
              </a:rPr>
              <a:t> </a:t>
            </a:r>
            <a:r>
              <a:rPr lang="en-GB" dirty="0" err="1">
                <a:solidFill>
                  <a:srgbClr val="0E101A"/>
                </a:solidFill>
                <a:latin typeface="Calibri"/>
                <a:cs typeface="Calibri"/>
              </a:rPr>
              <a:t>samtöl</a:t>
            </a:r>
            <a:r>
              <a:rPr lang="en-GB" dirty="0">
                <a:solidFill>
                  <a:srgbClr val="0E101A"/>
                </a:solidFill>
                <a:latin typeface="Calibri"/>
                <a:cs typeface="Calibri"/>
              </a:rPr>
              <a:t> í </a:t>
            </a:r>
            <a:r>
              <a:rPr lang="en-GB" dirty="0" err="1">
                <a:solidFill>
                  <a:srgbClr val="0E101A"/>
                </a:solidFill>
                <a:latin typeface="Calibri"/>
                <a:cs typeface="Calibri"/>
              </a:rPr>
              <a:t>spjallinu</a:t>
            </a:r>
            <a:r>
              <a:rPr lang="en-GB" dirty="0">
                <a:solidFill>
                  <a:srgbClr val="0E101A"/>
                </a:solidFill>
                <a:latin typeface="Calibri"/>
                <a:cs typeface="Calibri"/>
              </a:rPr>
              <a:t>.</a:t>
            </a:r>
            <a:endParaRPr lang="en-GB" b="1" dirty="0">
              <a:solidFill>
                <a:srgbClr val="0E101A"/>
              </a:solidFill>
              <a:latin typeface="Calibri"/>
              <a:cs typeface="Calibri"/>
            </a:endParaRPr>
          </a:p>
          <a:p>
            <a:br>
              <a:rPr lang="en-GB" dirty="0">
                <a:latin typeface="Calibri" panose="020F0502020204030204" pitchFamily="34" charset="0"/>
                <a:cs typeface="Calibri" panose="020F0502020204030204" pitchFamily="34" charset="0"/>
              </a:rPr>
            </a:br>
            <a:r>
              <a:rPr lang="en-GB" b="1" dirty="0" err="1">
                <a:solidFill>
                  <a:srgbClr val="0E101A"/>
                </a:solidFill>
                <a:latin typeface="Calibri"/>
                <a:cs typeface="Calibri"/>
              </a:rPr>
              <a:t>Sjálfvirk</a:t>
            </a:r>
            <a:r>
              <a:rPr lang="en-GB" b="1" dirty="0">
                <a:solidFill>
                  <a:srgbClr val="0E101A"/>
                </a:solidFill>
                <a:latin typeface="Calibri"/>
                <a:cs typeface="Calibri"/>
              </a:rPr>
              <a:t> </a:t>
            </a:r>
            <a:r>
              <a:rPr lang="en-GB" b="1" dirty="0" err="1">
                <a:solidFill>
                  <a:srgbClr val="0E101A"/>
                </a:solidFill>
                <a:latin typeface="Calibri"/>
                <a:cs typeface="Calibri"/>
              </a:rPr>
              <a:t>skilaboð</a:t>
            </a:r>
            <a:endParaRPr lang="en-GB" b="1" dirty="0">
              <a:solidFill>
                <a:srgbClr val="0E101A"/>
              </a:solidFill>
              <a:latin typeface="Calibri"/>
              <a:cs typeface="Calibri"/>
            </a:endParaRPr>
          </a:p>
          <a:p>
            <a:r>
              <a:rPr lang="en-GB" dirty="0" err="1">
                <a:solidFill>
                  <a:srgbClr val="0E101A"/>
                </a:solidFill>
                <a:latin typeface="Calibri" panose="020F0502020204030204" pitchFamily="34" charset="0"/>
                <a:cs typeface="Calibri" panose="020F0502020204030204" pitchFamily="34" charset="0"/>
              </a:rPr>
              <a:t>Búðu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skilaboð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sendast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sjálfkrafa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viðskiptavina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þegar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hafa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samband</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Skilaboð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bjóða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viðskiptavini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velkomna</a:t>
            </a:r>
            <a:r>
              <a:rPr lang="en-GB" dirty="0">
                <a:solidFill>
                  <a:srgbClr val="0E101A"/>
                </a:solidFill>
                <a:latin typeface="Calibri" panose="020F0502020204030204" pitchFamily="34" charset="0"/>
                <a:cs typeface="Calibri" panose="020F0502020204030204" pitchFamily="34" charset="0"/>
              </a:rPr>
              <a:t> og </a:t>
            </a:r>
            <a:r>
              <a:rPr lang="en-GB" dirty="0" err="1">
                <a:solidFill>
                  <a:srgbClr val="0E101A"/>
                </a:solidFill>
                <a:latin typeface="Calibri" panose="020F0502020204030204" pitchFamily="34" charset="0"/>
                <a:cs typeface="Calibri" panose="020F0502020204030204" pitchFamily="34" charset="0"/>
              </a:rPr>
              <a:t>segja</a:t>
            </a:r>
            <a:r>
              <a:rPr lang="en-GB" dirty="0">
                <a:solidFill>
                  <a:srgbClr val="0E101A"/>
                </a:solidFill>
                <a:latin typeface="Calibri" panose="020F0502020204030204" pitchFamily="34" charset="0"/>
                <a:cs typeface="Calibri" panose="020F0502020204030204" pitchFamily="34" charset="0"/>
              </a:rPr>
              <a:t> um </a:t>
            </a:r>
            <a:r>
              <a:rPr lang="en-GB" dirty="0" err="1">
                <a:solidFill>
                  <a:srgbClr val="0E101A"/>
                </a:solidFill>
                <a:latin typeface="Calibri" panose="020F0502020204030204" pitchFamily="34" charset="0"/>
                <a:cs typeface="Calibri" panose="020F0502020204030204" pitchFamily="34" charset="0"/>
              </a:rPr>
              <a:t>leið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upp</a:t>
            </a:r>
            <a:r>
              <a:rPr lang="en-GB" dirty="0">
                <a:solidFill>
                  <a:srgbClr val="0E101A"/>
                </a:solidFill>
                <a:latin typeface="Calibri" panose="020F0502020204030204" pitchFamily="34" charset="0"/>
                <a:cs typeface="Calibri" panose="020F0502020204030204" pitchFamily="34" charset="0"/>
              </a:rPr>
              <a:t> á </a:t>
            </a:r>
            <a:r>
              <a:rPr lang="en-GB" dirty="0" err="1">
                <a:solidFill>
                  <a:srgbClr val="0E101A"/>
                </a:solidFill>
                <a:latin typeface="Calibri" panose="020F0502020204030204" pitchFamily="34" charset="0"/>
                <a:cs typeface="Calibri" panose="020F0502020204030204" pitchFamily="34" charset="0"/>
              </a:rPr>
              <a:t>hvaða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þjónustu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þú</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ert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bjóða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Einnig</a:t>
            </a:r>
            <a:r>
              <a:rPr lang="en-GB" dirty="0">
                <a:solidFill>
                  <a:srgbClr val="0E101A"/>
                </a:solidFill>
                <a:latin typeface="Calibri" panose="020F0502020204030204" pitchFamily="34" charset="0"/>
                <a:cs typeface="Calibri" panose="020F0502020204030204" pitchFamily="34" charset="0"/>
              </a:rPr>
              <a:t> er </a:t>
            </a:r>
            <a:r>
              <a:rPr lang="en-GB" dirty="0" err="1">
                <a:solidFill>
                  <a:srgbClr val="0E101A"/>
                </a:solidFill>
                <a:latin typeface="Calibri" panose="020F0502020204030204" pitchFamily="34" charset="0"/>
                <a:cs typeface="Calibri" panose="020F0502020204030204" pitchFamily="34" charset="0"/>
              </a:rPr>
              <a:t>gott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búa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skilaboð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birtast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viðskiptavinum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utan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opnunartíma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segja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þeim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hvenær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þeir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megi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eiga</a:t>
            </a:r>
            <a:r>
              <a:rPr lang="en-GB" dirty="0">
                <a:solidFill>
                  <a:srgbClr val="0E101A"/>
                </a:solidFill>
                <a:latin typeface="Calibri" panose="020F0502020204030204" pitchFamily="34" charset="0"/>
                <a:cs typeface="Calibri" panose="020F0502020204030204" pitchFamily="34" charset="0"/>
              </a:rPr>
              <a:t> von á </a:t>
            </a:r>
            <a:r>
              <a:rPr lang="en-GB" dirty="0" err="1">
                <a:solidFill>
                  <a:srgbClr val="0E101A"/>
                </a:solidFill>
                <a:latin typeface="Calibri" panose="020F0502020204030204" pitchFamily="34" charset="0"/>
                <a:cs typeface="Calibri" panose="020F0502020204030204" pitchFamily="34" charset="0"/>
              </a:rPr>
              <a:t>svari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frá</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þér</a:t>
            </a:r>
            <a:r>
              <a:rPr lang="en-GB" dirty="0">
                <a:solidFill>
                  <a:srgbClr val="0E101A"/>
                </a:solidFill>
                <a:latin typeface="Calibri" panose="020F0502020204030204" pitchFamily="34" charset="0"/>
                <a:cs typeface="Calibri" panose="020F0502020204030204" pitchFamily="34" charset="0"/>
              </a:rPr>
              <a:t>. </a:t>
            </a:r>
            <a:endParaRPr lang="en-GB" dirty="0">
              <a:solidFill>
                <a:srgbClr val="0E101A"/>
              </a:solidFill>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3"/>
          <a:stretch>
            <a:fillRect/>
          </a:stretch>
        </p:blipFill>
        <p:spPr>
          <a:xfrm>
            <a:off x="6651495" y="907526"/>
            <a:ext cx="2051019" cy="3636434"/>
          </a:xfrm>
          <a:prstGeom prst="rect">
            <a:avLst/>
          </a:prstGeom>
        </p:spPr>
      </p:pic>
      <p:pic>
        <p:nvPicPr>
          <p:cNvPr id="6" name="Imagen 5"/>
          <p:cNvPicPr>
            <a:picLocks noChangeAspect="1"/>
          </p:cNvPicPr>
          <p:nvPr/>
        </p:nvPicPr>
        <p:blipFill>
          <a:blip r:embed="rId4"/>
          <a:stretch>
            <a:fillRect/>
          </a:stretch>
        </p:blipFill>
        <p:spPr>
          <a:xfrm>
            <a:off x="1531373" y="3237496"/>
            <a:ext cx="2278189" cy="1341790"/>
          </a:xfrm>
          <a:prstGeom prst="rect">
            <a:avLst/>
          </a:prstGeom>
        </p:spPr>
      </p:pic>
    </p:spTree>
    <p:extLst>
      <p:ext uri="{BB962C8B-B14F-4D97-AF65-F5344CB8AC3E}">
        <p14:creationId xmlns:p14="http://schemas.microsoft.com/office/powerpoint/2010/main" val="467057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Takk fyrir!</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1.1 </a:t>
            </a:r>
            <a:r>
              <a:rPr lang="en-GB" sz="1600" dirty="0" err="1">
                <a:solidFill>
                  <a:schemeClr val="tx1"/>
                </a:solidFill>
                <a:latin typeface="Calibri" panose="020F0502020204030204" pitchFamily="34" charset="0"/>
                <a:cs typeface="Calibri" panose="020F0502020204030204" pitchFamily="34" charset="0"/>
              </a:rPr>
              <a:t>Samskiptamiðlar</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fyrirtækja</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200" dirty="0" err="1">
                <a:solidFill>
                  <a:schemeClr val="tx1"/>
                </a:solidFill>
                <a:latin typeface="Raleway" panose="020B0003030101060003" pitchFamily="34" charset="0"/>
                <a:cs typeface="Calibri" panose="020F0502020204030204" pitchFamily="34" charset="0"/>
              </a:rPr>
              <a:t>Stafræn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samskipti</a:t>
            </a:r>
            <a:r>
              <a:rPr lang="en-GB" sz="2200" dirty="0">
                <a:solidFill>
                  <a:schemeClr val="tx1"/>
                </a:solidFill>
                <a:latin typeface="Raleway" panose="020B0003030101060003" pitchFamily="34" charset="0"/>
                <a:cs typeface="Calibri" panose="020F0502020204030204" pitchFamily="34" charset="0"/>
              </a:rPr>
              <a:t> í </a:t>
            </a:r>
            <a:r>
              <a:rPr lang="en-GB" sz="2200" dirty="0" err="1">
                <a:solidFill>
                  <a:schemeClr val="tx1"/>
                </a:solidFill>
                <a:latin typeface="Raleway" panose="020B0003030101060003" pitchFamily="34" charset="0"/>
                <a:cs typeface="Calibri" panose="020F0502020204030204" pitchFamily="34" charset="0"/>
              </a:rPr>
              <a:t>atvinnulífinu</a:t>
            </a:r>
            <a:r>
              <a:rPr lang="en-GB" sz="22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16500" y="1413990"/>
            <a:ext cx="5958298" cy="1169551"/>
          </a:xfrm>
          <a:prstGeom prst="rect">
            <a:avLst/>
          </a:prstGeom>
        </p:spPr>
        <p:txBody>
          <a:bodyPr wrap="square" lIns="91440" tIns="45720" rIns="91440" bIns="45720" anchor="t">
            <a:spAutoFit/>
          </a:bodyPr>
          <a:lstStyle/>
          <a:p>
            <a:r>
              <a:rPr lang="en-GB" b="1" dirty="0" err="1">
                <a:solidFill>
                  <a:srgbClr val="0E101A"/>
                </a:solidFill>
                <a:latin typeface="Calibri"/>
                <a:cs typeface="Calibri"/>
              </a:rPr>
              <a:t>Notkun</a:t>
            </a:r>
            <a:r>
              <a:rPr lang="en-GB" b="1" dirty="0">
                <a:solidFill>
                  <a:srgbClr val="0E101A"/>
                </a:solidFill>
                <a:latin typeface="Calibri"/>
                <a:cs typeface="Calibri"/>
              </a:rPr>
              <a:t> </a:t>
            </a:r>
            <a:r>
              <a:rPr lang="en-GB" b="1" dirty="0" err="1">
                <a:solidFill>
                  <a:srgbClr val="0E101A"/>
                </a:solidFill>
                <a:latin typeface="Calibri"/>
                <a:cs typeface="Calibri"/>
              </a:rPr>
              <a:t>samskiptamiðla</a:t>
            </a:r>
            <a:r>
              <a:rPr lang="en-GB" b="1" dirty="0">
                <a:solidFill>
                  <a:srgbClr val="0E101A"/>
                </a:solidFill>
                <a:latin typeface="Calibri"/>
                <a:cs typeface="Calibri"/>
              </a:rPr>
              <a:t>, </a:t>
            </a:r>
            <a:r>
              <a:rPr lang="en-GB" b="1" dirty="0" err="1">
                <a:solidFill>
                  <a:srgbClr val="0E101A"/>
                </a:solidFill>
                <a:latin typeface="Calibri"/>
                <a:cs typeface="Calibri"/>
              </a:rPr>
              <a:t>sérstaklega</a:t>
            </a:r>
            <a:r>
              <a:rPr lang="en-GB" b="1" dirty="0">
                <a:solidFill>
                  <a:srgbClr val="0E101A"/>
                </a:solidFill>
                <a:latin typeface="Calibri"/>
                <a:cs typeface="Calibri"/>
              </a:rPr>
              <a:t> í </a:t>
            </a:r>
            <a:r>
              <a:rPr lang="en-GB" b="1" dirty="0" err="1">
                <a:solidFill>
                  <a:srgbClr val="0E101A"/>
                </a:solidFill>
                <a:latin typeface="Calibri"/>
                <a:cs typeface="Calibri"/>
              </a:rPr>
              <a:t>smáforritum</a:t>
            </a:r>
            <a:r>
              <a:rPr lang="en-GB" b="1" dirty="0">
                <a:solidFill>
                  <a:srgbClr val="0E101A"/>
                </a:solidFill>
                <a:latin typeface="Calibri"/>
                <a:cs typeface="Calibri"/>
              </a:rPr>
              <a:t> í </a:t>
            </a:r>
            <a:r>
              <a:rPr lang="en-GB" b="1" dirty="0" err="1">
                <a:solidFill>
                  <a:srgbClr val="0E101A"/>
                </a:solidFill>
                <a:latin typeface="Calibri"/>
                <a:cs typeface="Calibri"/>
              </a:rPr>
              <a:t>símum</a:t>
            </a:r>
            <a:r>
              <a:rPr lang="en-GB" b="1" dirty="0">
                <a:solidFill>
                  <a:srgbClr val="0E101A"/>
                </a:solidFill>
                <a:latin typeface="Calibri"/>
                <a:cs typeface="Calibri"/>
              </a:rPr>
              <a:t> fer </a:t>
            </a:r>
            <a:r>
              <a:rPr lang="en-GB" b="1" dirty="0" err="1">
                <a:solidFill>
                  <a:srgbClr val="0E101A"/>
                </a:solidFill>
                <a:latin typeface="Calibri"/>
                <a:cs typeface="Calibri"/>
              </a:rPr>
              <a:t>ört</a:t>
            </a:r>
            <a:r>
              <a:rPr lang="en-GB" b="1" dirty="0">
                <a:solidFill>
                  <a:srgbClr val="0E101A"/>
                </a:solidFill>
                <a:latin typeface="Calibri"/>
                <a:cs typeface="Calibri"/>
              </a:rPr>
              <a:t> </a:t>
            </a:r>
            <a:r>
              <a:rPr lang="en-GB" b="1" dirty="0" err="1">
                <a:solidFill>
                  <a:srgbClr val="0E101A"/>
                </a:solidFill>
                <a:latin typeface="Calibri"/>
                <a:cs typeface="Calibri"/>
              </a:rPr>
              <a:t>vaxandi</a:t>
            </a:r>
            <a:r>
              <a:rPr lang="en-GB" b="1" dirty="0">
                <a:solidFill>
                  <a:srgbClr val="0E101A"/>
                </a:solidFill>
                <a:latin typeface="Calibri"/>
                <a:cs typeface="Calibri"/>
              </a:rPr>
              <a:t> </a:t>
            </a:r>
            <a:r>
              <a:rPr lang="en-GB" b="1" dirty="0" err="1">
                <a:solidFill>
                  <a:srgbClr val="0E101A"/>
                </a:solidFill>
                <a:latin typeface="Calibri"/>
                <a:cs typeface="Calibri"/>
              </a:rPr>
              <a:t>hjá</a:t>
            </a:r>
            <a:r>
              <a:rPr lang="en-GB" b="1" dirty="0">
                <a:solidFill>
                  <a:srgbClr val="0E101A"/>
                </a:solidFill>
                <a:latin typeface="Calibri"/>
                <a:cs typeface="Calibri"/>
              </a:rPr>
              <a:t> </a:t>
            </a:r>
            <a:r>
              <a:rPr lang="en-GB" b="1" dirty="0" err="1">
                <a:solidFill>
                  <a:srgbClr val="0E101A"/>
                </a:solidFill>
                <a:latin typeface="Calibri"/>
                <a:cs typeface="Calibri"/>
              </a:rPr>
              <a:t>öllum</a:t>
            </a:r>
            <a:r>
              <a:rPr lang="en-GB" b="1" dirty="0">
                <a:solidFill>
                  <a:srgbClr val="0E101A"/>
                </a:solidFill>
                <a:latin typeface="Calibri"/>
                <a:cs typeface="Calibri"/>
              </a:rPr>
              <a:t> </a:t>
            </a:r>
            <a:r>
              <a:rPr lang="en-GB" b="1" dirty="0" err="1">
                <a:solidFill>
                  <a:srgbClr val="0E101A"/>
                </a:solidFill>
                <a:latin typeface="Calibri"/>
                <a:cs typeface="Calibri"/>
              </a:rPr>
              <a:t>aldurshópum</a:t>
            </a:r>
            <a:r>
              <a:rPr lang="en-GB" b="1" dirty="0">
                <a:solidFill>
                  <a:srgbClr val="0E101A"/>
                </a:solidFill>
                <a:latin typeface="Calibri"/>
                <a:cs typeface="Calibri"/>
              </a:rPr>
              <a:t>, </a:t>
            </a:r>
            <a:r>
              <a:rPr lang="en-GB" b="1" dirty="0" err="1">
                <a:solidFill>
                  <a:srgbClr val="0E101A"/>
                </a:solidFill>
                <a:latin typeface="Calibri"/>
                <a:cs typeface="Calibri"/>
              </a:rPr>
              <a:t>kynjum</a:t>
            </a:r>
            <a:r>
              <a:rPr lang="en-GB" b="1" dirty="0">
                <a:solidFill>
                  <a:srgbClr val="0E101A"/>
                </a:solidFill>
                <a:latin typeface="Calibri"/>
                <a:cs typeface="Calibri"/>
              </a:rPr>
              <a:t> </a:t>
            </a:r>
            <a:r>
              <a:rPr lang="en-GB" b="1" dirty="0" err="1">
                <a:solidFill>
                  <a:srgbClr val="0E101A"/>
                </a:solidFill>
                <a:latin typeface="Calibri"/>
                <a:cs typeface="Calibri"/>
              </a:rPr>
              <a:t>og</a:t>
            </a:r>
            <a:r>
              <a:rPr lang="en-GB" b="1" dirty="0">
                <a:solidFill>
                  <a:srgbClr val="0E101A"/>
                </a:solidFill>
                <a:latin typeface="Calibri"/>
                <a:cs typeface="Calibri"/>
              </a:rPr>
              <a:t> </a:t>
            </a:r>
            <a:r>
              <a:rPr lang="en-GB" b="1" dirty="0" err="1">
                <a:solidFill>
                  <a:srgbClr val="0E101A"/>
                </a:solidFill>
                <a:latin typeface="Calibri"/>
                <a:cs typeface="Calibri"/>
              </a:rPr>
              <a:t>þjóðernum</a:t>
            </a:r>
            <a:r>
              <a:rPr lang="en-GB" b="1" dirty="0">
                <a:solidFill>
                  <a:schemeClr val="tx1"/>
                </a:solidFill>
                <a:latin typeface="Calibri"/>
                <a:cs typeface="Calibri"/>
              </a:rPr>
              <a:t>.</a:t>
            </a:r>
            <a:endParaRPr lang="en-GB" dirty="0">
              <a:solidFill>
                <a:schemeClr val="tx1"/>
              </a:solidFill>
            </a:endParaRPr>
          </a:p>
          <a:p>
            <a:endParaRPr lang="en-GB" dirty="0"/>
          </a:p>
          <a:p>
            <a:endParaRPr lang="en-GB" b="1" dirty="0">
              <a:solidFill>
                <a:srgbClr val="0E101A"/>
              </a:solidFill>
              <a:latin typeface="Calibri"/>
              <a:cs typeface="Calibri"/>
            </a:endParaRPr>
          </a:p>
          <a:p>
            <a:endParaRPr lang="en-GB" dirty="0">
              <a:solidFill>
                <a:srgbClr val="0E101A"/>
              </a:solidFill>
              <a:effectLst/>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a:stretch>
            <a:fillRect/>
          </a:stretch>
        </p:blipFill>
        <p:spPr>
          <a:xfrm>
            <a:off x="6603888" y="1674818"/>
            <a:ext cx="1595421" cy="2816191"/>
          </a:xfrm>
          <a:prstGeom prst="rect">
            <a:avLst/>
          </a:prstGeom>
        </p:spPr>
      </p:pic>
      <p:pic>
        <p:nvPicPr>
          <p:cNvPr id="6" name="Imagen 5"/>
          <p:cNvPicPr>
            <a:picLocks noChangeAspect="1"/>
          </p:cNvPicPr>
          <p:nvPr/>
        </p:nvPicPr>
        <p:blipFill>
          <a:blip r:embed="rId4"/>
          <a:stretch>
            <a:fillRect/>
          </a:stretch>
        </p:blipFill>
        <p:spPr>
          <a:xfrm>
            <a:off x="6793076" y="2633196"/>
            <a:ext cx="1217047" cy="1230671"/>
          </a:xfrm>
          <a:prstGeom prst="rect">
            <a:avLst/>
          </a:prstGeom>
        </p:spPr>
      </p:pic>
      <p:sp>
        <p:nvSpPr>
          <p:cNvPr id="4" name="Rectángulo 3"/>
          <p:cNvSpPr/>
          <p:nvPr/>
        </p:nvSpPr>
        <p:spPr>
          <a:xfrm>
            <a:off x="256324" y="2349351"/>
            <a:ext cx="5613498" cy="738664"/>
          </a:xfrm>
          <a:prstGeom prst="rect">
            <a:avLst/>
          </a:prstGeom>
        </p:spPr>
        <p:txBody>
          <a:bodyPr wrap="square" lIns="91440" tIns="45720" rIns="91440" bIns="45720" anchor="t">
            <a:spAutoFit/>
          </a:bodyPr>
          <a:lstStyle/>
          <a:p>
            <a:r>
              <a:rPr lang="en-GB" dirty="0" err="1">
                <a:solidFill>
                  <a:schemeClr val="tx1"/>
                </a:solidFill>
                <a:latin typeface="Calibri"/>
                <a:cs typeface="Calibri"/>
              </a:rPr>
              <a:t>Samskiptamiðlar</a:t>
            </a:r>
            <a:r>
              <a:rPr lang="en-GB" dirty="0">
                <a:solidFill>
                  <a:schemeClr val="tx1"/>
                </a:solidFill>
                <a:latin typeface="Calibri"/>
                <a:cs typeface="Calibri"/>
              </a:rPr>
              <a:t> </a:t>
            </a:r>
            <a:r>
              <a:rPr lang="en-GB" dirty="0" err="1">
                <a:solidFill>
                  <a:schemeClr val="tx1"/>
                </a:solidFill>
                <a:latin typeface="Calibri"/>
                <a:cs typeface="Calibri"/>
              </a:rPr>
              <a:t>hafa</a:t>
            </a:r>
            <a:r>
              <a:rPr lang="en-GB" dirty="0">
                <a:solidFill>
                  <a:schemeClr val="tx1"/>
                </a:solidFill>
                <a:latin typeface="Calibri"/>
                <a:cs typeface="Calibri"/>
              </a:rPr>
              <a:t> </a:t>
            </a:r>
            <a:r>
              <a:rPr lang="en-GB" dirty="0" err="1">
                <a:solidFill>
                  <a:schemeClr val="tx1"/>
                </a:solidFill>
                <a:latin typeface="Calibri"/>
                <a:cs typeface="Calibri"/>
              </a:rPr>
              <a:t>skapað</a:t>
            </a:r>
            <a:r>
              <a:rPr lang="en-GB" dirty="0">
                <a:solidFill>
                  <a:schemeClr val="tx1"/>
                </a:solidFill>
                <a:latin typeface="Calibri"/>
                <a:cs typeface="Calibri"/>
              </a:rPr>
              <a:t> </a:t>
            </a:r>
            <a:r>
              <a:rPr lang="en-GB" dirty="0" err="1">
                <a:solidFill>
                  <a:schemeClr val="tx1"/>
                </a:solidFill>
                <a:latin typeface="Calibri"/>
                <a:cs typeface="Calibri"/>
              </a:rPr>
              <a:t>ný</a:t>
            </a:r>
            <a:r>
              <a:rPr lang="en-GB" dirty="0">
                <a:solidFill>
                  <a:schemeClr val="tx1"/>
                </a:solidFill>
                <a:latin typeface="Calibri"/>
                <a:cs typeface="Calibri"/>
              </a:rPr>
              <a:t> </a:t>
            </a:r>
            <a:r>
              <a:rPr lang="en-GB" dirty="0" err="1">
                <a:solidFill>
                  <a:schemeClr val="tx1"/>
                </a:solidFill>
                <a:latin typeface="Calibri"/>
                <a:cs typeface="Calibri"/>
              </a:rPr>
              <a:t>tækifæri</a:t>
            </a:r>
            <a:r>
              <a:rPr lang="en-GB" dirty="0">
                <a:solidFill>
                  <a:schemeClr val="tx1"/>
                </a:solidFill>
                <a:latin typeface="Calibri"/>
                <a:cs typeface="Calibri"/>
              </a:rPr>
              <a:t> </a:t>
            </a:r>
            <a:r>
              <a:rPr lang="en-GB" dirty="0" err="1">
                <a:solidFill>
                  <a:schemeClr val="tx1"/>
                </a:solidFill>
                <a:latin typeface="Calibri"/>
                <a:cs typeface="Calibri"/>
              </a:rPr>
              <a:t>og</a:t>
            </a:r>
            <a:r>
              <a:rPr lang="en-GB" dirty="0">
                <a:solidFill>
                  <a:schemeClr val="tx1"/>
                </a:solidFill>
                <a:latin typeface="Calibri"/>
                <a:cs typeface="Calibri"/>
              </a:rPr>
              <a:t> </a:t>
            </a:r>
            <a:r>
              <a:rPr lang="en-GB" dirty="0" err="1">
                <a:solidFill>
                  <a:schemeClr val="tx1"/>
                </a:solidFill>
                <a:latin typeface="Calibri"/>
                <a:cs typeface="Calibri"/>
              </a:rPr>
              <a:t>eru</a:t>
            </a:r>
            <a:r>
              <a:rPr lang="en-GB" dirty="0">
                <a:solidFill>
                  <a:schemeClr val="tx1"/>
                </a:solidFill>
                <a:latin typeface="Calibri"/>
                <a:cs typeface="Calibri"/>
              </a:rPr>
              <a:t> </a:t>
            </a:r>
            <a:r>
              <a:rPr lang="en-GB" dirty="0" err="1">
                <a:solidFill>
                  <a:schemeClr val="tx1"/>
                </a:solidFill>
                <a:latin typeface="Calibri"/>
                <a:cs typeface="Calibri"/>
              </a:rPr>
              <a:t>eftirsóttur</a:t>
            </a:r>
            <a:r>
              <a:rPr lang="en-GB" dirty="0">
                <a:solidFill>
                  <a:schemeClr val="tx1"/>
                </a:solidFill>
                <a:latin typeface="Calibri"/>
                <a:cs typeface="Calibri"/>
              </a:rPr>
              <a:t> </a:t>
            </a:r>
            <a:r>
              <a:rPr lang="en-GB" dirty="0" err="1">
                <a:solidFill>
                  <a:schemeClr val="tx1"/>
                </a:solidFill>
                <a:latin typeface="Calibri"/>
                <a:cs typeface="Calibri"/>
              </a:rPr>
              <a:t>vettvangur</a:t>
            </a:r>
            <a:r>
              <a:rPr lang="en-GB" dirty="0">
                <a:solidFill>
                  <a:schemeClr val="tx1"/>
                </a:solidFill>
                <a:latin typeface="Calibri"/>
                <a:cs typeface="Calibri"/>
              </a:rPr>
              <a:t> </a:t>
            </a:r>
            <a:r>
              <a:rPr lang="en-GB" dirty="0" err="1">
                <a:solidFill>
                  <a:schemeClr val="tx1"/>
                </a:solidFill>
                <a:latin typeface="Calibri"/>
                <a:cs typeface="Calibri"/>
              </a:rPr>
              <a:t>fyrir</a:t>
            </a:r>
            <a:r>
              <a:rPr lang="en-GB" dirty="0">
                <a:solidFill>
                  <a:schemeClr val="tx1"/>
                </a:solidFill>
                <a:latin typeface="Calibri"/>
                <a:cs typeface="Calibri"/>
              </a:rPr>
              <a:t> </a:t>
            </a:r>
            <a:r>
              <a:rPr lang="en-GB" dirty="0" err="1">
                <a:solidFill>
                  <a:schemeClr val="tx1"/>
                </a:solidFill>
                <a:latin typeface="Calibri"/>
                <a:cs typeface="Calibri"/>
              </a:rPr>
              <a:t>lítil</a:t>
            </a:r>
            <a:r>
              <a:rPr lang="en-GB" dirty="0">
                <a:solidFill>
                  <a:schemeClr val="tx1"/>
                </a:solidFill>
                <a:latin typeface="Calibri"/>
                <a:cs typeface="Calibri"/>
              </a:rPr>
              <a:t> </a:t>
            </a:r>
            <a:r>
              <a:rPr lang="en-GB" dirty="0" err="1">
                <a:solidFill>
                  <a:schemeClr val="tx1"/>
                </a:solidFill>
                <a:latin typeface="Calibri"/>
                <a:cs typeface="Calibri"/>
              </a:rPr>
              <a:t>og</a:t>
            </a:r>
            <a:r>
              <a:rPr lang="en-GB" dirty="0">
                <a:solidFill>
                  <a:schemeClr val="tx1"/>
                </a:solidFill>
                <a:latin typeface="Calibri"/>
                <a:cs typeface="Calibri"/>
              </a:rPr>
              <a:t> </a:t>
            </a:r>
            <a:r>
              <a:rPr lang="en-GB" dirty="0" err="1">
                <a:solidFill>
                  <a:schemeClr val="tx1"/>
                </a:solidFill>
                <a:latin typeface="Calibri"/>
                <a:cs typeface="Calibri"/>
              </a:rPr>
              <a:t>meðalstór</a:t>
            </a:r>
            <a:r>
              <a:rPr lang="en-GB" dirty="0">
                <a:solidFill>
                  <a:schemeClr val="tx1"/>
                </a:solidFill>
                <a:latin typeface="Calibri"/>
                <a:cs typeface="Calibri"/>
              </a:rPr>
              <a:t> </a:t>
            </a:r>
            <a:r>
              <a:rPr lang="en-GB" dirty="0" err="1">
                <a:solidFill>
                  <a:schemeClr val="tx1"/>
                </a:solidFill>
                <a:latin typeface="Calibri"/>
                <a:cs typeface="Calibri"/>
              </a:rPr>
              <a:t>fyrirtæki</a:t>
            </a:r>
            <a:r>
              <a:rPr lang="en-GB" dirty="0">
                <a:solidFill>
                  <a:schemeClr val="tx1"/>
                </a:solidFill>
                <a:latin typeface="Calibri"/>
                <a:cs typeface="Calibri"/>
              </a:rPr>
              <a:t>.</a:t>
            </a:r>
            <a:endParaRPr lang="en-US" dirty="0">
              <a:solidFill>
                <a:schemeClr val="tx1"/>
              </a:solidFill>
            </a:endParaRPr>
          </a:p>
          <a:p>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522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6338926"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1.2 </a:t>
            </a:r>
            <a:r>
              <a:rPr lang="en-GB" sz="1600" dirty="0" err="1">
                <a:solidFill>
                  <a:schemeClr val="tx1"/>
                </a:solidFill>
                <a:latin typeface="Calibri" panose="020F0502020204030204" pitchFamily="34" charset="0"/>
                <a:cs typeface="Calibri" panose="020F0502020204030204" pitchFamily="34" charset="0"/>
              </a:rPr>
              <a:t>Kostir</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samfélagsmiðla</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fyrir</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lítil</a:t>
            </a:r>
            <a:r>
              <a:rPr lang="en-GB" sz="1600" dirty="0">
                <a:solidFill>
                  <a:schemeClr val="tx1"/>
                </a:solidFill>
                <a:latin typeface="Calibri" panose="020F0502020204030204" pitchFamily="34" charset="0"/>
                <a:cs typeface="Calibri" panose="020F0502020204030204" pitchFamily="34" charset="0"/>
              </a:rPr>
              <a:t>- og </a:t>
            </a:r>
            <a:r>
              <a:rPr lang="en-GB" sz="1600" dirty="0" err="1">
                <a:solidFill>
                  <a:schemeClr val="tx1"/>
                </a:solidFill>
                <a:latin typeface="Calibri" panose="020F0502020204030204" pitchFamily="34" charset="0"/>
                <a:cs typeface="Calibri" panose="020F0502020204030204" pitchFamily="34" charset="0"/>
              </a:rPr>
              <a:t>meðalstór</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fyrirtæki</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200" dirty="0" err="1">
                <a:solidFill>
                  <a:schemeClr val="tx1"/>
                </a:solidFill>
                <a:latin typeface="Raleway" panose="020B0003030101060003" pitchFamily="34" charset="0"/>
                <a:cs typeface="Calibri" panose="020F0502020204030204" pitchFamily="34" charset="0"/>
              </a:rPr>
              <a:t>Stafræn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samskipti</a:t>
            </a:r>
            <a:r>
              <a:rPr lang="en-GB" sz="2200" dirty="0">
                <a:solidFill>
                  <a:schemeClr val="tx1"/>
                </a:solidFill>
                <a:latin typeface="Raleway" panose="020B0003030101060003" pitchFamily="34" charset="0"/>
                <a:cs typeface="Calibri" panose="020F0502020204030204" pitchFamily="34" charset="0"/>
              </a:rPr>
              <a:t> í </a:t>
            </a:r>
            <a:r>
              <a:rPr lang="en-GB" sz="2200" dirty="0" err="1">
                <a:solidFill>
                  <a:schemeClr val="tx1"/>
                </a:solidFill>
                <a:latin typeface="Raleway" panose="020B0003030101060003" pitchFamily="34" charset="0"/>
                <a:cs typeface="Calibri" panose="020F0502020204030204" pitchFamily="34" charset="0"/>
              </a:rPr>
              <a:t>atvinnulífinu</a:t>
            </a:r>
            <a:endParaRPr sz="2200" dirty="0">
              <a:solidFill>
                <a:schemeClr val="tx1"/>
              </a:solidFill>
              <a:latin typeface="Raleway" panose="020B0003030101060003" pitchFamily="34" charset="0"/>
            </a:endParaRPr>
          </a:p>
        </p:txBody>
      </p:sp>
      <p:sp>
        <p:nvSpPr>
          <p:cNvPr id="4" name="Rectángulo 3"/>
          <p:cNvSpPr/>
          <p:nvPr/>
        </p:nvSpPr>
        <p:spPr>
          <a:xfrm>
            <a:off x="127191" y="1641213"/>
            <a:ext cx="8040532" cy="1815882"/>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b="1" u="sng" dirty="0">
                <a:solidFill>
                  <a:srgbClr val="0E101A"/>
                </a:solidFill>
                <a:latin typeface="Calibri"/>
                <a:cs typeface="Calibri"/>
              </a:rPr>
              <a:t>Betri </a:t>
            </a:r>
            <a:r>
              <a:rPr lang="en-GB" b="1" u="sng" dirty="0" err="1">
                <a:solidFill>
                  <a:srgbClr val="0E101A"/>
                </a:solidFill>
                <a:latin typeface="Calibri"/>
                <a:cs typeface="Calibri"/>
              </a:rPr>
              <a:t>samskipti</a:t>
            </a:r>
            <a:r>
              <a:rPr lang="en-GB" b="1" u="sng" dirty="0">
                <a:solidFill>
                  <a:srgbClr val="0E101A"/>
                </a:solidFill>
                <a:latin typeface="Calibri"/>
                <a:cs typeface="Calibri"/>
              </a:rPr>
              <a:t> </a:t>
            </a:r>
            <a:r>
              <a:rPr lang="en-GB" b="1" u="sng" dirty="0" err="1">
                <a:solidFill>
                  <a:srgbClr val="0E101A"/>
                </a:solidFill>
                <a:latin typeface="Calibri"/>
                <a:cs typeface="Calibri"/>
              </a:rPr>
              <a:t>innan</a:t>
            </a:r>
            <a:r>
              <a:rPr lang="en-GB" b="1" u="sng" dirty="0">
                <a:solidFill>
                  <a:srgbClr val="0E101A"/>
                </a:solidFill>
                <a:latin typeface="Calibri"/>
                <a:cs typeface="Calibri"/>
              </a:rPr>
              <a:t>- </a:t>
            </a:r>
            <a:r>
              <a:rPr lang="en-GB" b="1" u="sng" dirty="0" err="1">
                <a:solidFill>
                  <a:srgbClr val="0E101A"/>
                </a:solidFill>
                <a:latin typeface="Calibri"/>
                <a:cs typeface="Calibri"/>
              </a:rPr>
              <a:t>og</a:t>
            </a:r>
            <a:r>
              <a:rPr lang="en-GB" b="1" u="sng" dirty="0">
                <a:solidFill>
                  <a:srgbClr val="0E101A"/>
                </a:solidFill>
                <a:latin typeface="Calibri"/>
                <a:cs typeface="Calibri"/>
              </a:rPr>
              <a:t> </a:t>
            </a:r>
            <a:r>
              <a:rPr lang="en-GB" b="1" u="sng" dirty="0" err="1">
                <a:solidFill>
                  <a:srgbClr val="0E101A"/>
                </a:solidFill>
                <a:latin typeface="Calibri"/>
                <a:cs typeface="Calibri"/>
              </a:rPr>
              <a:t>utanhúss</a:t>
            </a:r>
            <a:r>
              <a:rPr lang="en-GB" b="1" u="sng" dirty="0">
                <a:solidFill>
                  <a:srgbClr val="0E101A"/>
                </a:solidFill>
                <a:latin typeface="Calibri"/>
                <a:cs typeface="Calibri"/>
              </a:rPr>
              <a:t> .</a:t>
            </a:r>
            <a:endParaRPr lang="en-GB" dirty="0">
              <a:solidFill>
                <a:srgbClr val="0E101A"/>
              </a:solidFill>
              <a:latin typeface="Calibri"/>
              <a:cs typeface="Calibri"/>
            </a:endParaRPr>
          </a:p>
          <a:p>
            <a:pPr lvl="6"/>
            <a:r>
              <a:rPr lang="en-GB" dirty="0" err="1">
                <a:solidFill>
                  <a:srgbClr val="0E101A"/>
                </a:solidFill>
                <a:latin typeface="Calibri" panose="020F0502020204030204" pitchFamily="34" charset="0"/>
                <a:cs typeface="Calibri" panose="020F0502020204030204" pitchFamily="34" charset="0"/>
              </a:rPr>
              <a:t>Fyri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utan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tölvupóst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eru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samfélagsmiðlar</a:t>
            </a:r>
            <a:r>
              <a:rPr lang="en-GB" dirty="0">
                <a:solidFill>
                  <a:srgbClr val="0E101A"/>
                </a:solidFill>
                <a:latin typeface="Calibri" panose="020F0502020204030204" pitchFamily="34" charset="0"/>
                <a:cs typeface="Calibri" panose="020F0502020204030204" pitchFamily="34" charset="0"/>
              </a:rPr>
              <a:t>, WhatsApp og </a:t>
            </a:r>
            <a:r>
              <a:rPr lang="en-GB" dirty="0" err="1">
                <a:solidFill>
                  <a:srgbClr val="0E101A"/>
                </a:solidFill>
                <a:latin typeface="Calibri" panose="020F0502020204030204" pitchFamily="34" charset="0"/>
                <a:cs typeface="Calibri" panose="020F0502020204030204" pitchFamily="34" charset="0"/>
              </a:rPr>
              <a:t>mörg</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önnur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samskiptaforrit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mjög</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mikilvæg</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verkfæri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fyrirtæki</a:t>
            </a:r>
            <a:r>
              <a:rPr lang="en-GB" dirty="0">
                <a:solidFill>
                  <a:srgbClr val="0E101A"/>
                </a:solidFill>
                <a:latin typeface="Calibri" panose="020F0502020204030204" pitchFamily="34" charset="0"/>
                <a:cs typeface="Calibri" panose="020F0502020204030204" pitchFamily="34" charset="0"/>
              </a:rPr>
              <a:t>.</a:t>
            </a:r>
          </a:p>
          <a:p>
            <a:pPr lvl="6"/>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u="sng" dirty="0" err="1">
                <a:solidFill>
                  <a:srgbClr val="0E101A"/>
                </a:solidFill>
                <a:latin typeface="Calibri" panose="020F0502020204030204" pitchFamily="34" charset="0"/>
                <a:cs typeface="Calibri" panose="020F0502020204030204" pitchFamily="34" charset="0"/>
              </a:rPr>
              <a:t>Einfaldar</a:t>
            </a:r>
            <a:r>
              <a:rPr lang="en-GB" b="1" u="sng" dirty="0">
                <a:solidFill>
                  <a:srgbClr val="0E101A"/>
                </a:solidFill>
                <a:latin typeface="Calibri" panose="020F0502020204030204" pitchFamily="34" charset="0"/>
                <a:cs typeface="Calibri" panose="020F0502020204030204" pitchFamily="34" charset="0"/>
              </a:rPr>
              <a:t> </a:t>
            </a:r>
            <a:r>
              <a:rPr lang="en-GB" b="1" u="sng" dirty="0" err="1">
                <a:solidFill>
                  <a:srgbClr val="0E101A"/>
                </a:solidFill>
                <a:latin typeface="Calibri" panose="020F0502020204030204" pitchFamily="34" charset="0"/>
                <a:cs typeface="Calibri" panose="020F0502020204030204" pitchFamily="34" charset="0"/>
              </a:rPr>
              <a:t>stjórnun</a:t>
            </a:r>
            <a:r>
              <a:rPr lang="en-GB" b="1" dirty="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a:cs typeface="Calibri"/>
              </a:rPr>
              <a:t>Notkun</a:t>
            </a:r>
            <a:r>
              <a:rPr lang="en-GB" dirty="0">
                <a:solidFill>
                  <a:srgbClr val="0E101A"/>
                </a:solidFill>
                <a:latin typeface="Calibri"/>
                <a:cs typeface="Calibri"/>
              </a:rPr>
              <a:t> </a:t>
            </a:r>
            <a:r>
              <a:rPr lang="en-GB" dirty="0" err="1">
                <a:solidFill>
                  <a:srgbClr val="0E101A"/>
                </a:solidFill>
                <a:latin typeface="Calibri"/>
                <a:cs typeface="Calibri"/>
              </a:rPr>
              <a:t>upplýsinga</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fjarskiptatækni</a:t>
            </a:r>
            <a:r>
              <a:rPr lang="en-GB" dirty="0">
                <a:solidFill>
                  <a:srgbClr val="0E101A"/>
                </a:solidFill>
                <a:latin typeface="Calibri"/>
                <a:cs typeface="Calibri"/>
              </a:rPr>
              <a:t> auk </a:t>
            </a:r>
            <a:r>
              <a:rPr lang="en-GB" dirty="0" err="1">
                <a:solidFill>
                  <a:srgbClr val="0E101A"/>
                </a:solidFill>
                <a:latin typeface="Calibri"/>
                <a:cs typeface="Calibri"/>
              </a:rPr>
              <a:t>samfélagsmiðla</a:t>
            </a:r>
            <a:r>
              <a:rPr lang="en-GB" dirty="0">
                <a:solidFill>
                  <a:srgbClr val="0E101A"/>
                </a:solidFill>
                <a:latin typeface="Calibri"/>
                <a:cs typeface="Calibri"/>
              </a:rPr>
              <a:t> </a:t>
            </a:r>
            <a:r>
              <a:rPr lang="en-GB" dirty="0" err="1">
                <a:solidFill>
                  <a:srgbClr val="0E101A"/>
                </a:solidFill>
                <a:latin typeface="Calibri"/>
                <a:cs typeface="Calibri"/>
              </a:rPr>
              <a:t>getur</a:t>
            </a:r>
            <a:r>
              <a:rPr lang="en-GB" dirty="0">
                <a:solidFill>
                  <a:srgbClr val="0E101A"/>
                </a:solidFill>
                <a:latin typeface="Calibri"/>
                <a:cs typeface="Calibri"/>
              </a:rPr>
              <a:t> </a:t>
            </a:r>
            <a:r>
              <a:rPr lang="en-GB" dirty="0" err="1">
                <a:solidFill>
                  <a:srgbClr val="0E101A"/>
                </a:solidFill>
                <a:latin typeface="Calibri"/>
                <a:cs typeface="Calibri"/>
              </a:rPr>
              <a:t>sparað</a:t>
            </a:r>
            <a:r>
              <a:rPr lang="en-GB" dirty="0">
                <a:solidFill>
                  <a:srgbClr val="0E101A"/>
                </a:solidFill>
                <a:latin typeface="Calibri"/>
                <a:cs typeface="Calibri"/>
              </a:rPr>
              <a:t> </a:t>
            </a:r>
            <a:r>
              <a:rPr lang="en-GB" dirty="0" err="1">
                <a:solidFill>
                  <a:srgbClr val="0E101A"/>
                </a:solidFill>
                <a:latin typeface="Calibri"/>
                <a:cs typeface="Calibri"/>
              </a:rPr>
              <a:t>tíma</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auðveldað</a:t>
            </a:r>
            <a:r>
              <a:rPr lang="en-GB" dirty="0">
                <a:solidFill>
                  <a:srgbClr val="0E101A"/>
                </a:solidFill>
                <a:latin typeface="Calibri"/>
                <a:cs typeface="Calibri"/>
              </a:rPr>
              <a:t> </a:t>
            </a:r>
            <a:r>
              <a:rPr lang="en-GB" dirty="0" err="1">
                <a:solidFill>
                  <a:srgbClr val="0E101A"/>
                </a:solidFill>
                <a:latin typeface="Calibri"/>
                <a:cs typeface="Calibri"/>
              </a:rPr>
              <a:t>verkferla</a:t>
            </a:r>
            <a:r>
              <a:rPr lang="en-GB" dirty="0">
                <a:solidFill>
                  <a:srgbClr val="0E101A"/>
                </a:solidFill>
                <a:latin typeface="Calibri"/>
                <a:cs typeface="Calibri"/>
              </a:rPr>
              <a:t>. </a:t>
            </a:r>
            <a:r>
              <a:rPr lang="en-GB" dirty="0" err="1">
                <a:solidFill>
                  <a:srgbClr val="0E101A"/>
                </a:solidFill>
                <a:latin typeface="Calibri"/>
                <a:cs typeface="Calibri"/>
              </a:rPr>
              <a:t>Undirbúningur</a:t>
            </a:r>
            <a:r>
              <a:rPr lang="en-GB" dirty="0">
                <a:solidFill>
                  <a:srgbClr val="0E101A"/>
                </a:solidFill>
                <a:latin typeface="Calibri"/>
                <a:cs typeface="Calibri"/>
              </a:rPr>
              <a:t>, </a:t>
            </a:r>
            <a:r>
              <a:rPr lang="en-GB" dirty="0" err="1">
                <a:solidFill>
                  <a:srgbClr val="0E101A"/>
                </a:solidFill>
                <a:latin typeface="Calibri"/>
                <a:cs typeface="Calibri"/>
              </a:rPr>
              <a:t>stjórnun</a:t>
            </a:r>
            <a:r>
              <a:rPr lang="en-GB" dirty="0">
                <a:solidFill>
                  <a:srgbClr val="0E101A"/>
                </a:solidFill>
                <a:latin typeface="Calibri"/>
                <a:cs typeface="Calibri"/>
              </a:rPr>
              <a:t>, </a:t>
            </a:r>
            <a:r>
              <a:rPr lang="en-GB" dirty="0" err="1">
                <a:solidFill>
                  <a:srgbClr val="0E101A"/>
                </a:solidFill>
                <a:latin typeface="Calibri"/>
                <a:cs typeface="Calibri"/>
              </a:rPr>
              <a:t>skipulagning</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yfirsýn</a:t>
            </a:r>
            <a:r>
              <a:rPr lang="en-GB" dirty="0">
                <a:solidFill>
                  <a:srgbClr val="0E101A"/>
                </a:solidFill>
                <a:latin typeface="Calibri"/>
                <a:cs typeface="Calibri"/>
              </a:rPr>
              <a:t> er </a:t>
            </a:r>
            <a:r>
              <a:rPr lang="en-GB" dirty="0" err="1">
                <a:solidFill>
                  <a:srgbClr val="0E101A"/>
                </a:solidFill>
                <a:latin typeface="Calibri"/>
                <a:cs typeface="Calibri"/>
              </a:rPr>
              <a:t>auðveldari</a:t>
            </a:r>
            <a:r>
              <a:rPr lang="en-GB" dirty="0">
                <a:solidFill>
                  <a:srgbClr val="0E101A"/>
                </a:solidFill>
                <a:latin typeface="Calibri"/>
                <a:cs typeface="Calibri"/>
              </a:rPr>
              <a:t>, </a:t>
            </a:r>
            <a:r>
              <a:rPr lang="en-GB" dirty="0" err="1">
                <a:solidFill>
                  <a:srgbClr val="0E101A"/>
                </a:solidFill>
                <a:latin typeface="Calibri"/>
                <a:cs typeface="Calibri"/>
              </a:rPr>
              <a:t>fljótlegri</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skilvirkari</a:t>
            </a:r>
            <a:r>
              <a:rPr lang="en-GB" dirty="0">
                <a:solidFill>
                  <a:srgbClr val="0E101A"/>
                </a:solidFill>
                <a:latin typeface="Calibri"/>
                <a:cs typeface="Calibri"/>
              </a:rPr>
              <a:t> </a:t>
            </a:r>
            <a:r>
              <a:rPr lang="en-GB" dirty="0" err="1">
                <a:solidFill>
                  <a:srgbClr val="0E101A"/>
                </a:solidFill>
                <a:latin typeface="Calibri"/>
                <a:cs typeface="Calibri"/>
              </a:rPr>
              <a:t>þegar</a:t>
            </a:r>
            <a:r>
              <a:rPr lang="en-GB" dirty="0">
                <a:solidFill>
                  <a:srgbClr val="0E101A"/>
                </a:solidFill>
                <a:latin typeface="Calibri"/>
                <a:cs typeface="Calibri"/>
              </a:rPr>
              <a:t> </a:t>
            </a:r>
            <a:r>
              <a:rPr lang="en-GB" dirty="0" err="1">
                <a:solidFill>
                  <a:srgbClr val="0E101A"/>
                </a:solidFill>
                <a:latin typeface="Calibri"/>
                <a:cs typeface="Calibri"/>
              </a:rPr>
              <a:t>réttu</a:t>
            </a:r>
            <a:r>
              <a:rPr lang="en-GB" dirty="0">
                <a:solidFill>
                  <a:srgbClr val="0E101A"/>
                </a:solidFill>
                <a:latin typeface="Calibri"/>
                <a:cs typeface="Calibri"/>
              </a:rPr>
              <a:t> </a:t>
            </a:r>
            <a:r>
              <a:rPr lang="en-GB" dirty="0" err="1">
                <a:solidFill>
                  <a:srgbClr val="0E101A"/>
                </a:solidFill>
                <a:latin typeface="Calibri"/>
                <a:cs typeface="Calibri"/>
              </a:rPr>
              <a:t>verkfærunum</a:t>
            </a:r>
            <a:r>
              <a:rPr lang="en-GB" dirty="0">
                <a:solidFill>
                  <a:srgbClr val="0E101A"/>
                </a:solidFill>
                <a:latin typeface="Calibri"/>
                <a:cs typeface="Calibri"/>
              </a:rPr>
              <a:t> er </a:t>
            </a:r>
            <a:r>
              <a:rPr lang="en-GB" dirty="0" err="1">
                <a:solidFill>
                  <a:srgbClr val="0E101A"/>
                </a:solidFill>
                <a:latin typeface="Calibri"/>
                <a:cs typeface="Calibri"/>
              </a:rPr>
              <a:t>beitt</a:t>
            </a:r>
            <a:r>
              <a:rPr lang="en-GB" dirty="0">
                <a:solidFill>
                  <a:srgbClr val="0E101A"/>
                </a:solidFill>
                <a:latin typeface="Calibri"/>
                <a:cs typeface="Calibri"/>
              </a:rPr>
              <a:t>. </a:t>
            </a:r>
            <a:endParaRPr lang="en-GB" dirty="0">
              <a:solidFill>
                <a:srgbClr val="0E101A"/>
              </a:solidFill>
              <a:effectLst/>
              <a:latin typeface="Calibri" panose="020F0502020204030204" pitchFamily="34" charset="0"/>
              <a:cs typeface="Calibri" panose="020F0502020204030204" pitchFamily="34" charset="0"/>
            </a:endParaRPr>
          </a:p>
        </p:txBody>
      </p:sp>
      <p:sp>
        <p:nvSpPr>
          <p:cNvPr id="5" name="Rectángulo 4"/>
          <p:cNvSpPr/>
          <p:nvPr/>
        </p:nvSpPr>
        <p:spPr>
          <a:xfrm>
            <a:off x="127191" y="3457095"/>
            <a:ext cx="8040532" cy="95410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b="1" u="sng" dirty="0" err="1">
                <a:solidFill>
                  <a:srgbClr val="0E101A"/>
                </a:solidFill>
                <a:latin typeface="Calibri" panose="020F0502020204030204" pitchFamily="34" charset="0"/>
                <a:cs typeface="Calibri" panose="020F0502020204030204" pitchFamily="34" charset="0"/>
              </a:rPr>
              <a:t>Ánægðir</a:t>
            </a:r>
            <a:r>
              <a:rPr lang="en-GB" b="1" u="sng" dirty="0">
                <a:solidFill>
                  <a:srgbClr val="0E101A"/>
                </a:solidFill>
                <a:latin typeface="Calibri" panose="020F0502020204030204" pitchFamily="34" charset="0"/>
                <a:cs typeface="Calibri" panose="020F0502020204030204" pitchFamily="34" charset="0"/>
              </a:rPr>
              <a:t> </a:t>
            </a:r>
            <a:r>
              <a:rPr lang="en-GB" b="1" u="sng" dirty="0" err="1">
                <a:solidFill>
                  <a:srgbClr val="0E101A"/>
                </a:solidFill>
                <a:latin typeface="Calibri" panose="020F0502020204030204" pitchFamily="34" charset="0"/>
                <a:cs typeface="Calibri" panose="020F0502020204030204" pitchFamily="34" charset="0"/>
              </a:rPr>
              <a:t>viðskiptavinir</a:t>
            </a:r>
            <a:endParaRPr lang="en-GB"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a:cs typeface="Calibri"/>
              </a:rPr>
              <a:t>Ýmis</a:t>
            </a:r>
            <a:r>
              <a:rPr lang="en-GB" dirty="0">
                <a:solidFill>
                  <a:srgbClr val="0E101A"/>
                </a:solidFill>
                <a:latin typeface="Calibri"/>
                <a:cs typeface="Calibri"/>
              </a:rPr>
              <a:t> </a:t>
            </a:r>
            <a:r>
              <a:rPr lang="en-GB" dirty="0" err="1">
                <a:solidFill>
                  <a:srgbClr val="0E101A"/>
                </a:solidFill>
                <a:latin typeface="Calibri"/>
                <a:cs typeface="Calibri"/>
              </a:rPr>
              <a:t>stjórnunartæki</a:t>
            </a:r>
            <a:r>
              <a:rPr lang="en-GB" dirty="0">
                <a:solidFill>
                  <a:srgbClr val="0E101A"/>
                </a:solidFill>
                <a:latin typeface="Calibri"/>
                <a:cs typeface="Calibri"/>
              </a:rPr>
              <a:t> geta </a:t>
            </a:r>
            <a:r>
              <a:rPr lang="en-GB" dirty="0" err="1">
                <a:solidFill>
                  <a:srgbClr val="0E101A"/>
                </a:solidFill>
                <a:latin typeface="Calibri"/>
                <a:cs typeface="Calibri"/>
              </a:rPr>
              <a:t>veitt</a:t>
            </a:r>
            <a:r>
              <a:rPr lang="en-GB" dirty="0">
                <a:solidFill>
                  <a:srgbClr val="0E101A"/>
                </a:solidFill>
                <a:latin typeface="Calibri"/>
                <a:cs typeface="Calibri"/>
              </a:rPr>
              <a:t> </a:t>
            </a:r>
            <a:r>
              <a:rPr lang="en-GB" dirty="0" err="1">
                <a:solidFill>
                  <a:srgbClr val="0E101A"/>
                </a:solidFill>
                <a:latin typeface="Calibri"/>
                <a:cs typeface="Calibri"/>
              </a:rPr>
              <a:t>okkur</a:t>
            </a:r>
            <a:r>
              <a:rPr lang="en-GB" dirty="0">
                <a:solidFill>
                  <a:srgbClr val="0E101A"/>
                </a:solidFill>
                <a:latin typeface="Calibri"/>
                <a:cs typeface="Calibri"/>
              </a:rPr>
              <a:t> </a:t>
            </a:r>
            <a:r>
              <a:rPr lang="en-GB" dirty="0" err="1">
                <a:solidFill>
                  <a:srgbClr val="0E101A"/>
                </a:solidFill>
                <a:latin typeface="Calibri"/>
                <a:cs typeface="Calibri"/>
              </a:rPr>
              <a:t>betri</a:t>
            </a:r>
            <a:r>
              <a:rPr lang="en-GB" dirty="0">
                <a:solidFill>
                  <a:srgbClr val="0E101A"/>
                </a:solidFill>
                <a:latin typeface="Calibri"/>
                <a:cs typeface="Calibri"/>
              </a:rPr>
              <a:t> </a:t>
            </a:r>
            <a:r>
              <a:rPr lang="en-GB" dirty="0" err="1">
                <a:solidFill>
                  <a:srgbClr val="0E101A"/>
                </a:solidFill>
                <a:latin typeface="Calibri"/>
                <a:cs typeface="Calibri"/>
              </a:rPr>
              <a:t>upplýsingar</a:t>
            </a:r>
            <a:r>
              <a:rPr lang="en-GB" dirty="0">
                <a:solidFill>
                  <a:srgbClr val="0E101A"/>
                </a:solidFill>
                <a:latin typeface="Calibri"/>
                <a:cs typeface="Calibri"/>
              </a:rPr>
              <a:t> um </a:t>
            </a:r>
            <a:r>
              <a:rPr lang="en-GB" dirty="0" err="1">
                <a:solidFill>
                  <a:srgbClr val="0E101A"/>
                </a:solidFill>
                <a:latin typeface="Calibri"/>
                <a:cs typeface="Calibri"/>
              </a:rPr>
              <a:t>viðskiptavini</a:t>
            </a:r>
            <a:r>
              <a:rPr lang="en-GB" dirty="0">
                <a:solidFill>
                  <a:srgbClr val="0E101A"/>
                </a:solidFill>
                <a:latin typeface="Calibri"/>
                <a:cs typeface="Calibri"/>
              </a:rPr>
              <a:t>, </a:t>
            </a:r>
            <a:r>
              <a:rPr lang="en-GB" dirty="0" err="1">
                <a:solidFill>
                  <a:srgbClr val="0E101A"/>
                </a:solidFill>
                <a:latin typeface="Calibri"/>
                <a:cs typeface="Calibri"/>
              </a:rPr>
              <a:t>kauphegðun</a:t>
            </a:r>
            <a:r>
              <a:rPr lang="en-GB" dirty="0">
                <a:solidFill>
                  <a:srgbClr val="0E101A"/>
                </a:solidFill>
                <a:latin typeface="Calibri"/>
                <a:cs typeface="Calibri"/>
              </a:rPr>
              <a:t> </a:t>
            </a:r>
            <a:r>
              <a:rPr lang="en-GB" dirty="0" err="1">
                <a:solidFill>
                  <a:srgbClr val="0E101A"/>
                </a:solidFill>
                <a:latin typeface="Calibri"/>
                <a:cs typeface="Calibri"/>
              </a:rPr>
              <a:t>þeirra</a:t>
            </a:r>
            <a:r>
              <a:rPr lang="en-GB" dirty="0">
                <a:solidFill>
                  <a:srgbClr val="0E101A"/>
                </a:solidFill>
                <a:latin typeface="Calibri"/>
                <a:cs typeface="Calibri"/>
              </a:rPr>
              <a:t>, </a:t>
            </a:r>
            <a:r>
              <a:rPr lang="en-GB" dirty="0" err="1">
                <a:solidFill>
                  <a:srgbClr val="0E101A"/>
                </a:solidFill>
                <a:latin typeface="Calibri"/>
                <a:cs typeface="Calibri"/>
              </a:rPr>
              <a:t>hvað</a:t>
            </a:r>
            <a:r>
              <a:rPr lang="en-GB" dirty="0">
                <a:solidFill>
                  <a:srgbClr val="0E101A"/>
                </a:solidFill>
                <a:latin typeface="Calibri"/>
                <a:cs typeface="Calibri"/>
              </a:rPr>
              <a:t> </a:t>
            </a:r>
            <a:r>
              <a:rPr lang="en-GB" dirty="0" err="1">
                <a:solidFill>
                  <a:srgbClr val="0E101A"/>
                </a:solidFill>
                <a:latin typeface="Calibri"/>
                <a:cs typeface="Calibri"/>
              </a:rPr>
              <a:t>þeim</a:t>
            </a:r>
            <a:r>
              <a:rPr lang="en-GB" dirty="0">
                <a:solidFill>
                  <a:srgbClr val="0E101A"/>
                </a:solidFill>
                <a:latin typeface="Calibri"/>
                <a:cs typeface="Calibri"/>
              </a:rPr>
              <a:t> </a:t>
            </a:r>
            <a:r>
              <a:rPr lang="en-GB" dirty="0" err="1">
                <a:solidFill>
                  <a:srgbClr val="0E101A"/>
                </a:solidFill>
                <a:latin typeface="Calibri"/>
                <a:cs typeface="Calibri"/>
              </a:rPr>
              <a:t>líkar</a:t>
            </a:r>
            <a:r>
              <a:rPr lang="en-GB" dirty="0">
                <a:solidFill>
                  <a:srgbClr val="0E101A"/>
                </a:solidFill>
                <a:latin typeface="Calibri"/>
                <a:cs typeface="Calibri"/>
              </a:rPr>
              <a:t>, </a:t>
            </a:r>
            <a:r>
              <a:rPr lang="en-GB" dirty="0" err="1">
                <a:solidFill>
                  <a:srgbClr val="0E101A"/>
                </a:solidFill>
                <a:latin typeface="Calibri"/>
                <a:cs typeface="Calibri"/>
              </a:rPr>
              <a:t>þarfir</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langanir</a:t>
            </a:r>
            <a:r>
              <a:rPr lang="en-GB" dirty="0">
                <a:solidFill>
                  <a:srgbClr val="0E101A"/>
                </a:solidFill>
                <a:latin typeface="Calibri"/>
                <a:cs typeface="Calibri"/>
              </a:rPr>
              <a:t>. </a:t>
            </a:r>
            <a:r>
              <a:rPr lang="en-GB" dirty="0" err="1">
                <a:solidFill>
                  <a:srgbClr val="0E101A"/>
                </a:solidFill>
                <a:latin typeface="Calibri"/>
                <a:cs typeface="Calibri"/>
              </a:rPr>
              <a:t>Þau</a:t>
            </a:r>
            <a:r>
              <a:rPr lang="en-GB" dirty="0">
                <a:solidFill>
                  <a:srgbClr val="0E101A"/>
                </a:solidFill>
                <a:latin typeface="Calibri"/>
                <a:cs typeface="Calibri"/>
              </a:rPr>
              <a:t> </a:t>
            </a:r>
            <a:r>
              <a:rPr lang="en-GB" dirty="0" err="1">
                <a:solidFill>
                  <a:srgbClr val="0E101A"/>
                </a:solidFill>
                <a:latin typeface="Calibri"/>
                <a:cs typeface="Calibri"/>
              </a:rPr>
              <a:t>gera</a:t>
            </a:r>
            <a:r>
              <a:rPr lang="en-GB" dirty="0">
                <a:solidFill>
                  <a:srgbClr val="0E101A"/>
                </a:solidFill>
                <a:latin typeface="Calibri"/>
                <a:cs typeface="Calibri"/>
              </a:rPr>
              <a:t> </a:t>
            </a:r>
            <a:r>
              <a:rPr lang="en-GB" dirty="0" err="1">
                <a:solidFill>
                  <a:srgbClr val="0E101A"/>
                </a:solidFill>
                <a:latin typeface="Calibri"/>
                <a:cs typeface="Calibri"/>
              </a:rPr>
              <a:t>okkur</a:t>
            </a:r>
            <a:r>
              <a:rPr lang="en-GB" dirty="0">
                <a:solidFill>
                  <a:srgbClr val="0E101A"/>
                </a:solidFill>
                <a:latin typeface="Calibri"/>
                <a:cs typeface="Calibri"/>
              </a:rPr>
              <a:t> </a:t>
            </a:r>
            <a:r>
              <a:rPr lang="en-GB" dirty="0" err="1">
                <a:solidFill>
                  <a:srgbClr val="0E101A"/>
                </a:solidFill>
                <a:latin typeface="Calibri"/>
                <a:cs typeface="Calibri"/>
              </a:rPr>
              <a:t>kleift</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hanna</a:t>
            </a:r>
            <a:r>
              <a:rPr lang="en-GB" dirty="0">
                <a:solidFill>
                  <a:srgbClr val="0E101A"/>
                </a:solidFill>
                <a:latin typeface="Calibri"/>
                <a:cs typeface="Calibri"/>
              </a:rPr>
              <a:t> </a:t>
            </a:r>
            <a:r>
              <a:rPr lang="en-GB" dirty="0" err="1">
                <a:solidFill>
                  <a:srgbClr val="0E101A"/>
                </a:solidFill>
                <a:latin typeface="Calibri"/>
                <a:cs typeface="Calibri"/>
              </a:rPr>
              <a:t>áætlanir</a:t>
            </a:r>
            <a:r>
              <a:rPr lang="en-GB" dirty="0">
                <a:solidFill>
                  <a:srgbClr val="0E101A"/>
                </a:solidFill>
                <a:latin typeface="Calibri"/>
                <a:cs typeface="Calibri"/>
              </a:rPr>
              <a:t> </a:t>
            </a:r>
            <a:r>
              <a:rPr lang="en-GB" dirty="0" err="1">
                <a:solidFill>
                  <a:srgbClr val="0E101A"/>
                </a:solidFill>
                <a:latin typeface="Calibri"/>
                <a:cs typeface="Calibri"/>
              </a:rPr>
              <a:t>sérstaklega</a:t>
            </a:r>
            <a:r>
              <a:rPr lang="en-GB" dirty="0">
                <a:solidFill>
                  <a:srgbClr val="0E101A"/>
                </a:solidFill>
                <a:latin typeface="Calibri"/>
                <a:cs typeface="Calibri"/>
              </a:rPr>
              <a:t> </a:t>
            </a:r>
            <a:r>
              <a:rPr lang="en-GB" dirty="0" err="1">
                <a:solidFill>
                  <a:srgbClr val="0E101A"/>
                </a:solidFill>
                <a:latin typeface="Calibri"/>
                <a:cs typeface="Calibri"/>
              </a:rPr>
              <a:t>miðaðar</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því</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uppfylla</a:t>
            </a:r>
            <a:r>
              <a:rPr lang="en-GB" dirty="0">
                <a:solidFill>
                  <a:srgbClr val="0E101A"/>
                </a:solidFill>
                <a:latin typeface="Calibri"/>
                <a:cs typeface="Calibri"/>
              </a:rPr>
              <a:t> </a:t>
            </a:r>
            <a:r>
              <a:rPr lang="en-GB" dirty="0" err="1">
                <a:solidFill>
                  <a:srgbClr val="0E101A"/>
                </a:solidFill>
                <a:latin typeface="Calibri"/>
                <a:cs typeface="Calibri"/>
              </a:rPr>
              <a:t>þarfir</a:t>
            </a:r>
            <a:r>
              <a:rPr lang="en-GB" dirty="0">
                <a:solidFill>
                  <a:srgbClr val="0E101A"/>
                </a:solidFill>
                <a:latin typeface="Calibri"/>
                <a:cs typeface="Calibri"/>
              </a:rPr>
              <a:t> </a:t>
            </a:r>
            <a:r>
              <a:rPr lang="en-GB" dirty="0" err="1">
                <a:solidFill>
                  <a:srgbClr val="0E101A"/>
                </a:solidFill>
                <a:latin typeface="Calibri"/>
                <a:cs typeface="Calibri"/>
              </a:rPr>
              <a:t>viðskiptavina</a:t>
            </a:r>
            <a:r>
              <a:rPr lang="en-GB" dirty="0">
                <a:solidFill>
                  <a:srgbClr val="0E101A"/>
                </a:solidFill>
                <a:latin typeface="Calibri"/>
                <a:cs typeface="Calibri"/>
              </a:rPr>
              <a:t>.</a:t>
            </a:r>
            <a:endParaRPr lang="en-GB" dirty="0">
              <a:solidFill>
                <a:schemeClr val="tx1"/>
              </a:solidFill>
              <a:latin typeface="Calibri"/>
              <a:cs typeface="Calibri"/>
            </a:endParaRPr>
          </a:p>
        </p:txBody>
      </p:sp>
    </p:spTree>
    <p:extLst>
      <p:ext uri="{BB962C8B-B14F-4D97-AF65-F5344CB8AC3E}">
        <p14:creationId xmlns:p14="http://schemas.microsoft.com/office/powerpoint/2010/main" val="107109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791" y="822573"/>
            <a:ext cx="6687052" cy="397066"/>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sz="1600" dirty="0">
                <a:solidFill>
                  <a:schemeClr val="tx1"/>
                </a:solidFill>
                <a:latin typeface="Calibri"/>
                <a:cs typeface="Calibri"/>
              </a:rPr>
              <a:t>1.2 </a:t>
            </a:r>
            <a:r>
              <a:rPr lang="en-GB" sz="1600" dirty="0" err="1">
                <a:solidFill>
                  <a:schemeClr val="tx1"/>
                </a:solidFill>
                <a:latin typeface="Calibri"/>
                <a:cs typeface="Calibri"/>
              </a:rPr>
              <a:t>Upplýsinga</a:t>
            </a:r>
            <a:r>
              <a:rPr lang="en-GB" sz="1600" dirty="0">
                <a:solidFill>
                  <a:schemeClr val="tx1"/>
                </a:solidFill>
                <a:latin typeface="Calibri"/>
                <a:cs typeface="Calibri"/>
              </a:rPr>
              <a:t>- </a:t>
            </a:r>
            <a:r>
              <a:rPr lang="en-GB" sz="1600" dirty="0" err="1">
                <a:solidFill>
                  <a:schemeClr val="tx1"/>
                </a:solidFill>
                <a:latin typeface="Calibri"/>
                <a:cs typeface="Calibri"/>
              </a:rPr>
              <a:t>og</a:t>
            </a:r>
            <a:r>
              <a:rPr lang="en-GB" sz="1600" dirty="0">
                <a:solidFill>
                  <a:schemeClr val="tx1"/>
                </a:solidFill>
                <a:latin typeface="Calibri"/>
                <a:cs typeface="Calibri"/>
              </a:rPr>
              <a:t> </a:t>
            </a:r>
            <a:r>
              <a:rPr lang="en-GB" sz="1600" dirty="0" err="1">
                <a:solidFill>
                  <a:schemeClr val="tx1"/>
                </a:solidFill>
                <a:latin typeface="Calibri"/>
                <a:cs typeface="Calibri"/>
              </a:rPr>
              <a:t>fjarskiptatækni</a:t>
            </a:r>
            <a:r>
              <a:rPr lang="en-GB" sz="1600" dirty="0">
                <a:solidFill>
                  <a:schemeClr val="tx1"/>
                </a:solidFill>
                <a:latin typeface="Calibri"/>
                <a:cs typeface="Calibri"/>
              </a:rPr>
              <a:t> </a:t>
            </a:r>
            <a:r>
              <a:rPr lang="en-GB" sz="1600" dirty="0" err="1">
                <a:solidFill>
                  <a:schemeClr val="tx1"/>
                </a:solidFill>
                <a:latin typeface="Calibri"/>
                <a:cs typeface="Calibri"/>
              </a:rPr>
              <a:t>og</a:t>
            </a:r>
            <a:r>
              <a:rPr lang="en-GB" sz="1600" dirty="0">
                <a:solidFill>
                  <a:schemeClr val="tx1"/>
                </a:solidFill>
                <a:latin typeface="Calibri"/>
                <a:cs typeface="Calibri"/>
              </a:rPr>
              <a:t> </a:t>
            </a:r>
            <a:r>
              <a:rPr lang="en-GB" sz="1600" dirty="0" err="1">
                <a:solidFill>
                  <a:schemeClr val="tx1"/>
                </a:solidFill>
                <a:latin typeface="Calibri"/>
                <a:cs typeface="Calibri"/>
              </a:rPr>
              <a:t>samfélagsmiðlar</a:t>
            </a:r>
            <a:r>
              <a:rPr lang="en-GB" sz="1600" dirty="0">
                <a:solidFill>
                  <a:schemeClr val="tx1"/>
                </a:solidFill>
                <a:latin typeface="Calibri"/>
                <a:cs typeface="Calibri"/>
              </a:rPr>
              <a:t> - </a:t>
            </a:r>
            <a:r>
              <a:rPr lang="en-GB" sz="1600" dirty="0" err="1">
                <a:solidFill>
                  <a:schemeClr val="tx1"/>
                </a:solidFill>
                <a:latin typeface="Calibri"/>
                <a:cs typeface="Calibri"/>
              </a:rPr>
              <a:t>Kostir</a:t>
            </a:r>
            <a:r>
              <a:rPr lang="en-GB" sz="1600" dirty="0">
                <a:solidFill>
                  <a:schemeClr val="tx1"/>
                </a:solidFill>
                <a:latin typeface="Calibri"/>
                <a:cs typeface="Calibri"/>
              </a:rPr>
              <a:t>  </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IE" sz="1200" dirty="0"/>
              <a:t> </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200" dirty="0" err="1">
                <a:solidFill>
                  <a:schemeClr val="tx1"/>
                </a:solidFill>
                <a:latin typeface="Raleway" panose="020B0003030101060003" pitchFamily="34" charset="0"/>
                <a:cs typeface="Calibri" panose="020F0502020204030204" pitchFamily="34" charset="0"/>
              </a:rPr>
              <a:t>Stafræn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samskipti</a:t>
            </a:r>
            <a:r>
              <a:rPr lang="en-GB" sz="2200" dirty="0">
                <a:solidFill>
                  <a:schemeClr val="tx1"/>
                </a:solidFill>
                <a:latin typeface="Raleway" panose="020B0003030101060003" pitchFamily="34" charset="0"/>
                <a:cs typeface="Calibri" panose="020F0502020204030204" pitchFamily="34" charset="0"/>
              </a:rPr>
              <a:t> í </a:t>
            </a:r>
            <a:r>
              <a:rPr lang="en-GB" sz="2200" dirty="0" err="1">
                <a:solidFill>
                  <a:schemeClr val="tx1"/>
                </a:solidFill>
                <a:latin typeface="Raleway" panose="020B0003030101060003" pitchFamily="34" charset="0"/>
                <a:cs typeface="Calibri" panose="020F0502020204030204" pitchFamily="34" charset="0"/>
              </a:rPr>
              <a:t>atvinnulífinu</a:t>
            </a:r>
            <a:endParaRPr sz="2200" dirty="0">
              <a:solidFill>
                <a:schemeClr val="tx1"/>
              </a:solidFill>
              <a:latin typeface="Raleway" panose="020B0003030101060003" pitchFamily="34" charset="0"/>
            </a:endParaRPr>
          </a:p>
        </p:txBody>
      </p:sp>
      <p:sp>
        <p:nvSpPr>
          <p:cNvPr id="2" name="Rectángulo 1"/>
          <p:cNvSpPr/>
          <p:nvPr/>
        </p:nvSpPr>
        <p:spPr>
          <a:xfrm>
            <a:off x="186431" y="1215307"/>
            <a:ext cx="8033658" cy="1815882"/>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b="1" u="sng" dirty="0" err="1">
                <a:solidFill>
                  <a:schemeClr val="tx1"/>
                </a:solidFill>
                <a:latin typeface="Calibri"/>
                <a:cs typeface="Calibri"/>
              </a:rPr>
              <a:t>Vöxtur</a:t>
            </a:r>
            <a:endParaRPr lang="en-GB" b="1" u="sng">
              <a:solidFill>
                <a:schemeClr val="tx1"/>
              </a:solidFill>
              <a:latin typeface="Calibri"/>
              <a:cs typeface="Calibri"/>
            </a:endParaRPr>
          </a:p>
          <a:p>
            <a:r>
              <a:rPr lang="en-GB" dirty="0" err="1">
                <a:solidFill>
                  <a:srgbClr val="0E101A"/>
                </a:solidFill>
                <a:latin typeface="Calibri"/>
                <a:cs typeface="Calibri"/>
              </a:rPr>
              <a:t>Upplýsinga</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fjarskiptatækni</a:t>
            </a:r>
            <a:r>
              <a:rPr lang="en-GB" dirty="0">
                <a:solidFill>
                  <a:srgbClr val="0E101A"/>
                </a:solidFill>
                <a:latin typeface="Calibri"/>
                <a:cs typeface="Calibri"/>
              </a:rPr>
              <a:t> </a:t>
            </a:r>
            <a:r>
              <a:rPr lang="en-GB" dirty="0" err="1">
                <a:solidFill>
                  <a:srgbClr val="0E101A"/>
                </a:solidFill>
                <a:latin typeface="Calibri"/>
                <a:cs typeface="Calibri"/>
              </a:rPr>
              <a:t>ásamt</a:t>
            </a:r>
            <a:r>
              <a:rPr lang="en-GB" dirty="0">
                <a:solidFill>
                  <a:srgbClr val="0E101A"/>
                </a:solidFill>
                <a:latin typeface="Calibri"/>
                <a:cs typeface="Calibri"/>
              </a:rPr>
              <a:t> </a:t>
            </a:r>
            <a:r>
              <a:rPr lang="en-GB" dirty="0" err="1">
                <a:solidFill>
                  <a:srgbClr val="0E101A"/>
                </a:solidFill>
                <a:latin typeface="Calibri"/>
                <a:cs typeface="Calibri"/>
              </a:rPr>
              <a:t>samfélagsmiðlum</a:t>
            </a:r>
            <a:r>
              <a:rPr lang="en-GB" dirty="0">
                <a:solidFill>
                  <a:srgbClr val="0E101A"/>
                </a:solidFill>
                <a:latin typeface="Calibri"/>
                <a:cs typeface="Calibri"/>
              </a:rPr>
              <a:t> </a:t>
            </a:r>
            <a:r>
              <a:rPr lang="en-GB" dirty="0" err="1">
                <a:solidFill>
                  <a:srgbClr val="0E101A"/>
                </a:solidFill>
                <a:latin typeface="Calibri"/>
                <a:cs typeface="Calibri"/>
              </a:rPr>
              <a:t>eru</a:t>
            </a:r>
            <a:r>
              <a:rPr lang="en-GB" dirty="0">
                <a:solidFill>
                  <a:srgbClr val="0E101A"/>
                </a:solidFill>
                <a:latin typeface="Calibri"/>
                <a:cs typeface="Calibri"/>
              </a:rPr>
              <a:t> </a:t>
            </a:r>
            <a:r>
              <a:rPr lang="en-GB" dirty="0" err="1">
                <a:solidFill>
                  <a:srgbClr val="0E101A"/>
                </a:solidFill>
                <a:latin typeface="Calibri"/>
                <a:cs typeface="Calibri"/>
              </a:rPr>
              <a:t>verkfæri</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aðstoða</a:t>
            </a:r>
            <a:r>
              <a:rPr lang="en-GB" dirty="0">
                <a:solidFill>
                  <a:srgbClr val="0E101A"/>
                </a:solidFill>
                <a:latin typeface="Calibri"/>
                <a:cs typeface="Calibri"/>
              </a:rPr>
              <a:t> </a:t>
            </a:r>
            <a:r>
              <a:rPr lang="en-GB" dirty="0" err="1">
                <a:solidFill>
                  <a:srgbClr val="0E101A"/>
                </a:solidFill>
                <a:latin typeface="Calibri"/>
                <a:cs typeface="Calibri"/>
              </a:rPr>
              <a:t>við</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yfirstíga</a:t>
            </a:r>
            <a:r>
              <a:rPr lang="en-GB" dirty="0">
                <a:solidFill>
                  <a:srgbClr val="0E101A"/>
                </a:solidFill>
                <a:latin typeface="Calibri"/>
                <a:cs typeface="Calibri"/>
              </a:rPr>
              <a:t> </a:t>
            </a:r>
            <a:r>
              <a:rPr lang="en-GB" dirty="0" err="1">
                <a:solidFill>
                  <a:srgbClr val="0E101A"/>
                </a:solidFill>
                <a:latin typeface="Calibri"/>
                <a:cs typeface="Calibri"/>
              </a:rPr>
              <a:t>tæknilegar</a:t>
            </a:r>
            <a:r>
              <a:rPr lang="en-GB" dirty="0">
                <a:solidFill>
                  <a:srgbClr val="0E101A"/>
                </a:solidFill>
                <a:latin typeface="Calibri"/>
                <a:cs typeface="Calibri"/>
              </a:rPr>
              <a:t>, </a:t>
            </a:r>
            <a:r>
              <a:rPr lang="en-GB" dirty="0" err="1">
                <a:solidFill>
                  <a:srgbClr val="0E101A"/>
                </a:solidFill>
                <a:latin typeface="Calibri"/>
                <a:cs typeface="Calibri"/>
              </a:rPr>
              <a:t>efnislegar</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staðbundnar</a:t>
            </a:r>
            <a:r>
              <a:rPr lang="en-GB" dirty="0">
                <a:solidFill>
                  <a:srgbClr val="0E101A"/>
                </a:solidFill>
                <a:latin typeface="Calibri"/>
                <a:cs typeface="Calibri"/>
              </a:rPr>
              <a:t> </a:t>
            </a:r>
            <a:r>
              <a:rPr lang="en-GB" dirty="0" err="1">
                <a:solidFill>
                  <a:srgbClr val="0E101A"/>
                </a:solidFill>
                <a:latin typeface="Calibri"/>
                <a:cs typeface="Calibri"/>
              </a:rPr>
              <a:t>hindranir</a:t>
            </a:r>
            <a:r>
              <a:rPr lang="en-GB" dirty="0">
                <a:solidFill>
                  <a:srgbClr val="0E101A"/>
                </a:solidFill>
                <a:latin typeface="Calibri"/>
                <a:cs typeface="Calibri"/>
              </a:rPr>
              <a:t> </a:t>
            </a:r>
            <a:r>
              <a:rPr lang="en-GB" dirty="0" err="1">
                <a:solidFill>
                  <a:srgbClr val="0E101A"/>
                </a:solidFill>
                <a:latin typeface="Calibri"/>
                <a:cs typeface="Calibri"/>
              </a:rPr>
              <a:t>til</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styðja</a:t>
            </a:r>
            <a:r>
              <a:rPr lang="en-GB" dirty="0">
                <a:solidFill>
                  <a:srgbClr val="0E101A"/>
                </a:solidFill>
                <a:latin typeface="Calibri"/>
                <a:cs typeface="Calibri"/>
              </a:rPr>
              <a:t> </a:t>
            </a:r>
            <a:r>
              <a:rPr lang="en-GB" dirty="0" err="1">
                <a:solidFill>
                  <a:srgbClr val="0E101A"/>
                </a:solidFill>
                <a:latin typeface="Calibri"/>
                <a:cs typeface="Calibri"/>
              </a:rPr>
              <a:t>við</a:t>
            </a:r>
            <a:r>
              <a:rPr lang="en-GB" dirty="0">
                <a:solidFill>
                  <a:srgbClr val="0E101A"/>
                </a:solidFill>
                <a:latin typeface="Calibri"/>
                <a:cs typeface="Calibri"/>
              </a:rPr>
              <a:t> </a:t>
            </a:r>
            <a:r>
              <a:rPr lang="en-GB" dirty="0" err="1">
                <a:solidFill>
                  <a:srgbClr val="0E101A"/>
                </a:solidFill>
                <a:latin typeface="Calibri"/>
                <a:cs typeface="Calibri"/>
              </a:rPr>
              <a:t>vöxt</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þróun</a:t>
            </a:r>
            <a:r>
              <a:rPr lang="en-GB" dirty="0">
                <a:solidFill>
                  <a:srgbClr val="0E101A"/>
                </a:solidFill>
                <a:latin typeface="Calibri"/>
                <a:cs typeface="Calibri"/>
              </a:rPr>
              <a:t> </a:t>
            </a:r>
            <a:r>
              <a:rPr lang="en-GB" dirty="0" err="1">
                <a:solidFill>
                  <a:srgbClr val="0E101A"/>
                </a:solidFill>
                <a:latin typeface="Calibri"/>
                <a:cs typeface="Calibri"/>
              </a:rPr>
              <a:t>fyrirtækja</a:t>
            </a:r>
            <a:r>
              <a:rPr lang="en-GB" dirty="0">
                <a:solidFill>
                  <a:srgbClr val="0E101A"/>
                </a:solidFill>
                <a:latin typeface="Calibri"/>
                <a:cs typeface="Calibri"/>
              </a:rPr>
              <a:t>, </a:t>
            </a:r>
            <a:r>
              <a:rPr lang="en-GB" dirty="0" err="1">
                <a:solidFill>
                  <a:srgbClr val="0E101A"/>
                </a:solidFill>
                <a:latin typeface="Calibri"/>
                <a:cs typeface="Calibri"/>
              </a:rPr>
              <a:t>einkum</a:t>
            </a:r>
            <a:r>
              <a:rPr lang="en-GB" dirty="0">
                <a:solidFill>
                  <a:srgbClr val="0E101A"/>
                </a:solidFill>
                <a:latin typeface="Calibri"/>
                <a:cs typeface="Calibri"/>
              </a:rPr>
              <a:t> á </a:t>
            </a:r>
            <a:r>
              <a:rPr lang="en-GB" dirty="0" err="1">
                <a:solidFill>
                  <a:srgbClr val="0E101A"/>
                </a:solidFill>
                <a:latin typeface="Calibri"/>
                <a:cs typeface="Calibri"/>
              </a:rPr>
              <a:t>fyrstu</a:t>
            </a:r>
            <a:r>
              <a:rPr lang="en-GB" dirty="0">
                <a:solidFill>
                  <a:srgbClr val="0E101A"/>
                </a:solidFill>
                <a:latin typeface="Calibri"/>
                <a:cs typeface="Calibri"/>
              </a:rPr>
              <a:t> </a:t>
            </a:r>
            <a:r>
              <a:rPr lang="en-GB" dirty="0" err="1">
                <a:solidFill>
                  <a:srgbClr val="0E101A"/>
                </a:solidFill>
                <a:latin typeface="Calibri"/>
                <a:cs typeface="Calibri"/>
              </a:rPr>
              <a:t>stigum</a:t>
            </a:r>
            <a:r>
              <a:rPr lang="en-GB" dirty="0">
                <a:solidFill>
                  <a:srgbClr val="0E101A"/>
                </a:solidFill>
                <a:latin typeface="Calibri"/>
                <a:cs typeface="Calibri"/>
              </a:rPr>
              <a:t>.</a:t>
            </a:r>
          </a:p>
          <a:p>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u="sng" dirty="0">
                <a:solidFill>
                  <a:schemeClr val="tx1"/>
                </a:solidFill>
                <a:latin typeface="Calibri"/>
                <a:cs typeface="Calibri"/>
              </a:rPr>
              <a:t>Betri </a:t>
            </a:r>
            <a:r>
              <a:rPr lang="en-GB" b="1" u="sng" dirty="0" err="1">
                <a:solidFill>
                  <a:schemeClr val="tx1"/>
                </a:solidFill>
                <a:latin typeface="Calibri"/>
                <a:cs typeface="Calibri"/>
              </a:rPr>
              <a:t>ímynd</a:t>
            </a:r>
            <a:r>
              <a:rPr lang="en-GB" b="1" u="sng" dirty="0">
                <a:solidFill>
                  <a:schemeClr val="tx1"/>
                </a:solidFill>
                <a:latin typeface="Calibri"/>
                <a:cs typeface="Calibri"/>
              </a:rPr>
              <a:t> </a:t>
            </a:r>
            <a:r>
              <a:rPr lang="en-GB" b="1" u="sng" dirty="0" err="1">
                <a:solidFill>
                  <a:schemeClr val="tx1"/>
                </a:solidFill>
                <a:latin typeface="Calibri"/>
                <a:cs typeface="Calibri"/>
              </a:rPr>
              <a:t>vörumerkis</a:t>
            </a:r>
            <a:r>
              <a:rPr lang="en-GB" b="1" u="sng" dirty="0">
                <a:solidFill>
                  <a:schemeClr val="tx1"/>
                </a:solidFill>
                <a:latin typeface="Calibri"/>
                <a:cs typeface="Calibri"/>
              </a:rPr>
              <a:t> </a:t>
            </a:r>
            <a:r>
              <a:rPr lang="en-GB" b="1" u="sng" dirty="0" err="1">
                <a:solidFill>
                  <a:schemeClr val="tx1"/>
                </a:solidFill>
                <a:latin typeface="Calibri"/>
                <a:cs typeface="Calibri"/>
              </a:rPr>
              <a:t>fyrir</a:t>
            </a:r>
            <a:r>
              <a:rPr lang="en-GB" b="1" u="sng" dirty="0">
                <a:solidFill>
                  <a:schemeClr val="tx1"/>
                </a:solidFill>
                <a:latin typeface="Calibri"/>
                <a:cs typeface="Calibri"/>
              </a:rPr>
              <a:t> </a:t>
            </a:r>
            <a:r>
              <a:rPr lang="en-GB" b="1" u="sng" dirty="0" err="1">
                <a:solidFill>
                  <a:schemeClr val="tx1"/>
                </a:solidFill>
                <a:latin typeface="Calibri"/>
                <a:cs typeface="Calibri"/>
              </a:rPr>
              <a:t>fyrirtækið</a:t>
            </a:r>
            <a:r>
              <a:rPr lang="en-GB" b="1" u="sng" dirty="0">
                <a:solidFill>
                  <a:schemeClr val="tx1"/>
                </a:solidFill>
                <a:latin typeface="Calibri"/>
                <a:cs typeface="Calibri"/>
              </a:rPr>
              <a:t>.</a:t>
            </a:r>
            <a:endParaRPr lang="en-GB" dirty="0">
              <a:solidFill>
                <a:schemeClr val="tx1"/>
              </a:solidFill>
              <a:latin typeface="Calibri"/>
              <a:cs typeface="Calibri"/>
            </a:endParaRPr>
          </a:p>
          <a:p>
            <a:r>
              <a:rPr lang="en-GB" dirty="0" err="1">
                <a:solidFill>
                  <a:schemeClr val="tx1"/>
                </a:solidFill>
                <a:latin typeface="Calibri"/>
                <a:cs typeface="Calibri"/>
              </a:rPr>
              <a:t>Upplýsinga</a:t>
            </a:r>
            <a:r>
              <a:rPr lang="en-GB" dirty="0">
                <a:solidFill>
                  <a:schemeClr val="tx1"/>
                </a:solidFill>
                <a:latin typeface="Calibri"/>
                <a:cs typeface="Calibri"/>
              </a:rPr>
              <a:t>- og </a:t>
            </a:r>
            <a:r>
              <a:rPr lang="en-GB" dirty="0" err="1">
                <a:solidFill>
                  <a:schemeClr val="tx1"/>
                </a:solidFill>
                <a:latin typeface="Calibri"/>
                <a:cs typeface="Calibri"/>
              </a:rPr>
              <a:t>fjarskiptatækni</a:t>
            </a:r>
            <a:r>
              <a:rPr lang="en-GB" dirty="0">
                <a:solidFill>
                  <a:schemeClr val="tx1"/>
                </a:solidFill>
                <a:latin typeface="Calibri"/>
                <a:cs typeface="Calibri"/>
              </a:rPr>
              <a:t> </a:t>
            </a:r>
            <a:r>
              <a:rPr lang="en-GB" dirty="0" err="1">
                <a:solidFill>
                  <a:schemeClr val="tx1"/>
                </a:solidFill>
                <a:latin typeface="Calibri"/>
                <a:cs typeface="Calibri"/>
              </a:rPr>
              <a:t>ásamt</a:t>
            </a:r>
            <a:r>
              <a:rPr lang="en-GB" dirty="0">
                <a:solidFill>
                  <a:schemeClr val="tx1"/>
                </a:solidFill>
                <a:latin typeface="Calibri"/>
                <a:cs typeface="Calibri"/>
              </a:rPr>
              <a:t> </a:t>
            </a:r>
            <a:r>
              <a:rPr lang="en-GB" dirty="0" err="1">
                <a:solidFill>
                  <a:schemeClr val="tx1"/>
                </a:solidFill>
                <a:latin typeface="Calibri"/>
                <a:cs typeface="Calibri"/>
              </a:rPr>
              <a:t>samfélagsmiðlum</a:t>
            </a:r>
            <a:r>
              <a:rPr lang="en-GB" dirty="0">
                <a:solidFill>
                  <a:schemeClr val="tx1"/>
                </a:solidFill>
                <a:latin typeface="Calibri"/>
                <a:cs typeface="Calibri"/>
              </a:rPr>
              <a:t> </a:t>
            </a:r>
            <a:r>
              <a:rPr lang="en-GB" dirty="0" err="1">
                <a:solidFill>
                  <a:schemeClr val="tx1"/>
                </a:solidFill>
                <a:latin typeface="Calibri"/>
                <a:cs typeface="Calibri"/>
              </a:rPr>
              <a:t>fyrirtækja</a:t>
            </a:r>
            <a:r>
              <a:rPr lang="en-GB" dirty="0">
                <a:solidFill>
                  <a:schemeClr val="tx1"/>
                </a:solidFill>
                <a:latin typeface="Calibri"/>
                <a:cs typeface="Calibri"/>
              </a:rPr>
              <a:t> </a:t>
            </a:r>
            <a:r>
              <a:rPr lang="en-GB" dirty="0" err="1">
                <a:solidFill>
                  <a:schemeClr val="tx1"/>
                </a:solidFill>
                <a:latin typeface="Calibri"/>
                <a:cs typeface="Calibri"/>
              </a:rPr>
              <a:t>stuðla</a:t>
            </a:r>
            <a:r>
              <a:rPr lang="en-GB" dirty="0">
                <a:solidFill>
                  <a:schemeClr val="tx1"/>
                </a:solidFill>
                <a:latin typeface="Calibri"/>
                <a:cs typeface="Calibri"/>
              </a:rPr>
              <a:t> </a:t>
            </a:r>
            <a:r>
              <a:rPr lang="en-GB" dirty="0" err="1">
                <a:solidFill>
                  <a:schemeClr val="tx1"/>
                </a:solidFill>
                <a:latin typeface="Calibri"/>
                <a:cs typeface="Calibri"/>
              </a:rPr>
              <a:t>að</a:t>
            </a:r>
            <a:r>
              <a:rPr lang="en-GB" dirty="0">
                <a:solidFill>
                  <a:schemeClr val="tx1"/>
                </a:solidFill>
                <a:latin typeface="Calibri"/>
                <a:cs typeface="Calibri"/>
              </a:rPr>
              <a:t> </a:t>
            </a:r>
            <a:r>
              <a:rPr lang="en-GB" dirty="0" err="1">
                <a:solidFill>
                  <a:schemeClr val="tx1"/>
                </a:solidFill>
                <a:latin typeface="Calibri"/>
                <a:cs typeface="Calibri"/>
              </a:rPr>
              <a:t>nútímalegri</a:t>
            </a:r>
            <a:r>
              <a:rPr lang="en-GB" dirty="0">
                <a:solidFill>
                  <a:schemeClr val="tx1"/>
                </a:solidFill>
                <a:latin typeface="Calibri"/>
                <a:cs typeface="Calibri"/>
              </a:rPr>
              <a:t> og </a:t>
            </a:r>
            <a:r>
              <a:rPr lang="en-GB" dirty="0" err="1">
                <a:solidFill>
                  <a:schemeClr val="tx1"/>
                </a:solidFill>
                <a:latin typeface="Calibri"/>
                <a:cs typeface="Calibri"/>
              </a:rPr>
              <a:t>nýstárlegri</a:t>
            </a:r>
            <a:r>
              <a:rPr lang="en-GB" dirty="0">
                <a:solidFill>
                  <a:schemeClr val="tx1"/>
                </a:solidFill>
                <a:latin typeface="Calibri"/>
                <a:cs typeface="Calibri"/>
              </a:rPr>
              <a:t> </a:t>
            </a:r>
            <a:r>
              <a:rPr lang="en-GB" dirty="0" err="1">
                <a:solidFill>
                  <a:schemeClr val="tx1"/>
                </a:solidFill>
                <a:latin typeface="Calibri"/>
                <a:cs typeface="Calibri"/>
              </a:rPr>
              <a:t>ímynd</a:t>
            </a:r>
            <a:r>
              <a:rPr lang="en-GB" dirty="0">
                <a:solidFill>
                  <a:schemeClr val="tx1"/>
                </a:solidFill>
                <a:latin typeface="Calibri"/>
                <a:cs typeface="Calibri"/>
              </a:rPr>
              <a:t> </a:t>
            </a:r>
            <a:r>
              <a:rPr lang="en-GB" dirty="0" err="1">
                <a:solidFill>
                  <a:schemeClr val="tx1"/>
                </a:solidFill>
                <a:latin typeface="Calibri"/>
                <a:cs typeface="Calibri"/>
              </a:rPr>
              <a:t>fyrirtækis</a:t>
            </a:r>
            <a:r>
              <a:rPr lang="en-GB" dirty="0">
                <a:solidFill>
                  <a:schemeClr val="tx1"/>
                </a:solidFill>
                <a:latin typeface="Calibri"/>
                <a:cs typeface="Calibri"/>
              </a:rPr>
              <a:t>, og </a:t>
            </a:r>
            <a:r>
              <a:rPr lang="en-GB" dirty="0" err="1">
                <a:solidFill>
                  <a:schemeClr val="tx1"/>
                </a:solidFill>
                <a:latin typeface="Calibri"/>
                <a:cs typeface="Calibri"/>
              </a:rPr>
              <a:t>gerir</a:t>
            </a:r>
            <a:r>
              <a:rPr lang="en-GB" dirty="0">
                <a:solidFill>
                  <a:schemeClr val="tx1"/>
                </a:solidFill>
                <a:latin typeface="Calibri"/>
                <a:cs typeface="Calibri"/>
              </a:rPr>
              <a:t> </a:t>
            </a:r>
            <a:r>
              <a:rPr lang="en-GB" dirty="0" err="1">
                <a:solidFill>
                  <a:schemeClr val="tx1"/>
                </a:solidFill>
                <a:latin typeface="Calibri"/>
                <a:cs typeface="Calibri"/>
              </a:rPr>
              <a:t>fyrirtækið</a:t>
            </a:r>
            <a:r>
              <a:rPr lang="en-GB" dirty="0">
                <a:solidFill>
                  <a:schemeClr val="tx1"/>
                </a:solidFill>
                <a:latin typeface="Calibri"/>
                <a:cs typeface="Calibri"/>
              </a:rPr>
              <a:t> </a:t>
            </a:r>
            <a:r>
              <a:rPr lang="en-GB" dirty="0" err="1">
                <a:solidFill>
                  <a:schemeClr val="tx1"/>
                </a:solidFill>
                <a:latin typeface="Calibri"/>
                <a:cs typeface="Calibri"/>
              </a:rPr>
              <a:t>skilvirkara</a:t>
            </a:r>
            <a:r>
              <a:rPr lang="en-GB" dirty="0">
                <a:solidFill>
                  <a:schemeClr val="tx1"/>
                </a:solidFill>
                <a:latin typeface="Calibri"/>
                <a:cs typeface="Calibri"/>
              </a:rPr>
              <a:t> </a:t>
            </a:r>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a:cs typeface="Calibri"/>
              </a:rPr>
              <a:t>og </a:t>
            </a:r>
            <a:r>
              <a:rPr lang="en-GB" dirty="0" err="1">
                <a:solidFill>
                  <a:schemeClr val="tx1"/>
                </a:solidFill>
                <a:latin typeface="Calibri"/>
                <a:cs typeface="Calibri"/>
              </a:rPr>
              <a:t>samkeppnishæfara</a:t>
            </a:r>
            <a:r>
              <a:rPr lang="en-GB" dirty="0">
                <a:solidFill>
                  <a:schemeClr val="tx1"/>
                </a:solidFill>
                <a:latin typeface="Calibri"/>
                <a:cs typeface="Calibri"/>
              </a:rPr>
              <a:t>.</a:t>
            </a:r>
            <a:endParaRPr lang="en-GB" dirty="0">
              <a:solidFill>
                <a:schemeClr val="tx1"/>
              </a:solidFill>
              <a:effectLst/>
              <a:latin typeface="Calibri"/>
              <a:cs typeface="Calibri"/>
            </a:endParaRPr>
          </a:p>
        </p:txBody>
      </p:sp>
      <p:pic>
        <p:nvPicPr>
          <p:cNvPr id="4" name="Imagen 3"/>
          <p:cNvPicPr>
            <a:picLocks noChangeAspect="1"/>
          </p:cNvPicPr>
          <p:nvPr/>
        </p:nvPicPr>
        <p:blipFill>
          <a:blip r:embed="rId3"/>
          <a:stretch>
            <a:fillRect/>
          </a:stretch>
        </p:blipFill>
        <p:spPr>
          <a:xfrm>
            <a:off x="4511835" y="2729388"/>
            <a:ext cx="525324" cy="543284"/>
          </a:xfrm>
          <a:prstGeom prst="rect">
            <a:avLst/>
          </a:prstGeom>
        </p:spPr>
      </p:pic>
      <p:pic>
        <p:nvPicPr>
          <p:cNvPr id="5" name="Imagen 4"/>
          <p:cNvPicPr>
            <a:picLocks noChangeAspect="1"/>
          </p:cNvPicPr>
          <p:nvPr/>
        </p:nvPicPr>
        <p:blipFill>
          <a:blip r:embed="rId4"/>
          <a:stretch>
            <a:fillRect/>
          </a:stretch>
        </p:blipFill>
        <p:spPr>
          <a:xfrm>
            <a:off x="7011348" y="2691612"/>
            <a:ext cx="585797" cy="609806"/>
          </a:xfrm>
          <a:prstGeom prst="rect">
            <a:avLst/>
          </a:prstGeom>
        </p:spPr>
      </p:pic>
      <p:pic>
        <p:nvPicPr>
          <p:cNvPr id="6" name="Imagen 5"/>
          <p:cNvPicPr>
            <a:picLocks noChangeAspect="1"/>
          </p:cNvPicPr>
          <p:nvPr/>
        </p:nvPicPr>
        <p:blipFill>
          <a:blip r:embed="rId5"/>
          <a:stretch>
            <a:fillRect/>
          </a:stretch>
        </p:blipFill>
        <p:spPr>
          <a:xfrm>
            <a:off x="3946644" y="3280262"/>
            <a:ext cx="521008" cy="521008"/>
          </a:xfrm>
          <a:prstGeom prst="rect">
            <a:avLst/>
          </a:prstGeom>
        </p:spPr>
      </p:pic>
      <p:pic>
        <p:nvPicPr>
          <p:cNvPr id="8" name="Imagen 7"/>
          <p:cNvPicPr>
            <a:picLocks noChangeAspect="1"/>
          </p:cNvPicPr>
          <p:nvPr/>
        </p:nvPicPr>
        <p:blipFill>
          <a:blip r:embed="rId6"/>
          <a:stretch>
            <a:fillRect/>
          </a:stretch>
        </p:blipFill>
        <p:spPr>
          <a:xfrm>
            <a:off x="5409718" y="2670407"/>
            <a:ext cx="585870" cy="604922"/>
          </a:xfrm>
          <a:prstGeom prst="rect">
            <a:avLst/>
          </a:prstGeom>
        </p:spPr>
      </p:pic>
      <p:pic>
        <p:nvPicPr>
          <p:cNvPr id="9" name="Imagen 8"/>
          <p:cNvPicPr>
            <a:picLocks noChangeAspect="1"/>
          </p:cNvPicPr>
          <p:nvPr/>
        </p:nvPicPr>
        <p:blipFill>
          <a:blip r:embed="rId7"/>
          <a:stretch>
            <a:fillRect/>
          </a:stretch>
        </p:blipFill>
        <p:spPr>
          <a:xfrm>
            <a:off x="3934181" y="4035735"/>
            <a:ext cx="584504" cy="552787"/>
          </a:xfrm>
          <a:prstGeom prst="rect">
            <a:avLst/>
          </a:prstGeom>
        </p:spPr>
      </p:pic>
      <p:pic>
        <p:nvPicPr>
          <p:cNvPr id="10" name="Imagen 9"/>
          <p:cNvPicPr>
            <a:picLocks noChangeAspect="1"/>
          </p:cNvPicPr>
          <p:nvPr/>
        </p:nvPicPr>
        <p:blipFill>
          <a:blip r:embed="rId8"/>
          <a:stretch>
            <a:fillRect/>
          </a:stretch>
        </p:blipFill>
        <p:spPr>
          <a:xfrm>
            <a:off x="7831477" y="2767388"/>
            <a:ext cx="546560" cy="528492"/>
          </a:xfrm>
          <a:prstGeom prst="rect">
            <a:avLst/>
          </a:prstGeom>
        </p:spPr>
      </p:pic>
      <p:pic>
        <p:nvPicPr>
          <p:cNvPr id="11" name="Imagen 10"/>
          <p:cNvPicPr>
            <a:picLocks noChangeAspect="1"/>
          </p:cNvPicPr>
          <p:nvPr/>
        </p:nvPicPr>
        <p:blipFill>
          <a:blip r:embed="rId9"/>
          <a:stretch>
            <a:fillRect/>
          </a:stretch>
        </p:blipFill>
        <p:spPr>
          <a:xfrm>
            <a:off x="6229606" y="2704629"/>
            <a:ext cx="585797" cy="585797"/>
          </a:xfrm>
          <a:prstGeom prst="rect">
            <a:avLst/>
          </a:prstGeom>
        </p:spPr>
      </p:pic>
      <p:pic>
        <p:nvPicPr>
          <p:cNvPr id="12" name="Imagen 11"/>
          <p:cNvPicPr>
            <a:picLocks noChangeAspect="1"/>
          </p:cNvPicPr>
          <p:nvPr/>
        </p:nvPicPr>
        <p:blipFill>
          <a:blip r:embed="rId10"/>
          <a:stretch>
            <a:fillRect/>
          </a:stretch>
        </p:blipFill>
        <p:spPr>
          <a:xfrm>
            <a:off x="4511834" y="3277986"/>
            <a:ext cx="3933396" cy="1362121"/>
          </a:xfrm>
          <a:prstGeom prst="rect">
            <a:avLst/>
          </a:prstGeom>
        </p:spPr>
      </p:pic>
    </p:spTree>
    <p:extLst>
      <p:ext uri="{BB962C8B-B14F-4D97-AF65-F5344CB8AC3E}">
        <p14:creationId xmlns:p14="http://schemas.microsoft.com/office/powerpoint/2010/main" val="386529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200" dirty="0" err="1">
                <a:solidFill>
                  <a:schemeClr val="tx1"/>
                </a:solidFill>
                <a:latin typeface="Raleway" panose="020B0003030101060003" pitchFamily="34" charset="0"/>
                <a:cs typeface="Calibri" panose="020F0502020204030204" pitchFamily="34" charset="0"/>
              </a:rPr>
              <a:t>Stafræn</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samskipti</a:t>
            </a:r>
            <a:r>
              <a:rPr lang="en-GB" sz="2200" dirty="0">
                <a:solidFill>
                  <a:schemeClr val="tx1"/>
                </a:solidFill>
                <a:latin typeface="Raleway" panose="020B0003030101060003" pitchFamily="34" charset="0"/>
                <a:cs typeface="Calibri" panose="020F0502020204030204" pitchFamily="34" charset="0"/>
              </a:rPr>
              <a:t> í </a:t>
            </a:r>
            <a:r>
              <a:rPr lang="en-GB" sz="2200" dirty="0" err="1">
                <a:solidFill>
                  <a:schemeClr val="tx1"/>
                </a:solidFill>
                <a:latin typeface="Raleway" panose="020B0003030101060003" pitchFamily="34" charset="0"/>
                <a:cs typeface="Calibri" panose="020F0502020204030204" pitchFamily="34" charset="0"/>
              </a:rPr>
              <a:t>atvinnulífinu</a:t>
            </a:r>
            <a:r>
              <a:rPr lang="en-GB" sz="22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7408" cy="289310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b="1" dirty="0">
                <a:latin typeface="Calibri"/>
                <a:cs typeface="Calibri"/>
                <a:hlinkClick r:id="rId3"/>
              </a:rPr>
              <a:t>Facebook for business:</a:t>
            </a:r>
            <a:endParaRPr lang="en-GB" b="1" dirty="0">
              <a:latin typeface="Calibri"/>
              <a:cs typeface="Calibri"/>
            </a:endParaRPr>
          </a:p>
          <a:p>
            <a:r>
              <a:rPr lang="en-GB" dirty="0">
                <a:latin typeface="Calibri"/>
                <a:cs typeface="Calibri"/>
              </a:rPr>
              <a:t>Facebook for business er </a:t>
            </a:r>
            <a:r>
              <a:rPr lang="en-GB" dirty="0" err="1">
                <a:latin typeface="Calibri"/>
                <a:cs typeface="Calibri"/>
              </a:rPr>
              <a:t>ókeypis</a:t>
            </a:r>
            <a:r>
              <a:rPr lang="en-GB" dirty="0">
                <a:latin typeface="Calibri"/>
                <a:cs typeface="Calibri"/>
              </a:rPr>
              <a:t> Facebook </a:t>
            </a:r>
            <a:r>
              <a:rPr lang="en-GB" dirty="0" err="1">
                <a:latin typeface="Calibri"/>
                <a:cs typeface="Calibri"/>
              </a:rPr>
              <a:t>síða</a:t>
            </a:r>
            <a:r>
              <a:rPr lang="en-GB" dirty="0">
                <a:latin typeface="Calibri"/>
                <a:cs typeface="Calibri"/>
              </a:rPr>
              <a:t> </a:t>
            </a:r>
            <a:r>
              <a:rPr lang="en-GB" dirty="0" err="1">
                <a:latin typeface="Calibri"/>
                <a:cs typeface="Calibri"/>
              </a:rPr>
              <a:t>sem</a:t>
            </a:r>
            <a:r>
              <a:rPr lang="en-GB" dirty="0">
                <a:latin typeface="Calibri"/>
                <a:cs typeface="Calibri"/>
              </a:rPr>
              <a:t> </a:t>
            </a:r>
            <a:r>
              <a:rPr lang="en-GB" dirty="0" err="1">
                <a:latin typeface="Calibri"/>
                <a:cs typeface="Calibri"/>
              </a:rPr>
              <a:t>frumkvöðlar</a:t>
            </a:r>
            <a:r>
              <a:rPr lang="en-GB" dirty="0">
                <a:latin typeface="Calibri"/>
                <a:cs typeface="Calibri"/>
              </a:rPr>
              <a:t> </a:t>
            </a:r>
            <a:r>
              <a:rPr lang="en-GB" dirty="0" err="1">
                <a:latin typeface="Calibri"/>
                <a:cs typeface="Calibri"/>
              </a:rPr>
              <a:t>og</a:t>
            </a:r>
            <a:r>
              <a:rPr lang="en-GB" dirty="0">
                <a:latin typeface="Calibri"/>
                <a:cs typeface="Calibri"/>
              </a:rPr>
              <a:t> </a:t>
            </a:r>
            <a:r>
              <a:rPr lang="en-GB" dirty="0" err="1">
                <a:latin typeface="Calibri"/>
                <a:cs typeface="Calibri"/>
              </a:rPr>
              <a:t>aðrir</a:t>
            </a:r>
            <a:r>
              <a:rPr lang="en-GB" dirty="0">
                <a:latin typeface="Calibri"/>
                <a:cs typeface="Calibri"/>
              </a:rPr>
              <a:t> geta </a:t>
            </a:r>
            <a:r>
              <a:rPr lang="en-GB" dirty="0" err="1">
                <a:latin typeface="Calibri"/>
                <a:cs typeface="Calibri"/>
              </a:rPr>
              <a:t>búið</a:t>
            </a:r>
            <a:r>
              <a:rPr lang="en-GB" dirty="0">
                <a:latin typeface="Calibri"/>
                <a:cs typeface="Calibri"/>
              </a:rPr>
              <a:t> </a:t>
            </a:r>
            <a:r>
              <a:rPr lang="en-GB" dirty="0" err="1">
                <a:latin typeface="Calibri"/>
                <a:cs typeface="Calibri"/>
              </a:rPr>
              <a:t>til</a:t>
            </a:r>
            <a:r>
              <a:rPr lang="en-GB" dirty="0">
                <a:latin typeface="Calibri"/>
                <a:cs typeface="Calibri"/>
              </a:rPr>
              <a:t> á Facebook </a:t>
            </a:r>
            <a:r>
              <a:rPr lang="en-GB" dirty="0" err="1">
                <a:latin typeface="Calibri"/>
                <a:cs typeface="Calibri"/>
              </a:rPr>
              <a:t>til</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auka</a:t>
            </a:r>
            <a:r>
              <a:rPr lang="en-GB" dirty="0">
                <a:latin typeface="Calibri"/>
                <a:cs typeface="Calibri"/>
              </a:rPr>
              <a:t> </a:t>
            </a:r>
            <a:r>
              <a:rPr lang="en-GB" dirty="0" err="1">
                <a:latin typeface="Calibri"/>
                <a:cs typeface="Calibri"/>
              </a:rPr>
              <a:t>stafrænan</a:t>
            </a:r>
            <a:r>
              <a:rPr lang="en-GB" dirty="0">
                <a:latin typeface="Calibri"/>
                <a:cs typeface="Calibri"/>
              </a:rPr>
              <a:t> </a:t>
            </a:r>
            <a:r>
              <a:rPr lang="en-GB" dirty="0" err="1">
                <a:latin typeface="Calibri"/>
                <a:cs typeface="Calibri"/>
              </a:rPr>
              <a:t>sýnileika</a:t>
            </a:r>
            <a:r>
              <a:rPr lang="en-GB" dirty="0">
                <a:latin typeface="Calibri"/>
                <a:cs typeface="Calibri"/>
              </a:rPr>
              <a:t> </a:t>
            </a:r>
            <a:r>
              <a:rPr lang="en-GB" dirty="0" err="1">
                <a:latin typeface="Calibri"/>
                <a:cs typeface="Calibri"/>
              </a:rPr>
              <a:t>sinn</a:t>
            </a:r>
            <a:r>
              <a:rPr lang="en-GB" dirty="0">
                <a:latin typeface="Calibri"/>
                <a:cs typeface="Calibri"/>
              </a:rPr>
              <a:t>. </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b="1" dirty="0" err="1">
                <a:latin typeface="Calibri"/>
                <a:cs typeface="Calibri"/>
              </a:rPr>
              <a:t>Hvernig</a:t>
            </a:r>
            <a:r>
              <a:rPr lang="en-GB" b="1" dirty="0">
                <a:latin typeface="Calibri"/>
                <a:cs typeface="Calibri"/>
              </a:rPr>
              <a:t> á </a:t>
            </a:r>
            <a:r>
              <a:rPr lang="en-GB" b="1" dirty="0" err="1">
                <a:latin typeface="Calibri"/>
                <a:cs typeface="Calibri"/>
              </a:rPr>
              <a:t>að</a:t>
            </a:r>
            <a:r>
              <a:rPr lang="en-GB" b="1" dirty="0">
                <a:latin typeface="Calibri"/>
                <a:cs typeface="Calibri"/>
              </a:rPr>
              <a:t> </a:t>
            </a:r>
            <a:r>
              <a:rPr lang="en-GB" b="1" dirty="0" err="1">
                <a:latin typeface="Calibri"/>
                <a:cs typeface="Calibri"/>
              </a:rPr>
              <a:t>búa</a:t>
            </a:r>
            <a:r>
              <a:rPr lang="en-GB" b="1" dirty="0">
                <a:latin typeface="Calibri"/>
                <a:cs typeface="Calibri"/>
              </a:rPr>
              <a:t> </a:t>
            </a:r>
            <a:r>
              <a:rPr lang="en-GB" b="1" dirty="0" err="1">
                <a:latin typeface="Calibri"/>
                <a:cs typeface="Calibri"/>
              </a:rPr>
              <a:t>til</a:t>
            </a:r>
            <a:r>
              <a:rPr lang="en-GB" b="1" dirty="0">
                <a:latin typeface="Calibri"/>
                <a:cs typeface="Calibri"/>
              </a:rPr>
              <a:t> Facebook </a:t>
            </a:r>
            <a:r>
              <a:rPr lang="en-GB" b="1" dirty="0" err="1">
                <a:latin typeface="Calibri"/>
                <a:cs typeface="Calibri"/>
              </a:rPr>
              <a:t>síðu</a:t>
            </a:r>
            <a:r>
              <a:rPr lang="en-GB" b="1" dirty="0">
                <a:latin typeface="Calibri"/>
                <a:cs typeface="Calibri"/>
              </a:rPr>
              <a:t> </a:t>
            </a:r>
            <a:r>
              <a:rPr lang="en-GB" b="1" dirty="0" err="1">
                <a:latin typeface="Calibri"/>
                <a:cs typeface="Calibri"/>
              </a:rPr>
              <a:t>fyrir</a:t>
            </a:r>
            <a:r>
              <a:rPr lang="en-GB" b="1" dirty="0">
                <a:latin typeface="Calibri"/>
                <a:cs typeface="Calibri"/>
              </a:rPr>
              <a:t> </a:t>
            </a:r>
            <a:r>
              <a:rPr lang="en-GB" b="1" dirty="0" err="1">
                <a:latin typeface="Calibri"/>
                <a:cs typeface="Calibri"/>
              </a:rPr>
              <a:t>fyrirtæki</a:t>
            </a:r>
            <a:endParaRPr lang="en-GB" b="1" dirty="0">
              <a:latin typeface="Calibri"/>
              <a:cs typeface="Calibri"/>
            </a:endParaRPr>
          </a:p>
          <a:p>
            <a:endParaRPr lang="en-GB" b="1" dirty="0">
              <a:latin typeface="Calibri" panose="020F0502020204030204" pitchFamily="34" charset="0"/>
              <a:cs typeface="Calibri" panose="020F0502020204030204" pitchFamily="34" charset="0"/>
            </a:endParaRPr>
          </a:p>
          <a:p>
            <a:r>
              <a:rPr lang="en-GB" dirty="0" err="1">
                <a:latin typeface="Calibri"/>
                <a:cs typeface="Calibri"/>
              </a:rPr>
              <a:t>Fyrsta</a:t>
            </a:r>
            <a:r>
              <a:rPr lang="en-GB" dirty="0">
                <a:latin typeface="Calibri"/>
                <a:cs typeface="Calibri"/>
              </a:rPr>
              <a:t> </a:t>
            </a:r>
            <a:r>
              <a:rPr lang="en-GB" dirty="0" err="1">
                <a:latin typeface="Calibri"/>
                <a:cs typeface="Calibri"/>
              </a:rPr>
              <a:t>skrefið</a:t>
            </a:r>
            <a:r>
              <a:rPr lang="en-GB" dirty="0">
                <a:latin typeface="Calibri"/>
                <a:cs typeface="Calibri"/>
              </a:rPr>
              <a:t> er </a:t>
            </a:r>
            <a:r>
              <a:rPr lang="en-GB" dirty="0" err="1">
                <a:latin typeface="Calibri"/>
                <a:cs typeface="Calibri"/>
              </a:rPr>
              <a:t>að</a:t>
            </a:r>
            <a:r>
              <a:rPr lang="en-GB" dirty="0">
                <a:latin typeface="Calibri"/>
                <a:cs typeface="Calibri"/>
              </a:rPr>
              <a:t> ganga </a:t>
            </a:r>
            <a:r>
              <a:rPr lang="en-GB" dirty="0" err="1">
                <a:latin typeface="Calibri"/>
                <a:cs typeface="Calibri"/>
              </a:rPr>
              <a:t>úr</a:t>
            </a:r>
            <a:r>
              <a:rPr lang="en-GB" dirty="0">
                <a:latin typeface="Calibri"/>
                <a:cs typeface="Calibri"/>
              </a:rPr>
              <a:t> </a:t>
            </a:r>
            <a:r>
              <a:rPr lang="en-GB" dirty="0" err="1">
                <a:latin typeface="Calibri"/>
                <a:cs typeface="Calibri"/>
              </a:rPr>
              <a:t>skugga</a:t>
            </a:r>
            <a:r>
              <a:rPr lang="en-GB" dirty="0">
                <a:latin typeface="Calibri"/>
                <a:cs typeface="Calibri"/>
              </a:rPr>
              <a:t> um </a:t>
            </a:r>
            <a:r>
              <a:rPr lang="en-GB" dirty="0" err="1">
                <a:latin typeface="Calibri"/>
                <a:cs typeface="Calibri"/>
              </a:rPr>
              <a:t>að</a:t>
            </a:r>
            <a:r>
              <a:rPr lang="en-GB" dirty="0">
                <a:latin typeface="Calibri"/>
                <a:cs typeface="Calibri"/>
              </a:rPr>
              <a:t> </a:t>
            </a:r>
            <a:r>
              <a:rPr lang="en-GB" dirty="0" err="1">
                <a:latin typeface="Calibri"/>
                <a:cs typeface="Calibri"/>
              </a:rPr>
              <a:t>þú</a:t>
            </a:r>
            <a:r>
              <a:rPr lang="en-GB" dirty="0">
                <a:latin typeface="Calibri"/>
                <a:cs typeface="Calibri"/>
              </a:rPr>
              <a:t> </a:t>
            </a:r>
            <a:r>
              <a:rPr lang="en-GB" dirty="0" err="1">
                <a:latin typeface="Calibri"/>
                <a:cs typeface="Calibri"/>
              </a:rPr>
              <a:t>sért</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búa</a:t>
            </a:r>
            <a:r>
              <a:rPr lang="en-GB" dirty="0">
                <a:latin typeface="Calibri"/>
                <a:cs typeface="Calibri"/>
              </a:rPr>
              <a:t> </a:t>
            </a:r>
            <a:r>
              <a:rPr lang="en-GB" dirty="0" err="1">
                <a:latin typeface="Calibri"/>
                <a:cs typeface="Calibri"/>
              </a:rPr>
              <a:t>til</a:t>
            </a:r>
            <a:r>
              <a:rPr lang="en-GB" dirty="0">
                <a:latin typeface="Calibri"/>
                <a:cs typeface="Calibri"/>
              </a:rPr>
              <a:t> </a:t>
            </a:r>
            <a:r>
              <a:rPr lang="en-GB" dirty="0" err="1">
                <a:latin typeface="Calibri"/>
                <a:cs typeface="Calibri"/>
              </a:rPr>
              <a:t>síðu</a:t>
            </a:r>
            <a:r>
              <a:rPr lang="en-GB" dirty="0">
                <a:latin typeface="Calibri"/>
                <a:cs typeface="Calibri"/>
              </a:rPr>
              <a:t> </a:t>
            </a:r>
            <a:r>
              <a:rPr lang="en-GB" dirty="0" err="1">
                <a:latin typeface="Calibri"/>
                <a:cs typeface="Calibri"/>
              </a:rPr>
              <a:t>en</a:t>
            </a:r>
            <a:r>
              <a:rPr lang="en-GB" dirty="0">
                <a:latin typeface="Calibri"/>
                <a:cs typeface="Calibri"/>
              </a:rPr>
              <a:t> ekki </a:t>
            </a:r>
            <a:r>
              <a:rPr lang="en-GB" dirty="0" err="1">
                <a:latin typeface="Calibri"/>
                <a:cs typeface="Calibri"/>
              </a:rPr>
              <a:t>prófíl</a:t>
            </a:r>
            <a:r>
              <a:rPr lang="en-GB" dirty="0">
                <a:latin typeface="Calibri"/>
                <a:cs typeface="Calibri"/>
              </a:rPr>
              <a:t>. </a:t>
            </a:r>
            <a:r>
              <a:rPr lang="en-GB" dirty="0" err="1">
                <a:latin typeface="Calibri"/>
                <a:cs typeface="Calibri"/>
              </a:rPr>
              <a:t>Þú</a:t>
            </a:r>
            <a:r>
              <a:rPr lang="en-GB" dirty="0">
                <a:latin typeface="Calibri"/>
                <a:cs typeface="Calibri"/>
              </a:rPr>
              <a:t> </a:t>
            </a:r>
            <a:r>
              <a:rPr lang="en-GB" dirty="0" err="1">
                <a:latin typeface="Calibri"/>
                <a:cs typeface="Calibri"/>
              </a:rPr>
              <a:t>átt</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búa</a:t>
            </a:r>
            <a:r>
              <a:rPr lang="en-GB" dirty="0">
                <a:latin typeface="Calibri"/>
                <a:cs typeface="Calibri"/>
              </a:rPr>
              <a:t> </a:t>
            </a:r>
            <a:r>
              <a:rPr lang="en-GB" dirty="0" err="1">
                <a:latin typeface="Calibri"/>
                <a:cs typeface="Calibri"/>
              </a:rPr>
              <a:t>til</a:t>
            </a:r>
            <a:r>
              <a:rPr lang="en-GB" dirty="0">
                <a:latin typeface="Calibri"/>
                <a:cs typeface="Calibri"/>
              </a:rPr>
              <a:t> Facebook </a:t>
            </a:r>
            <a:r>
              <a:rPr lang="en-GB" dirty="0" err="1">
                <a:latin typeface="Calibri"/>
                <a:cs typeface="Calibri"/>
              </a:rPr>
              <a:t>síðu</a:t>
            </a:r>
            <a:r>
              <a:rPr lang="en-GB" dirty="0">
                <a:latin typeface="Calibri"/>
                <a:cs typeface="Calibri"/>
              </a:rPr>
              <a:t> (</a:t>
            </a:r>
            <a:r>
              <a:rPr lang="en-GB" dirty="0" err="1">
                <a:latin typeface="Calibri"/>
                <a:cs typeface="Calibri"/>
              </a:rPr>
              <a:t>síður</a:t>
            </a:r>
            <a:r>
              <a:rPr lang="en-GB" dirty="0">
                <a:latin typeface="Calibri"/>
                <a:cs typeface="Calibri"/>
              </a:rPr>
              <a:t> </a:t>
            </a:r>
            <a:r>
              <a:rPr lang="en-GB" dirty="0" err="1">
                <a:latin typeface="Calibri"/>
                <a:cs typeface="Calibri"/>
              </a:rPr>
              <a:t>eru</a:t>
            </a:r>
            <a:r>
              <a:rPr lang="en-GB" dirty="0">
                <a:latin typeface="Calibri"/>
                <a:cs typeface="Calibri"/>
              </a:rPr>
              <a:t> </a:t>
            </a:r>
            <a:r>
              <a:rPr lang="en-GB" dirty="0" err="1">
                <a:latin typeface="Calibri"/>
                <a:cs typeface="Calibri"/>
              </a:rPr>
              <a:t>opinn</a:t>
            </a:r>
            <a:r>
              <a:rPr lang="en-GB" dirty="0">
                <a:latin typeface="Calibri"/>
                <a:cs typeface="Calibri"/>
              </a:rPr>
              <a:t> </a:t>
            </a:r>
            <a:r>
              <a:rPr lang="en-GB" dirty="0" err="1">
                <a:latin typeface="Calibri"/>
                <a:cs typeface="Calibri"/>
              </a:rPr>
              <a:t>vettvangur</a:t>
            </a:r>
            <a:r>
              <a:rPr lang="en-GB" dirty="0">
                <a:latin typeface="Calibri"/>
                <a:cs typeface="Calibri"/>
              </a:rPr>
              <a:t> </a:t>
            </a:r>
            <a:r>
              <a:rPr lang="en-GB" dirty="0" err="1">
                <a:latin typeface="Calibri"/>
                <a:cs typeface="Calibri"/>
              </a:rPr>
              <a:t>þar</a:t>
            </a:r>
            <a:r>
              <a:rPr lang="en-GB" dirty="0">
                <a:latin typeface="Calibri"/>
                <a:cs typeface="Calibri"/>
              </a:rPr>
              <a:t> </a:t>
            </a:r>
            <a:r>
              <a:rPr lang="en-GB" dirty="0" err="1">
                <a:latin typeface="Calibri"/>
                <a:cs typeface="Calibri"/>
              </a:rPr>
              <a:t>sem</a:t>
            </a:r>
            <a:r>
              <a:rPr lang="en-GB" dirty="0">
                <a:latin typeface="Calibri"/>
                <a:cs typeface="Calibri"/>
              </a:rPr>
              <a:t> </a:t>
            </a:r>
            <a:r>
              <a:rPr lang="en-GB" dirty="0" err="1">
                <a:latin typeface="Calibri"/>
                <a:cs typeface="Calibri"/>
              </a:rPr>
              <a:t>þjóðþekkt</a:t>
            </a:r>
            <a:r>
              <a:rPr lang="en-GB" dirty="0">
                <a:latin typeface="Calibri"/>
                <a:cs typeface="Calibri"/>
              </a:rPr>
              <a:t> </a:t>
            </a:r>
            <a:r>
              <a:rPr lang="en-GB" dirty="0" err="1">
                <a:latin typeface="Calibri"/>
                <a:cs typeface="Calibri"/>
              </a:rPr>
              <a:t>fólk</a:t>
            </a:r>
            <a:r>
              <a:rPr lang="en-GB" dirty="0">
                <a:latin typeface="Calibri"/>
                <a:cs typeface="Calibri"/>
              </a:rPr>
              <a:t> </a:t>
            </a:r>
            <a:r>
              <a:rPr lang="en-GB" dirty="0" err="1">
                <a:latin typeface="Calibri"/>
                <a:cs typeface="Calibri"/>
              </a:rPr>
              <a:t>og</a:t>
            </a:r>
            <a:r>
              <a:rPr lang="en-GB" dirty="0">
                <a:latin typeface="Calibri"/>
                <a:cs typeface="Calibri"/>
              </a:rPr>
              <a:t> </a:t>
            </a:r>
            <a:r>
              <a:rPr lang="en-GB" dirty="0" err="1">
                <a:latin typeface="Calibri"/>
                <a:cs typeface="Calibri"/>
              </a:rPr>
              <a:t>fyrirtæki</a:t>
            </a:r>
            <a:r>
              <a:rPr lang="en-GB" dirty="0">
                <a:latin typeface="Calibri"/>
                <a:cs typeface="Calibri"/>
              </a:rPr>
              <a:t> geta </a:t>
            </a:r>
            <a:r>
              <a:rPr lang="en-GB" dirty="0" err="1">
                <a:latin typeface="Calibri"/>
                <a:cs typeface="Calibri"/>
              </a:rPr>
              <a:t>tengst</a:t>
            </a:r>
            <a:r>
              <a:rPr lang="en-GB" dirty="0">
                <a:latin typeface="Calibri"/>
                <a:cs typeface="Calibri"/>
              </a:rPr>
              <a:t> vinum </a:t>
            </a:r>
            <a:r>
              <a:rPr lang="en-GB" dirty="0" err="1">
                <a:latin typeface="Calibri"/>
                <a:cs typeface="Calibri"/>
              </a:rPr>
              <a:t>og</a:t>
            </a:r>
            <a:r>
              <a:rPr lang="en-GB" dirty="0">
                <a:latin typeface="Calibri"/>
                <a:cs typeface="Calibri"/>
              </a:rPr>
              <a:t> </a:t>
            </a:r>
            <a:r>
              <a:rPr lang="en-GB" dirty="0" err="1">
                <a:latin typeface="Calibri"/>
                <a:cs typeface="Calibri"/>
              </a:rPr>
              <a:t>fylgjendum</a:t>
            </a:r>
            <a:r>
              <a:rPr lang="en-GB" dirty="0">
                <a:latin typeface="Calibri"/>
                <a:cs typeface="Calibri"/>
              </a:rPr>
              <a:t> </a:t>
            </a:r>
            <a:r>
              <a:rPr lang="en-GB" dirty="0" err="1">
                <a:latin typeface="Calibri"/>
                <a:cs typeface="Calibri"/>
              </a:rPr>
              <a:t>en</a:t>
            </a:r>
            <a:r>
              <a:rPr lang="en-GB" dirty="0">
                <a:latin typeface="Calibri"/>
                <a:cs typeface="Calibri"/>
              </a:rPr>
              <a:t> ekki </a:t>
            </a:r>
            <a:r>
              <a:rPr lang="en-GB" dirty="0" err="1">
                <a:latin typeface="Calibri"/>
                <a:cs typeface="Calibri"/>
              </a:rPr>
              <a:t>venjulegur</a:t>
            </a:r>
            <a:r>
              <a:rPr lang="en-GB" dirty="0">
                <a:latin typeface="Calibri"/>
                <a:cs typeface="Calibri"/>
              </a:rPr>
              <a:t> Facebook </a:t>
            </a:r>
            <a:r>
              <a:rPr lang="en-GB" dirty="0" err="1">
                <a:latin typeface="Calibri"/>
                <a:cs typeface="Calibri"/>
              </a:rPr>
              <a:t>prófíll</a:t>
            </a:r>
            <a:r>
              <a:rPr lang="en-GB" dirty="0">
                <a:latin typeface="Calibri"/>
                <a:cs typeface="Calibri"/>
              </a:rPr>
              <a:t> (</a:t>
            </a:r>
            <a:r>
              <a:rPr lang="en-GB" dirty="0" err="1">
                <a:latin typeface="Calibri"/>
                <a:cs typeface="Calibri"/>
              </a:rPr>
              <a:t>prófíll</a:t>
            </a:r>
            <a:r>
              <a:rPr lang="en-GB" dirty="0">
                <a:latin typeface="Calibri"/>
                <a:cs typeface="Calibri"/>
              </a:rPr>
              <a:t> er </a:t>
            </a:r>
            <a:r>
              <a:rPr lang="en-GB" dirty="0" err="1">
                <a:latin typeface="Calibri"/>
                <a:cs typeface="Calibri"/>
              </a:rPr>
              <a:t>persónulegur</a:t>
            </a:r>
            <a:r>
              <a:rPr lang="en-GB" dirty="0">
                <a:latin typeface="Calibri"/>
                <a:cs typeface="Calibri"/>
              </a:rPr>
              <a:t> Facebook </a:t>
            </a:r>
            <a:r>
              <a:rPr lang="en-GB" dirty="0" err="1">
                <a:latin typeface="Calibri"/>
                <a:cs typeface="Calibri"/>
              </a:rPr>
              <a:t>aðgangur</a:t>
            </a:r>
            <a:r>
              <a:rPr lang="en-GB" dirty="0">
                <a:latin typeface="Calibri"/>
                <a:cs typeface="Calibri"/>
              </a:rPr>
              <a:t> </a:t>
            </a:r>
            <a:r>
              <a:rPr lang="en-GB" dirty="0" err="1">
                <a:latin typeface="Calibri"/>
                <a:cs typeface="Calibri"/>
              </a:rPr>
              <a:t>sem</a:t>
            </a:r>
            <a:r>
              <a:rPr lang="en-GB" dirty="0">
                <a:latin typeface="Calibri"/>
                <a:cs typeface="Calibri"/>
              </a:rPr>
              <a:t> er </a:t>
            </a:r>
            <a:r>
              <a:rPr lang="en-GB" dirty="0" err="1">
                <a:latin typeface="Calibri"/>
                <a:cs typeface="Calibri"/>
              </a:rPr>
              <a:t>sérstaklega</a:t>
            </a:r>
            <a:r>
              <a:rPr lang="en-GB" dirty="0">
                <a:latin typeface="Calibri"/>
                <a:cs typeface="Calibri"/>
              </a:rPr>
              <a:t> </a:t>
            </a:r>
            <a:r>
              <a:rPr lang="en-GB" dirty="0" err="1">
                <a:latin typeface="Calibri"/>
                <a:cs typeface="Calibri"/>
              </a:rPr>
              <a:t>hannaður</a:t>
            </a:r>
            <a:r>
              <a:rPr lang="en-GB" dirty="0">
                <a:latin typeface="Calibri"/>
                <a:cs typeface="Calibri"/>
              </a:rPr>
              <a:t> </a:t>
            </a:r>
            <a:r>
              <a:rPr lang="en-GB" dirty="0" err="1">
                <a:latin typeface="Calibri"/>
                <a:cs typeface="Calibri"/>
              </a:rPr>
              <a:t>til</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deila</a:t>
            </a:r>
            <a:r>
              <a:rPr lang="en-GB" dirty="0">
                <a:latin typeface="Calibri"/>
                <a:cs typeface="Calibri"/>
              </a:rPr>
              <a:t> </a:t>
            </a:r>
            <a:r>
              <a:rPr lang="en-GB" dirty="0" err="1">
                <a:latin typeface="Calibri"/>
                <a:cs typeface="Calibri"/>
              </a:rPr>
              <a:t>persónulegum</a:t>
            </a:r>
            <a:r>
              <a:rPr lang="en-GB" dirty="0">
                <a:latin typeface="Calibri"/>
                <a:cs typeface="Calibri"/>
              </a:rPr>
              <a:t> </a:t>
            </a:r>
            <a:r>
              <a:rPr lang="en-GB" dirty="0" err="1">
                <a:latin typeface="Calibri"/>
                <a:cs typeface="Calibri"/>
              </a:rPr>
              <a:t>upplýsingum</a:t>
            </a:r>
            <a:r>
              <a:rPr lang="en-GB" dirty="0">
                <a:latin typeface="Calibri"/>
                <a:cs typeface="Calibri"/>
              </a:rPr>
              <a:t>). </a:t>
            </a:r>
            <a:endParaRPr lang="en-GB" dirty="0">
              <a:latin typeface="Calibri" panose="020F0502020204030204" pitchFamily="34" charset="0"/>
              <a:cs typeface="Calibri" panose="020F0502020204030204" pitchFamily="34" charset="0"/>
            </a:endParaRPr>
          </a:p>
          <a:p>
            <a:r>
              <a:rPr lang="en-GB" dirty="0">
                <a:latin typeface="Calibri"/>
                <a:cs typeface="Calibri"/>
              </a:rPr>
              <a:t>Til </a:t>
            </a:r>
            <a:r>
              <a:rPr lang="en-GB" dirty="0" err="1">
                <a:latin typeface="Calibri"/>
                <a:cs typeface="Calibri"/>
              </a:rPr>
              <a:t>þess</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búa</a:t>
            </a:r>
            <a:r>
              <a:rPr lang="en-GB" dirty="0">
                <a:latin typeface="Calibri"/>
                <a:cs typeface="Calibri"/>
              </a:rPr>
              <a:t> </a:t>
            </a:r>
            <a:r>
              <a:rPr lang="en-GB" dirty="0" err="1">
                <a:latin typeface="Calibri"/>
                <a:cs typeface="Calibri"/>
              </a:rPr>
              <a:t>til</a:t>
            </a:r>
            <a:r>
              <a:rPr lang="en-GB" dirty="0">
                <a:latin typeface="Calibri"/>
                <a:cs typeface="Calibri"/>
              </a:rPr>
              <a:t> Facebook </a:t>
            </a:r>
            <a:r>
              <a:rPr lang="en-GB" dirty="0" err="1">
                <a:latin typeface="Calibri"/>
                <a:cs typeface="Calibri"/>
              </a:rPr>
              <a:t>síðu</a:t>
            </a:r>
            <a:r>
              <a:rPr lang="en-GB" dirty="0">
                <a:latin typeface="Calibri"/>
                <a:cs typeface="Calibri"/>
              </a:rPr>
              <a:t> </a:t>
            </a:r>
            <a:r>
              <a:rPr lang="en-GB" dirty="0" err="1">
                <a:latin typeface="Calibri"/>
                <a:cs typeface="Calibri"/>
              </a:rPr>
              <a:t>fyrir</a:t>
            </a:r>
            <a:r>
              <a:rPr lang="en-GB" dirty="0">
                <a:latin typeface="Calibri"/>
                <a:cs typeface="Calibri"/>
              </a:rPr>
              <a:t> </a:t>
            </a:r>
            <a:r>
              <a:rPr lang="en-GB" dirty="0" err="1">
                <a:latin typeface="Calibri"/>
                <a:cs typeface="Calibri"/>
              </a:rPr>
              <a:t>fyrirtæki</a:t>
            </a:r>
            <a:r>
              <a:rPr lang="en-GB" dirty="0">
                <a:latin typeface="Calibri"/>
                <a:cs typeface="Calibri"/>
              </a:rPr>
              <a:t> </a:t>
            </a:r>
            <a:r>
              <a:rPr lang="en-GB" dirty="0" err="1">
                <a:latin typeface="Calibri"/>
                <a:cs typeface="Calibri"/>
              </a:rPr>
              <a:t>verður</a:t>
            </a:r>
            <a:r>
              <a:rPr lang="en-GB" dirty="0">
                <a:latin typeface="Calibri"/>
                <a:cs typeface="Calibri"/>
              </a:rPr>
              <a:t> </a:t>
            </a:r>
            <a:r>
              <a:rPr lang="en-GB" dirty="0" err="1">
                <a:latin typeface="Calibri"/>
                <a:cs typeface="Calibri"/>
              </a:rPr>
              <a:t>þú</a:t>
            </a:r>
            <a:r>
              <a:rPr lang="en-GB" dirty="0">
                <a:latin typeface="Calibri"/>
                <a:cs typeface="Calibri"/>
              </a:rPr>
              <a:t> </a:t>
            </a:r>
            <a:r>
              <a:rPr lang="en-GB" dirty="0" err="1">
                <a:latin typeface="Calibri"/>
                <a:cs typeface="Calibri"/>
              </a:rPr>
              <a:t>að</a:t>
            </a:r>
            <a:r>
              <a:rPr lang="en-GB" dirty="0">
                <a:latin typeface="Calibri"/>
                <a:cs typeface="Calibri"/>
              </a:rPr>
              <a:t> </a:t>
            </a:r>
            <a:r>
              <a:rPr lang="en-GB" dirty="0" err="1">
                <a:latin typeface="Calibri"/>
                <a:cs typeface="Calibri"/>
              </a:rPr>
              <a:t>eiga</a:t>
            </a:r>
            <a:r>
              <a:rPr lang="en-GB" dirty="0">
                <a:latin typeface="Calibri"/>
                <a:cs typeface="Calibri"/>
              </a:rPr>
              <a:t> </a:t>
            </a:r>
            <a:r>
              <a:rPr lang="en-GB" dirty="0" err="1">
                <a:latin typeface="Calibri"/>
                <a:cs typeface="Calibri"/>
              </a:rPr>
              <a:t>persónulegan</a:t>
            </a:r>
            <a:r>
              <a:rPr lang="en-GB" dirty="0">
                <a:latin typeface="Calibri"/>
                <a:cs typeface="Calibri"/>
              </a:rPr>
              <a:t> </a:t>
            </a:r>
            <a:r>
              <a:rPr lang="en-GB" dirty="0" err="1">
                <a:latin typeface="Calibri"/>
                <a:cs typeface="Calibri"/>
              </a:rPr>
              <a:t>prófíl</a:t>
            </a:r>
            <a:r>
              <a:rPr lang="en-GB" dirty="0">
                <a:latin typeface="Calibri"/>
                <a:cs typeface="Calibri"/>
              </a:rPr>
              <a:t> </a:t>
            </a:r>
            <a:r>
              <a:rPr lang="en-GB" dirty="0" err="1">
                <a:latin typeface="Calibri"/>
                <a:cs typeface="Calibri"/>
              </a:rPr>
              <a:t>og</a:t>
            </a:r>
            <a:r>
              <a:rPr lang="en-GB" dirty="0">
                <a:latin typeface="Calibri"/>
                <a:cs typeface="Calibri"/>
              </a:rPr>
              <a:t> </a:t>
            </a:r>
            <a:r>
              <a:rPr lang="en-GB" dirty="0" err="1">
                <a:latin typeface="Calibri"/>
                <a:cs typeface="Calibri"/>
              </a:rPr>
              <a:t>fylgja</a:t>
            </a:r>
            <a:r>
              <a:rPr lang="en-GB" dirty="0">
                <a:latin typeface="Calibri"/>
                <a:cs typeface="Calibri"/>
              </a:rPr>
              <a:t> </a:t>
            </a:r>
            <a:r>
              <a:rPr lang="en-GB" dirty="0" err="1">
                <a:latin typeface="Calibri"/>
                <a:cs typeface="Calibri"/>
              </a:rPr>
              <a:t>svo</a:t>
            </a:r>
            <a:r>
              <a:rPr lang="en-GB" dirty="0">
                <a:latin typeface="Calibri"/>
                <a:cs typeface="Calibri"/>
              </a:rPr>
              <a:t> </a:t>
            </a:r>
            <a:r>
              <a:rPr lang="en-GB" dirty="0" err="1">
                <a:latin typeface="Calibri"/>
                <a:cs typeface="Calibri"/>
              </a:rPr>
              <a:t>leiðbeiningunum</a:t>
            </a:r>
            <a:r>
              <a:rPr lang="en-GB" dirty="0">
                <a:latin typeface="Calibri"/>
                <a:cs typeface="Calibri"/>
              </a:rPr>
              <a:t> </a:t>
            </a:r>
            <a:r>
              <a:rPr lang="en-GB" dirty="0" err="1">
                <a:latin typeface="Calibri"/>
                <a:cs typeface="Calibri"/>
              </a:rPr>
              <a:t>sem</a:t>
            </a:r>
            <a:r>
              <a:rPr lang="en-GB" dirty="0">
                <a:latin typeface="Calibri"/>
                <a:cs typeface="Calibri"/>
              </a:rPr>
              <a:t> </a:t>
            </a:r>
            <a:r>
              <a:rPr lang="en-GB" dirty="0" err="1">
                <a:latin typeface="Calibri"/>
                <a:cs typeface="Calibri"/>
              </a:rPr>
              <a:t>útskýra</a:t>
            </a:r>
            <a:r>
              <a:rPr lang="en-GB" dirty="0">
                <a:latin typeface="Calibri"/>
                <a:cs typeface="Calibri"/>
              </a:rPr>
              <a:t> </a:t>
            </a:r>
            <a:r>
              <a:rPr lang="en-GB" dirty="0" err="1">
                <a:latin typeface="Calibri"/>
                <a:cs typeface="Calibri"/>
              </a:rPr>
              <a:t>ferlið</a:t>
            </a:r>
            <a:r>
              <a:rPr lang="en-GB" dirty="0">
                <a:latin typeface="Calibri"/>
                <a:cs typeface="Calibri"/>
              </a:rPr>
              <a:t> </a:t>
            </a:r>
            <a:r>
              <a:rPr lang="en-GB" dirty="0" err="1">
                <a:latin typeface="Calibri"/>
                <a:cs typeface="Calibri"/>
              </a:rPr>
              <a:t>skref</a:t>
            </a:r>
            <a:r>
              <a:rPr lang="en-GB" dirty="0">
                <a:latin typeface="Calibri"/>
                <a:cs typeface="Calibri"/>
              </a:rPr>
              <a:t> </a:t>
            </a:r>
            <a:r>
              <a:rPr lang="en-GB" dirty="0" err="1">
                <a:latin typeface="Calibri"/>
                <a:cs typeface="Calibri"/>
              </a:rPr>
              <a:t>fyrir</a:t>
            </a:r>
            <a:r>
              <a:rPr lang="en-GB" dirty="0">
                <a:latin typeface="Calibri"/>
                <a:cs typeface="Calibri"/>
              </a:rPr>
              <a:t> </a:t>
            </a:r>
            <a:r>
              <a:rPr lang="en-GB" dirty="0" err="1">
                <a:latin typeface="Calibri"/>
                <a:cs typeface="Calibri"/>
              </a:rPr>
              <a:t>skref</a:t>
            </a:r>
            <a:r>
              <a:rPr lang="en-GB" dirty="0">
                <a:latin typeface="Calibri"/>
                <a:cs typeface="Calibri"/>
              </a:rPr>
              <a:t>.</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007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786812" y="1421389"/>
            <a:ext cx="4917231" cy="2473164"/>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0" y="1334527"/>
            <a:ext cx="1876926" cy="2215991"/>
          </a:xfrm>
          <a:prstGeom prst="rect">
            <a:avLst/>
          </a:prstGeom>
        </p:spPr>
        <p:txBody>
          <a:bodyPr wrap="square" lIns="91440" tIns="45720" rIns="91440" bIns="45720" anchor="t">
            <a:spAutoFit/>
          </a:bodyPr>
          <a:lstStyle/>
          <a:p>
            <a:r>
              <a:rPr lang="en-GB" u="sng" dirty="0" err="1">
                <a:latin typeface="Calibri" panose="020F0502020204030204" pitchFamily="34" charset="0"/>
                <a:cs typeface="Calibri" panose="020F0502020204030204" pitchFamily="34" charset="0"/>
              </a:rPr>
              <a:t>Nafn</a:t>
            </a:r>
            <a:r>
              <a:rPr lang="en-GB" u="sng" dirty="0">
                <a:latin typeface="Calibri" panose="020F0502020204030204" pitchFamily="34" charset="0"/>
                <a:cs typeface="Calibri" panose="020F0502020204030204" pitchFamily="34" charset="0"/>
              </a:rPr>
              <a:t> </a:t>
            </a:r>
            <a:r>
              <a:rPr lang="en-GB" u="sng" dirty="0" err="1">
                <a:latin typeface="Calibri" panose="020F0502020204030204" pitchFamily="34" charset="0"/>
                <a:cs typeface="Calibri" panose="020F0502020204030204" pitchFamily="34" charset="0"/>
              </a:rPr>
              <a:t>fyrirtækis</a:t>
            </a:r>
            <a:r>
              <a:rPr lang="en-GB" u="sng" dirty="0">
                <a:latin typeface="Calibri" panose="020F0502020204030204" pitchFamily="34" charset="0"/>
                <a:cs typeface="Calibri" panose="020F0502020204030204" pitchFamily="34" charset="0"/>
              </a:rPr>
              <a:t> og </a:t>
            </a:r>
            <a:r>
              <a:rPr lang="en-GB" u="sng" dirty="0" err="1">
                <a:latin typeface="Calibri" panose="020F0502020204030204" pitchFamily="34" charset="0"/>
                <a:cs typeface="Calibri" panose="020F0502020204030204" pitchFamily="34" charset="0"/>
              </a:rPr>
              <a:t>lýsing</a:t>
            </a:r>
            <a:r>
              <a:rPr lang="en-GB" u="sng" dirty="0">
                <a:latin typeface="Calibri" panose="020F0502020204030204" pitchFamily="34" charset="0"/>
                <a:cs typeface="Calibri" panose="020F0502020204030204" pitchFamily="34" charset="0"/>
              </a:rPr>
              <a:t>:</a:t>
            </a:r>
          </a:p>
          <a:p>
            <a:r>
              <a:rPr lang="en-GB" sz="1200" dirty="0" err="1">
                <a:latin typeface="Calibri"/>
                <a:cs typeface="Calibri"/>
              </a:rPr>
              <a:t>Annað</a:t>
            </a:r>
            <a:r>
              <a:rPr lang="en-GB" sz="1200" dirty="0">
                <a:latin typeface="Calibri"/>
                <a:cs typeface="Calibri"/>
              </a:rPr>
              <a:t> </a:t>
            </a:r>
            <a:r>
              <a:rPr lang="en-GB" sz="1200" dirty="0" err="1">
                <a:latin typeface="Calibri"/>
                <a:cs typeface="Calibri"/>
              </a:rPr>
              <a:t>hvort</a:t>
            </a:r>
            <a:r>
              <a:rPr lang="en-GB" sz="1200" dirty="0">
                <a:latin typeface="Calibri"/>
                <a:cs typeface="Calibri"/>
              </a:rPr>
              <a:t> </a:t>
            </a:r>
            <a:r>
              <a:rPr lang="en-GB" sz="1200" dirty="0" err="1">
                <a:latin typeface="Calibri"/>
                <a:cs typeface="Calibri"/>
              </a:rPr>
              <a:t>gefur</a:t>
            </a:r>
            <a:r>
              <a:rPr lang="en-GB" sz="1200" dirty="0">
                <a:latin typeface="Calibri"/>
                <a:cs typeface="Calibri"/>
              </a:rPr>
              <a:t> </a:t>
            </a:r>
            <a:r>
              <a:rPr lang="en-GB" sz="1200" dirty="0" err="1">
                <a:latin typeface="Calibri"/>
                <a:cs typeface="Calibri"/>
              </a:rPr>
              <a:t>þú</a:t>
            </a:r>
            <a:r>
              <a:rPr lang="en-GB" sz="1200" dirty="0">
                <a:latin typeface="Calibri"/>
                <a:cs typeface="Calibri"/>
              </a:rPr>
              <a:t> </a:t>
            </a:r>
            <a:r>
              <a:rPr lang="en-GB" sz="1200" dirty="0" err="1">
                <a:latin typeface="Calibri"/>
                <a:cs typeface="Calibri"/>
              </a:rPr>
              <a:t>síðunni</a:t>
            </a:r>
            <a:r>
              <a:rPr lang="en-GB" sz="1200" dirty="0">
                <a:latin typeface="Calibri"/>
                <a:cs typeface="Calibri"/>
              </a:rPr>
              <a:t> </a:t>
            </a:r>
            <a:r>
              <a:rPr lang="en-GB" sz="1200" dirty="0" err="1">
                <a:latin typeface="Calibri"/>
                <a:cs typeface="Calibri"/>
              </a:rPr>
              <a:t>sama</a:t>
            </a:r>
            <a:r>
              <a:rPr lang="en-GB" sz="1200" dirty="0">
                <a:latin typeface="Calibri"/>
                <a:cs typeface="Calibri"/>
              </a:rPr>
              <a:t> </a:t>
            </a:r>
            <a:r>
              <a:rPr lang="en-GB" sz="1200" dirty="0" err="1">
                <a:latin typeface="Calibri"/>
                <a:cs typeface="Calibri"/>
              </a:rPr>
              <a:t>nafn</a:t>
            </a:r>
            <a:r>
              <a:rPr lang="en-GB" sz="1200" dirty="0">
                <a:latin typeface="Calibri"/>
                <a:cs typeface="Calibri"/>
              </a:rPr>
              <a:t> </a:t>
            </a:r>
            <a:r>
              <a:rPr lang="en-GB" sz="1200" dirty="0" err="1">
                <a:latin typeface="Calibri"/>
                <a:cs typeface="Calibri"/>
              </a:rPr>
              <a:t>og</a:t>
            </a:r>
            <a:r>
              <a:rPr lang="en-GB" sz="1200" dirty="0">
                <a:latin typeface="Calibri"/>
                <a:cs typeface="Calibri"/>
              </a:rPr>
              <a:t> er á </a:t>
            </a:r>
            <a:r>
              <a:rPr lang="en-GB" sz="1200" dirty="0" err="1">
                <a:latin typeface="Calibri"/>
                <a:cs typeface="Calibri"/>
              </a:rPr>
              <a:t>fyrirtækinu</a:t>
            </a:r>
            <a:r>
              <a:rPr lang="en-GB" sz="1200" dirty="0">
                <a:latin typeface="Calibri"/>
                <a:cs typeface="Calibri"/>
              </a:rPr>
              <a:t> </a:t>
            </a:r>
            <a:r>
              <a:rPr lang="en-GB" sz="1200" dirty="0" err="1">
                <a:latin typeface="Calibri"/>
                <a:cs typeface="Calibri"/>
              </a:rPr>
              <a:t>þínu</a:t>
            </a:r>
            <a:r>
              <a:rPr lang="en-GB" sz="1200" dirty="0">
                <a:latin typeface="Calibri"/>
                <a:cs typeface="Calibri"/>
              </a:rPr>
              <a:t>, </a:t>
            </a:r>
            <a:r>
              <a:rPr lang="en-GB" sz="1200" dirty="0" err="1">
                <a:latin typeface="Calibri"/>
                <a:cs typeface="Calibri"/>
              </a:rPr>
              <a:t>eða</a:t>
            </a:r>
            <a:r>
              <a:rPr lang="en-GB" sz="1200" dirty="0">
                <a:latin typeface="Calibri"/>
                <a:cs typeface="Calibri"/>
              </a:rPr>
              <a:t> </a:t>
            </a:r>
            <a:r>
              <a:rPr lang="en-GB" sz="1200" dirty="0" err="1">
                <a:latin typeface="Calibri"/>
                <a:cs typeface="Calibri"/>
              </a:rPr>
              <a:t>þá</a:t>
            </a:r>
            <a:r>
              <a:rPr lang="en-GB" sz="1200" dirty="0">
                <a:latin typeface="Calibri"/>
                <a:cs typeface="Calibri"/>
              </a:rPr>
              <a:t> </a:t>
            </a:r>
            <a:r>
              <a:rPr lang="en-GB" sz="1200" dirty="0" err="1">
                <a:latin typeface="Calibri"/>
                <a:cs typeface="Calibri"/>
              </a:rPr>
              <a:t>annað</a:t>
            </a:r>
            <a:r>
              <a:rPr lang="en-GB" sz="1200" dirty="0">
                <a:latin typeface="Calibri"/>
                <a:cs typeface="Calibri"/>
              </a:rPr>
              <a:t> </a:t>
            </a:r>
            <a:r>
              <a:rPr lang="en-GB" sz="1200" dirty="0" err="1">
                <a:latin typeface="Calibri"/>
                <a:cs typeface="Calibri"/>
              </a:rPr>
              <a:t>nafn</a:t>
            </a:r>
            <a:r>
              <a:rPr lang="en-GB" sz="1200" dirty="0">
                <a:latin typeface="Calibri"/>
                <a:cs typeface="Calibri"/>
              </a:rPr>
              <a:t> </a:t>
            </a:r>
            <a:r>
              <a:rPr lang="en-GB" sz="1200" dirty="0" err="1">
                <a:latin typeface="Calibri"/>
                <a:cs typeface="Calibri"/>
              </a:rPr>
              <a:t>sem</a:t>
            </a:r>
            <a:r>
              <a:rPr lang="en-GB" sz="1200" dirty="0">
                <a:latin typeface="Calibri"/>
                <a:cs typeface="Calibri"/>
              </a:rPr>
              <a:t> </a:t>
            </a:r>
            <a:r>
              <a:rPr lang="en-GB" sz="1200" dirty="0" err="1">
                <a:latin typeface="Calibri"/>
                <a:cs typeface="Calibri"/>
              </a:rPr>
              <a:t>líklegt</a:t>
            </a:r>
            <a:r>
              <a:rPr lang="en-GB" sz="1200" dirty="0">
                <a:latin typeface="Calibri"/>
                <a:cs typeface="Calibri"/>
              </a:rPr>
              <a:t> er </a:t>
            </a:r>
            <a:r>
              <a:rPr lang="en-GB" sz="1200" dirty="0" err="1">
                <a:latin typeface="Calibri"/>
                <a:cs typeface="Calibri"/>
              </a:rPr>
              <a:t>að</a:t>
            </a:r>
            <a:r>
              <a:rPr lang="en-GB" sz="1200" dirty="0">
                <a:latin typeface="Calibri"/>
                <a:cs typeface="Calibri"/>
              </a:rPr>
              <a:t> </a:t>
            </a:r>
            <a:r>
              <a:rPr lang="en-GB" sz="1200" dirty="0" err="1">
                <a:latin typeface="Calibri"/>
                <a:cs typeface="Calibri"/>
              </a:rPr>
              <a:t>fólk</a:t>
            </a:r>
            <a:r>
              <a:rPr lang="en-GB" sz="1200" dirty="0">
                <a:latin typeface="Calibri"/>
                <a:cs typeface="Calibri"/>
              </a:rPr>
              <a:t> </a:t>
            </a:r>
            <a:r>
              <a:rPr lang="en-GB" sz="1200" dirty="0" err="1">
                <a:latin typeface="Calibri"/>
                <a:cs typeface="Calibri"/>
              </a:rPr>
              <a:t>leiti</a:t>
            </a:r>
            <a:r>
              <a:rPr lang="en-GB" sz="1200" dirty="0">
                <a:latin typeface="Calibri"/>
                <a:cs typeface="Calibri"/>
              </a:rPr>
              <a:t> </a:t>
            </a:r>
            <a:r>
              <a:rPr lang="en-GB" sz="1200" dirty="0" err="1">
                <a:latin typeface="Calibri"/>
                <a:cs typeface="Calibri"/>
              </a:rPr>
              <a:t>eftir</a:t>
            </a:r>
            <a:r>
              <a:rPr lang="en-GB" sz="1200" dirty="0">
                <a:latin typeface="Calibri"/>
                <a:cs typeface="Calibri"/>
              </a:rPr>
              <a:t> </a:t>
            </a:r>
            <a:r>
              <a:rPr lang="en-GB" sz="1200" dirty="0" err="1">
                <a:latin typeface="Calibri"/>
                <a:cs typeface="Calibri"/>
              </a:rPr>
              <a:t>þegar</a:t>
            </a:r>
            <a:r>
              <a:rPr lang="en-GB" sz="1200" dirty="0">
                <a:latin typeface="Calibri"/>
                <a:cs typeface="Calibri"/>
              </a:rPr>
              <a:t> </a:t>
            </a:r>
            <a:r>
              <a:rPr lang="en-GB" sz="1200" dirty="0" err="1">
                <a:latin typeface="Calibri"/>
                <a:cs typeface="Calibri"/>
              </a:rPr>
              <a:t>það</a:t>
            </a:r>
            <a:r>
              <a:rPr lang="en-GB" sz="1200" dirty="0">
                <a:latin typeface="Calibri"/>
                <a:cs typeface="Calibri"/>
              </a:rPr>
              <a:t> </a:t>
            </a:r>
            <a:r>
              <a:rPr lang="en-GB" sz="1200" dirty="0" err="1">
                <a:latin typeface="Calibri"/>
                <a:cs typeface="Calibri"/>
              </a:rPr>
              <a:t>vantar</a:t>
            </a:r>
            <a:r>
              <a:rPr lang="en-GB" sz="1200" dirty="0">
                <a:latin typeface="Calibri"/>
                <a:cs typeface="Calibri"/>
              </a:rPr>
              <a:t> </a:t>
            </a:r>
            <a:r>
              <a:rPr lang="en-GB" sz="1200" dirty="0" err="1">
                <a:latin typeface="Calibri"/>
                <a:cs typeface="Calibri"/>
              </a:rPr>
              <a:t>þjónustuna</a:t>
            </a:r>
            <a:r>
              <a:rPr lang="en-GB" sz="1200" dirty="0">
                <a:latin typeface="Calibri"/>
                <a:cs typeface="Calibri"/>
              </a:rPr>
              <a:t> </a:t>
            </a:r>
            <a:r>
              <a:rPr lang="en-GB" sz="1200" dirty="0" err="1">
                <a:latin typeface="Calibri"/>
                <a:cs typeface="Calibri"/>
              </a:rPr>
              <a:t>sem</a:t>
            </a:r>
            <a:r>
              <a:rPr lang="en-GB" sz="1200" dirty="0">
                <a:latin typeface="Calibri"/>
                <a:cs typeface="Calibri"/>
              </a:rPr>
              <a:t> </a:t>
            </a:r>
            <a:r>
              <a:rPr lang="en-GB" sz="1200" dirty="0" err="1">
                <a:latin typeface="Calibri"/>
                <a:cs typeface="Calibri"/>
              </a:rPr>
              <a:t>fyrirtækið</a:t>
            </a:r>
            <a:r>
              <a:rPr lang="en-GB" sz="1200" dirty="0">
                <a:latin typeface="Calibri"/>
                <a:cs typeface="Calibri"/>
              </a:rPr>
              <a:t> </a:t>
            </a:r>
            <a:r>
              <a:rPr lang="en-GB" sz="1200" dirty="0" err="1">
                <a:latin typeface="Calibri"/>
                <a:cs typeface="Calibri"/>
              </a:rPr>
              <a:t>þitt</a:t>
            </a:r>
            <a:r>
              <a:rPr lang="en-GB" sz="1200" dirty="0">
                <a:latin typeface="Calibri"/>
                <a:cs typeface="Calibri"/>
              </a:rPr>
              <a:t> </a:t>
            </a:r>
            <a:r>
              <a:rPr lang="en-GB" sz="1200" dirty="0" err="1">
                <a:latin typeface="Calibri"/>
                <a:cs typeface="Calibri"/>
              </a:rPr>
              <a:t>býður</a:t>
            </a:r>
            <a:r>
              <a:rPr lang="en-GB" sz="1200" dirty="0">
                <a:latin typeface="Calibri"/>
                <a:cs typeface="Calibri"/>
              </a:rPr>
              <a:t> </a:t>
            </a:r>
            <a:r>
              <a:rPr lang="en-GB" sz="1200" dirty="0" err="1">
                <a:latin typeface="Calibri"/>
                <a:cs typeface="Calibri"/>
              </a:rPr>
              <a:t>upp</a:t>
            </a:r>
            <a:r>
              <a:rPr lang="en-GB" sz="1200" dirty="0">
                <a:latin typeface="Calibri"/>
                <a:cs typeface="Calibri"/>
              </a:rPr>
              <a:t> á. </a:t>
            </a:r>
            <a:endParaRPr lang="en-GB" sz="1200"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3" name="Rectángulo redondeado 2"/>
          <p:cNvSpPr/>
          <p:nvPr/>
        </p:nvSpPr>
        <p:spPr>
          <a:xfrm>
            <a:off x="1753173" y="1320037"/>
            <a:ext cx="1210033" cy="1655640"/>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4"/>
          <p:cNvSpPr/>
          <p:nvPr/>
        </p:nvSpPr>
        <p:spPr>
          <a:xfrm>
            <a:off x="3101887" y="3995905"/>
            <a:ext cx="2843251" cy="646331"/>
          </a:xfrm>
          <a:prstGeom prst="rect">
            <a:avLst/>
          </a:prstGeom>
        </p:spPr>
        <p:txBody>
          <a:bodyPr wrap="square" lIns="91440" tIns="45720" rIns="91440" bIns="45720" anchor="t">
            <a:spAutoFit/>
          </a:bodyPr>
          <a:lstStyle/>
          <a:p>
            <a:r>
              <a:rPr lang="en-GB" sz="1200" dirty="0" err="1">
                <a:latin typeface="Calibri"/>
                <a:cs typeface="Calibri"/>
              </a:rPr>
              <a:t>Notið</a:t>
            </a:r>
            <a:r>
              <a:rPr lang="en-GB" sz="1200" dirty="0">
                <a:latin typeface="Calibri"/>
                <a:cs typeface="Calibri"/>
              </a:rPr>
              <a:t> </a:t>
            </a:r>
            <a:r>
              <a:rPr lang="en-GB" sz="1200" dirty="0">
                <a:solidFill>
                  <a:schemeClr val="tx1"/>
                </a:solidFill>
                <a:latin typeface="Calibri"/>
                <a:cs typeface="Calibri"/>
              </a:rPr>
              <a:t>About/Um</a:t>
            </a:r>
            <a:r>
              <a:rPr lang="en-GB" sz="1200" dirty="0">
                <a:solidFill>
                  <a:srgbClr val="FF0000"/>
                </a:solidFill>
                <a:latin typeface="Calibri"/>
                <a:cs typeface="Calibri"/>
              </a:rPr>
              <a:t> </a:t>
            </a:r>
            <a:r>
              <a:rPr lang="en-GB" sz="1200" dirty="0" err="1">
                <a:latin typeface="Calibri"/>
                <a:cs typeface="Calibri"/>
              </a:rPr>
              <a:t>dálkinn</a:t>
            </a:r>
            <a:r>
              <a:rPr lang="en-GB" sz="1200" dirty="0">
                <a:latin typeface="Calibri"/>
                <a:cs typeface="Calibri"/>
              </a:rPr>
              <a:t> </a:t>
            </a:r>
            <a:r>
              <a:rPr lang="en-GB" sz="1200" dirty="0" err="1">
                <a:latin typeface="Calibri"/>
                <a:cs typeface="Calibri"/>
              </a:rPr>
              <a:t>til</a:t>
            </a:r>
            <a:r>
              <a:rPr lang="en-GB" sz="1200" dirty="0">
                <a:latin typeface="Calibri"/>
                <a:cs typeface="Calibri"/>
              </a:rPr>
              <a:t> </a:t>
            </a:r>
            <a:r>
              <a:rPr lang="en-GB" sz="1200" dirty="0" err="1">
                <a:latin typeface="Calibri"/>
                <a:cs typeface="Calibri"/>
              </a:rPr>
              <a:t>að</a:t>
            </a:r>
            <a:r>
              <a:rPr lang="en-GB" sz="1200" dirty="0">
                <a:latin typeface="Calibri"/>
                <a:cs typeface="Calibri"/>
              </a:rPr>
              <a:t> </a:t>
            </a:r>
            <a:r>
              <a:rPr lang="en-GB" sz="1200" dirty="0" err="1">
                <a:latin typeface="Calibri"/>
                <a:cs typeface="Calibri"/>
              </a:rPr>
              <a:t>segja</a:t>
            </a:r>
            <a:r>
              <a:rPr lang="en-GB" sz="1200" dirty="0">
                <a:latin typeface="Calibri"/>
                <a:cs typeface="Calibri"/>
              </a:rPr>
              <a:t> </a:t>
            </a:r>
            <a:r>
              <a:rPr lang="en-GB" sz="1200" dirty="0" err="1">
                <a:latin typeface="Calibri"/>
                <a:cs typeface="Calibri"/>
              </a:rPr>
              <a:t>fólki</a:t>
            </a:r>
            <a:r>
              <a:rPr lang="en-GB" sz="1200" dirty="0">
                <a:latin typeface="Calibri"/>
                <a:cs typeface="Calibri"/>
              </a:rPr>
              <a:t> </a:t>
            </a:r>
            <a:r>
              <a:rPr lang="en-GB" sz="1200" dirty="0" err="1">
                <a:latin typeface="Calibri"/>
                <a:cs typeface="Calibri"/>
              </a:rPr>
              <a:t>fyrir</a:t>
            </a:r>
            <a:r>
              <a:rPr lang="en-GB" sz="1200" dirty="0">
                <a:latin typeface="Calibri"/>
                <a:cs typeface="Calibri"/>
              </a:rPr>
              <a:t> </a:t>
            </a:r>
            <a:r>
              <a:rPr lang="en-GB" sz="1200" dirty="0" err="1">
                <a:latin typeface="Calibri"/>
                <a:cs typeface="Calibri"/>
              </a:rPr>
              <a:t>hvað</a:t>
            </a:r>
            <a:r>
              <a:rPr lang="en-GB" sz="1200" dirty="0">
                <a:latin typeface="Calibri"/>
                <a:cs typeface="Calibri"/>
              </a:rPr>
              <a:t> </a:t>
            </a:r>
            <a:r>
              <a:rPr lang="en-GB" sz="1200" dirty="0" err="1">
                <a:latin typeface="Calibri"/>
                <a:cs typeface="Calibri"/>
              </a:rPr>
              <a:t>fyrirtækið</a:t>
            </a:r>
            <a:r>
              <a:rPr lang="en-GB" sz="1200" dirty="0">
                <a:latin typeface="Calibri"/>
                <a:cs typeface="Calibri"/>
              </a:rPr>
              <a:t> </a:t>
            </a:r>
            <a:r>
              <a:rPr lang="en-GB" sz="1200" dirty="0" err="1">
                <a:latin typeface="Calibri"/>
                <a:cs typeface="Calibri"/>
              </a:rPr>
              <a:t>stendur</a:t>
            </a:r>
            <a:r>
              <a:rPr lang="en-GB" sz="1200" dirty="0">
                <a:latin typeface="Calibri"/>
                <a:cs typeface="Calibri"/>
              </a:rPr>
              <a:t> </a:t>
            </a:r>
            <a:r>
              <a:rPr lang="en-GB" sz="1200" dirty="0" err="1">
                <a:latin typeface="Calibri"/>
                <a:cs typeface="Calibri"/>
              </a:rPr>
              <a:t>og</a:t>
            </a:r>
            <a:r>
              <a:rPr lang="en-GB" sz="1200" dirty="0">
                <a:latin typeface="Calibri"/>
                <a:cs typeface="Calibri"/>
              </a:rPr>
              <a:t> </a:t>
            </a:r>
            <a:r>
              <a:rPr lang="en-GB" sz="1200" dirty="0" err="1">
                <a:latin typeface="Calibri"/>
                <a:cs typeface="Calibri"/>
              </a:rPr>
              <a:t>hvað</a:t>
            </a:r>
            <a:r>
              <a:rPr lang="en-GB" sz="1200" dirty="0">
                <a:latin typeface="Calibri"/>
                <a:cs typeface="Calibri"/>
              </a:rPr>
              <a:t> </a:t>
            </a:r>
            <a:r>
              <a:rPr lang="en-GB" sz="1200" dirty="0" err="1">
                <a:latin typeface="Calibri"/>
                <a:cs typeface="Calibri"/>
              </a:rPr>
              <a:t>það</a:t>
            </a:r>
            <a:r>
              <a:rPr lang="en-GB" sz="1200" dirty="0">
                <a:latin typeface="Calibri"/>
                <a:cs typeface="Calibri"/>
              </a:rPr>
              <a:t> </a:t>
            </a:r>
            <a:r>
              <a:rPr lang="en-GB" sz="1200" dirty="0" err="1">
                <a:latin typeface="Calibri"/>
                <a:cs typeface="Calibri"/>
              </a:rPr>
              <a:t>gerir</a:t>
            </a:r>
            <a:r>
              <a:rPr lang="en-GB" sz="1200" dirty="0">
                <a:latin typeface="Calibri"/>
                <a:cs typeface="Calibri"/>
              </a:rPr>
              <a:t>.</a:t>
            </a:r>
          </a:p>
        </p:txBody>
      </p:sp>
      <p:sp>
        <p:nvSpPr>
          <p:cNvPr id="7" name="Rectángulo redondeado 6"/>
          <p:cNvSpPr/>
          <p:nvPr/>
        </p:nvSpPr>
        <p:spPr>
          <a:xfrm>
            <a:off x="3539998" y="3406542"/>
            <a:ext cx="1024403" cy="456904"/>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p:cNvSpPr/>
          <p:nvPr/>
        </p:nvSpPr>
        <p:spPr>
          <a:xfrm>
            <a:off x="7065574" y="1221351"/>
            <a:ext cx="1959430" cy="1785104"/>
          </a:xfrm>
          <a:prstGeom prst="rect">
            <a:avLst/>
          </a:prstGeom>
        </p:spPr>
        <p:txBody>
          <a:bodyPr wrap="square" lIns="91440" tIns="45720" rIns="91440" bIns="45720" anchor="t">
            <a:spAutoFit/>
          </a:bodyPr>
          <a:lstStyle/>
          <a:p>
            <a:r>
              <a:rPr lang="en-GB" u="sng">
                <a:latin typeface="Calibri"/>
                <a:cs typeface="Calibri"/>
              </a:rPr>
              <a:t>Prófíl-</a:t>
            </a:r>
            <a:r>
              <a:rPr lang="en-GB" u="sng" dirty="0">
                <a:latin typeface="Calibri"/>
                <a:cs typeface="Calibri"/>
              </a:rPr>
              <a:t> </a:t>
            </a:r>
            <a:r>
              <a:rPr lang="en-GB" u="sng" dirty="0" err="1">
                <a:latin typeface="Calibri"/>
                <a:cs typeface="Calibri"/>
              </a:rPr>
              <a:t>og</a:t>
            </a:r>
            <a:r>
              <a:rPr lang="en-GB" u="sng" dirty="0">
                <a:latin typeface="Calibri"/>
                <a:cs typeface="Calibri"/>
              </a:rPr>
              <a:t> </a:t>
            </a:r>
            <a:r>
              <a:rPr lang="en-GB" u="sng" dirty="0" err="1">
                <a:latin typeface="Calibri"/>
                <a:cs typeface="Calibri"/>
              </a:rPr>
              <a:t>forsíðumynd</a:t>
            </a:r>
            <a:r>
              <a:rPr lang="en-GB" sz="1200" u="sng" dirty="0">
                <a:solidFill>
                  <a:schemeClr val="tx1"/>
                </a:solidFill>
                <a:latin typeface="Calibri"/>
                <a:cs typeface="Calibri"/>
              </a:rPr>
              <a:t>.</a:t>
            </a:r>
          </a:p>
          <a:p>
            <a:r>
              <a:rPr lang="en-GB" sz="1200" dirty="0" err="1">
                <a:solidFill>
                  <a:schemeClr val="tx1"/>
                </a:solidFill>
                <a:latin typeface="Calibri" panose="020F0502020204030204" pitchFamily="34" charset="0"/>
                <a:cs typeface="Calibri" panose="020F0502020204030204" pitchFamily="34" charset="0"/>
              </a:rPr>
              <a:t>Veljið</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myndir</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sem</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lýsa</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fyrirtækinu</a:t>
            </a:r>
            <a:r>
              <a:rPr lang="en-GB" sz="1200" dirty="0">
                <a:solidFill>
                  <a:schemeClr val="tx1"/>
                </a:solidFill>
                <a:latin typeface="Calibri" panose="020F0502020204030204" pitchFamily="34" charset="0"/>
                <a:cs typeface="Calibri" panose="020F0502020204030204" pitchFamily="34" charset="0"/>
              </a:rPr>
              <a:t> vel. </a:t>
            </a:r>
            <a:r>
              <a:rPr lang="en-GB" sz="1200" dirty="0" err="1">
                <a:solidFill>
                  <a:schemeClr val="tx1"/>
                </a:solidFill>
                <a:latin typeface="Calibri" panose="020F0502020204030204" pitchFamily="34" charset="0"/>
                <a:cs typeface="Calibri" panose="020F0502020204030204" pitchFamily="34" charset="0"/>
              </a:rPr>
              <a:t>Hægt</a:t>
            </a:r>
            <a:r>
              <a:rPr lang="en-GB" sz="1200" dirty="0">
                <a:solidFill>
                  <a:schemeClr val="tx1"/>
                </a:solidFill>
                <a:latin typeface="Calibri" panose="020F0502020204030204" pitchFamily="34" charset="0"/>
                <a:cs typeface="Calibri" panose="020F0502020204030204" pitchFamily="34" charset="0"/>
              </a:rPr>
              <a:t> er </a:t>
            </a:r>
            <a:r>
              <a:rPr lang="en-GB" sz="1200" dirty="0" err="1">
                <a:solidFill>
                  <a:schemeClr val="tx1"/>
                </a:solidFill>
                <a:latin typeface="Calibri" panose="020F0502020204030204" pitchFamily="34" charset="0"/>
                <a:cs typeface="Calibri" panose="020F0502020204030204" pitchFamily="34" charset="0"/>
              </a:rPr>
              <a:t>að</a:t>
            </a:r>
            <a:r>
              <a:rPr lang="en-GB" sz="1200" dirty="0">
                <a:solidFill>
                  <a:schemeClr val="tx1"/>
                </a:solidFill>
                <a:latin typeface="Calibri" panose="020F0502020204030204" pitchFamily="34" charset="0"/>
                <a:cs typeface="Calibri" panose="020F0502020204030204" pitchFamily="34" charset="0"/>
              </a:rPr>
              <a:t> nota </a:t>
            </a:r>
            <a:r>
              <a:rPr lang="en-GB" sz="1200" dirty="0" err="1">
                <a:solidFill>
                  <a:schemeClr val="tx1"/>
                </a:solidFill>
                <a:latin typeface="Calibri" panose="020F0502020204030204" pitchFamily="34" charset="0"/>
                <a:cs typeface="Calibri" panose="020F0502020204030204" pitchFamily="34" charset="0"/>
              </a:rPr>
              <a:t>logóið</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sem</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prófíl</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mynd</a:t>
            </a:r>
            <a:r>
              <a:rPr lang="en-GB" sz="1200" dirty="0">
                <a:solidFill>
                  <a:schemeClr val="tx1"/>
                </a:solidFill>
                <a:latin typeface="Calibri" panose="020F0502020204030204" pitchFamily="34" charset="0"/>
                <a:cs typeface="Calibri" panose="020F0502020204030204" pitchFamily="34" charset="0"/>
              </a:rPr>
              <a:t>. Í </a:t>
            </a:r>
            <a:r>
              <a:rPr lang="en-GB" sz="1200" dirty="0" err="1">
                <a:solidFill>
                  <a:schemeClr val="tx1"/>
                </a:solidFill>
                <a:latin typeface="Calibri" panose="020F0502020204030204" pitchFamily="34" charset="0"/>
                <a:cs typeface="Calibri" panose="020F0502020204030204" pitchFamily="34" charset="0"/>
              </a:rPr>
              <a:t>forsíðumynd</a:t>
            </a:r>
            <a:r>
              <a:rPr lang="en-GB" sz="1200" dirty="0">
                <a:solidFill>
                  <a:schemeClr val="tx1"/>
                </a:solidFill>
                <a:latin typeface="Calibri" panose="020F0502020204030204" pitchFamily="34" charset="0"/>
                <a:cs typeface="Calibri" panose="020F0502020204030204" pitchFamily="34" charset="0"/>
              </a:rPr>
              <a:t> er </a:t>
            </a:r>
            <a:r>
              <a:rPr lang="en-GB" sz="1200" dirty="0" err="1">
                <a:solidFill>
                  <a:schemeClr val="tx1"/>
                </a:solidFill>
                <a:latin typeface="Calibri" panose="020F0502020204030204" pitchFamily="34" charset="0"/>
                <a:cs typeface="Calibri" panose="020F0502020204030204" pitchFamily="34" charset="0"/>
              </a:rPr>
              <a:t>gott</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að</a:t>
            </a:r>
            <a:r>
              <a:rPr lang="en-GB" sz="1200" dirty="0">
                <a:solidFill>
                  <a:schemeClr val="tx1"/>
                </a:solidFill>
                <a:latin typeface="Calibri" panose="020F0502020204030204" pitchFamily="34" charset="0"/>
                <a:cs typeface="Calibri" panose="020F0502020204030204" pitchFamily="34" charset="0"/>
              </a:rPr>
              <a:t> nota </a:t>
            </a:r>
            <a:r>
              <a:rPr lang="en-GB" sz="1200" dirty="0" err="1">
                <a:solidFill>
                  <a:schemeClr val="tx1"/>
                </a:solidFill>
                <a:latin typeface="Calibri" panose="020F0502020204030204" pitchFamily="34" charset="0"/>
                <a:cs typeface="Calibri" panose="020F0502020204030204" pitchFamily="34" charset="0"/>
              </a:rPr>
              <a:t>mynd</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af</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t.d.</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vinnustaðnum</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vörum</a:t>
            </a:r>
            <a:r>
              <a:rPr lang="en-GB" sz="1200" dirty="0">
                <a:solidFill>
                  <a:schemeClr val="tx1"/>
                </a:solidFill>
                <a:latin typeface="Calibri" panose="020F0502020204030204" pitchFamily="34" charset="0"/>
                <a:cs typeface="Calibri" panose="020F0502020204030204" pitchFamily="34" charset="0"/>
              </a:rPr>
              <a:t>/</a:t>
            </a:r>
            <a:r>
              <a:rPr lang="en-GB" sz="1200" dirty="0" err="1">
                <a:solidFill>
                  <a:schemeClr val="tx1"/>
                </a:solidFill>
                <a:latin typeface="Calibri" panose="020F0502020204030204" pitchFamily="34" charset="0"/>
                <a:cs typeface="Calibri" panose="020F0502020204030204" pitchFamily="34" charset="0"/>
              </a:rPr>
              <a:t>afurðum</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eða</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heimasíðunni</a:t>
            </a:r>
            <a:r>
              <a:rPr lang="en-GB" sz="1200" dirty="0">
                <a:solidFill>
                  <a:schemeClr val="tx1"/>
                </a:solidFill>
                <a:latin typeface="Calibri" panose="020F0502020204030204" pitchFamily="34" charset="0"/>
                <a:cs typeface="Calibri" panose="020F0502020204030204" pitchFamily="34" charset="0"/>
              </a:rPr>
              <a:t>.</a:t>
            </a:r>
          </a:p>
        </p:txBody>
      </p:sp>
      <p:sp>
        <p:nvSpPr>
          <p:cNvPr id="10" name="Rectángulo redondeado 9"/>
          <p:cNvSpPr/>
          <p:nvPr/>
        </p:nvSpPr>
        <p:spPr>
          <a:xfrm>
            <a:off x="3513956" y="1458684"/>
            <a:ext cx="3190087" cy="190442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28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120314" y="1320037"/>
            <a:ext cx="7133009" cy="307777"/>
          </a:xfrm>
          <a:prstGeom prst="rect">
            <a:avLst/>
          </a:prstGeom>
        </p:spPr>
        <p:txBody>
          <a:bodyPr wrap="square">
            <a:spAutoFit/>
          </a:bodyPr>
          <a:lstStyle/>
          <a:p>
            <a:r>
              <a:rPr lang="en-GB" dirty="0" err="1">
                <a:latin typeface="Calibri" panose="020F0502020204030204" pitchFamily="34" charset="0"/>
                <a:cs typeface="Calibri" panose="020F0502020204030204" pitchFamily="34" charset="0"/>
              </a:rPr>
              <a:t>Mikilvægt</a:t>
            </a:r>
            <a:r>
              <a:rPr lang="en-GB" dirty="0">
                <a:latin typeface="Calibri" panose="020F0502020204030204" pitchFamily="34" charset="0"/>
                <a:cs typeface="Calibri" panose="020F0502020204030204" pitchFamily="34" charset="0"/>
              </a:rPr>
              <a:t> er </a:t>
            </a:r>
            <a:r>
              <a:rPr lang="en-GB" dirty="0" err="1">
                <a:latin typeface="Calibri" panose="020F0502020204030204" pitchFamily="34" charset="0"/>
                <a:cs typeface="Calibri" panose="020F0502020204030204" pitchFamily="34" charset="0"/>
              </a:rPr>
              <a:t>að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hafa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prófíl</a:t>
            </a:r>
            <a:r>
              <a:rPr lang="en-GB" dirty="0">
                <a:latin typeface="Calibri" panose="020F0502020204030204" pitchFamily="34" charset="0"/>
                <a:cs typeface="Calibri" panose="020F0502020204030204" pitchFamily="34" charset="0"/>
              </a:rPr>
              <a:t>- og </a:t>
            </a:r>
            <a:r>
              <a:rPr lang="en-GB" dirty="0" err="1">
                <a:latin typeface="Calibri" panose="020F0502020204030204" pitchFamily="34" charset="0"/>
                <a:cs typeface="Calibri" panose="020F0502020204030204" pitchFamily="34" charset="0"/>
              </a:rPr>
              <a:t>forsíðumyndir</a:t>
            </a:r>
            <a:r>
              <a:rPr lang="en-GB" dirty="0">
                <a:latin typeface="Calibri" panose="020F0502020204030204" pitchFamily="34" charset="0"/>
                <a:cs typeface="Calibri" panose="020F0502020204030204" pitchFamily="34" charset="0"/>
              </a:rPr>
              <a:t> í </a:t>
            </a:r>
            <a:r>
              <a:rPr lang="en-GB" dirty="0" err="1">
                <a:latin typeface="Calibri" panose="020F0502020204030204" pitchFamily="34" charset="0"/>
                <a:cs typeface="Calibri" panose="020F0502020204030204" pitchFamily="34" charset="0"/>
              </a:rPr>
              <a:t>réttri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stærð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þegar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þeim</a:t>
            </a:r>
            <a:r>
              <a:rPr lang="en-GB" dirty="0">
                <a:latin typeface="Calibri" panose="020F0502020204030204" pitchFamily="34" charset="0"/>
                <a:cs typeface="Calibri" panose="020F0502020204030204" pitchFamily="34" charset="0"/>
              </a:rPr>
              <a:t> er </a:t>
            </a:r>
            <a:r>
              <a:rPr lang="en-GB" dirty="0" err="1">
                <a:latin typeface="Calibri" panose="020F0502020204030204" pitchFamily="34" charset="0"/>
                <a:cs typeface="Calibri" panose="020F0502020204030204" pitchFamily="34" charset="0"/>
              </a:rPr>
              <a:t>hlaðið</a:t>
            </a:r>
            <a:r>
              <a:rPr lang="en-GB" dirty="0">
                <a:latin typeface="Calibri" panose="020F0502020204030204" pitchFamily="34" charset="0"/>
                <a:cs typeface="Calibri" panose="020F0502020204030204" pitchFamily="34" charset="0"/>
              </a:rPr>
              <a:t> inn á Facebook.</a:t>
            </a:r>
            <a:endParaRPr lang="en-GB" dirty="0">
              <a:solidFill>
                <a:srgbClr val="FF0000"/>
              </a:solidFill>
              <a:latin typeface="Calibri" panose="020F0502020204030204" pitchFamily="34" charset="0"/>
              <a:cs typeface="Calibri" panose="020F0502020204030204" pitchFamily="34" charset="0"/>
            </a:endParaRPr>
          </a:p>
        </p:txBody>
      </p:sp>
      <p:sp>
        <p:nvSpPr>
          <p:cNvPr id="3" name="Rectángulo 2"/>
          <p:cNvSpPr/>
          <p:nvPr/>
        </p:nvSpPr>
        <p:spPr>
          <a:xfrm>
            <a:off x="271569" y="1627814"/>
            <a:ext cx="8487419" cy="2677656"/>
          </a:xfrm>
          <a:prstGeom prst="rect">
            <a:avLst/>
          </a:prstGeom>
        </p:spPr>
        <p:txBody>
          <a:bodyPr wrap="square" lIns="91440" tIns="45720" rIns="91440" bIns="45720" anchor="t">
            <a:spAutoFit/>
          </a:bodyPr>
          <a:lstStyle/>
          <a:p>
            <a:r>
              <a:rPr lang="en-GB" dirty="0" err="1">
                <a:solidFill>
                  <a:srgbClr val="0E101A"/>
                </a:solidFill>
                <a:latin typeface="Calibri" panose="020F0502020204030204" pitchFamily="34" charset="0"/>
                <a:cs typeface="Calibri" panose="020F0502020204030204" pitchFamily="34" charset="0"/>
              </a:rPr>
              <a:t>Prófíl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myndin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þín</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dirty="0">
                <a:solidFill>
                  <a:srgbClr val="0E101A"/>
                </a:solidFill>
                <a:latin typeface="Calibri"/>
                <a:cs typeface="Calibri"/>
              </a:rPr>
              <a:t> </a:t>
            </a:r>
            <a:r>
              <a:rPr lang="en-GB" dirty="0" err="1">
                <a:solidFill>
                  <a:srgbClr val="0E101A"/>
                </a:solidFill>
                <a:latin typeface="Calibri"/>
                <a:cs typeface="Calibri"/>
              </a:rPr>
              <a:t>Birtist</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170x170 </a:t>
            </a:r>
            <a:r>
              <a:rPr lang="en-GB" dirty="0" err="1">
                <a:solidFill>
                  <a:srgbClr val="0E101A"/>
                </a:solidFill>
                <a:latin typeface="Calibri"/>
                <a:cs typeface="Calibri"/>
              </a:rPr>
              <a:t>pixlar</a:t>
            </a:r>
            <a:r>
              <a:rPr lang="en-GB" dirty="0">
                <a:solidFill>
                  <a:srgbClr val="0E101A"/>
                </a:solidFill>
                <a:latin typeface="Calibri"/>
                <a:cs typeface="Calibri"/>
              </a:rPr>
              <a:t> á </a:t>
            </a:r>
            <a:r>
              <a:rPr lang="en-GB" dirty="0" err="1">
                <a:solidFill>
                  <a:srgbClr val="0E101A"/>
                </a:solidFill>
                <a:latin typeface="Calibri"/>
                <a:cs typeface="Calibri"/>
              </a:rPr>
              <a:t>síðunni</a:t>
            </a:r>
            <a:r>
              <a:rPr lang="en-GB" dirty="0">
                <a:solidFill>
                  <a:srgbClr val="0E101A"/>
                </a:solidFill>
                <a:latin typeface="Calibri"/>
                <a:cs typeface="Calibri"/>
              </a:rPr>
              <a:t> </a:t>
            </a:r>
            <a:r>
              <a:rPr lang="en-GB" dirty="0" err="1">
                <a:solidFill>
                  <a:srgbClr val="0E101A"/>
                </a:solidFill>
                <a:latin typeface="Calibri"/>
                <a:cs typeface="Calibri"/>
              </a:rPr>
              <a:t>þinni</a:t>
            </a:r>
            <a:r>
              <a:rPr lang="en-GB" dirty="0">
                <a:solidFill>
                  <a:srgbClr val="0E101A"/>
                </a:solidFill>
                <a:latin typeface="Calibri"/>
                <a:cs typeface="Calibri"/>
              </a:rPr>
              <a:t> í </a:t>
            </a:r>
            <a:r>
              <a:rPr lang="en-GB" dirty="0" err="1">
                <a:solidFill>
                  <a:srgbClr val="0E101A"/>
                </a:solidFill>
                <a:latin typeface="Calibri"/>
                <a:cs typeface="Calibri"/>
              </a:rPr>
              <a:t>tölvum</a:t>
            </a:r>
            <a:r>
              <a:rPr lang="en-GB" dirty="0">
                <a:solidFill>
                  <a:srgbClr val="0E101A"/>
                </a:solidFill>
                <a:latin typeface="Calibri"/>
                <a:cs typeface="Calibri"/>
              </a:rPr>
              <a:t>, 128x128 </a:t>
            </a:r>
            <a:r>
              <a:rPr lang="en-GB" dirty="0" err="1">
                <a:solidFill>
                  <a:srgbClr val="0E101A"/>
                </a:solidFill>
                <a:latin typeface="Calibri"/>
                <a:cs typeface="Calibri"/>
              </a:rPr>
              <a:t>pixlar</a:t>
            </a:r>
            <a:r>
              <a:rPr lang="en-GB" dirty="0">
                <a:solidFill>
                  <a:srgbClr val="0E101A"/>
                </a:solidFill>
                <a:latin typeface="Calibri"/>
                <a:cs typeface="Calibri"/>
              </a:rPr>
              <a:t> á </a:t>
            </a:r>
            <a:r>
              <a:rPr lang="en-GB" dirty="0" err="1">
                <a:solidFill>
                  <a:srgbClr val="0E101A"/>
                </a:solidFill>
                <a:latin typeface="Calibri"/>
                <a:cs typeface="Calibri"/>
              </a:rPr>
              <a:t>snjallsímum</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36x36 </a:t>
            </a:r>
            <a:r>
              <a:rPr lang="en-GB" dirty="0" err="1">
                <a:solidFill>
                  <a:srgbClr val="0E101A"/>
                </a:solidFill>
                <a:latin typeface="Calibri"/>
                <a:cs typeface="Calibri"/>
              </a:rPr>
              <a:t>pixlar</a:t>
            </a:r>
            <a:r>
              <a:rPr lang="en-GB" dirty="0">
                <a:solidFill>
                  <a:srgbClr val="0E101A"/>
                </a:solidFill>
                <a:latin typeface="Calibri"/>
                <a:cs typeface="Calibri"/>
              </a:rPr>
              <a:t> á </a:t>
            </a:r>
            <a:r>
              <a:rPr lang="en-GB" dirty="0" err="1">
                <a:solidFill>
                  <a:srgbClr val="0E101A"/>
                </a:solidFill>
                <a:latin typeface="Calibri"/>
                <a:cs typeface="Calibri"/>
              </a:rPr>
              <a:t>flestum</a:t>
            </a:r>
            <a:r>
              <a:rPr lang="en-GB" dirty="0">
                <a:solidFill>
                  <a:srgbClr val="0E101A"/>
                </a:solidFill>
                <a:latin typeface="Calibri"/>
                <a:cs typeface="Calibri"/>
              </a:rPr>
              <a:t> </a:t>
            </a:r>
            <a:r>
              <a:rPr lang="en-GB" dirty="0" err="1">
                <a:solidFill>
                  <a:srgbClr val="0E101A"/>
                </a:solidFill>
                <a:latin typeface="Calibri"/>
                <a:cs typeface="Calibri"/>
              </a:rPr>
              <a:t>eldri</a:t>
            </a:r>
            <a:r>
              <a:rPr lang="en-GB" dirty="0">
                <a:solidFill>
                  <a:srgbClr val="0E101A"/>
                </a:solidFill>
                <a:latin typeface="Calibri"/>
                <a:cs typeface="Calibri"/>
              </a:rPr>
              <a:t> </a:t>
            </a:r>
            <a:r>
              <a:rPr lang="en-GB" dirty="0" err="1">
                <a:solidFill>
                  <a:srgbClr val="0E101A"/>
                </a:solidFill>
                <a:latin typeface="Calibri"/>
                <a:cs typeface="Calibri"/>
              </a:rPr>
              <a:t>símum</a:t>
            </a:r>
            <a:r>
              <a:rPr lang="en-GB" dirty="0">
                <a:solidFill>
                  <a:srgbClr val="0E101A"/>
                </a:solidFill>
                <a:latin typeface="Calibri"/>
                <a:cs typeface="Calibri"/>
              </a:rPr>
              <a:t>.</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panose="020F0502020204030204" pitchFamily="34" charset="0"/>
                <a:cs typeface="Calibri" panose="020F0502020204030204" pitchFamily="34" charset="0"/>
              </a:rPr>
              <a:t>Forsíðumyndin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þín</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Birtist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820x312 </a:t>
            </a:r>
            <a:r>
              <a:rPr lang="en-GB" dirty="0" err="1">
                <a:solidFill>
                  <a:srgbClr val="0E101A"/>
                </a:solidFill>
                <a:latin typeface="Calibri" panose="020F0502020204030204" pitchFamily="34" charset="0"/>
                <a:cs typeface="Calibri" panose="020F0502020204030204" pitchFamily="34" charset="0"/>
              </a:rPr>
              <a:t>pixlar</a:t>
            </a:r>
            <a:r>
              <a:rPr lang="en-GB" dirty="0">
                <a:solidFill>
                  <a:srgbClr val="0E101A"/>
                </a:solidFill>
                <a:latin typeface="Calibri" panose="020F0502020204030204" pitchFamily="34" charset="0"/>
                <a:cs typeface="Calibri" panose="020F0502020204030204" pitchFamily="34" charset="0"/>
              </a:rPr>
              <a:t> á </a:t>
            </a:r>
            <a:r>
              <a:rPr lang="en-GB" dirty="0" err="1">
                <a:solidFill>
                  <a:srgbClr val="0E101A"/>
                </a:solidFill>
                <a:latin typeface="Calibri" panose="020F0502020204030204" pitchFamily="34" charset="0"/>
                <a:cs typeface="Calibri" panose="020F0502020204030204" pitchFamily="34" charset="0"/>
              </a:rPr>
              <a:t>síðunni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þinni</a:t>
            </a:r>
            <a:r>
              <a:rPr lang="en-GB" dirty="0">
                <a:solidFill>
                  <a:srgbClr val="0E101A"/>
                </a:solidFill>
                <a:latin typeface="Calibri" panose="020F0502020204030204" pitchFamily="34" charset="0"/>
                <a:cs typeface="Calibri" panose="020F0502020204030204" pitchFamily="34" charset="0"/>
              </a:rPr>
              <a:t> í </a:t>
            </a:r>
            <a:r>
              <a:rPr lang="en-GB" dirty="0" err="1">
                <a:solidFill>
                  <a:srgbClr val="0E101A"/>
                </a:solidFill>
                <a:latin typeface="Calibri" panose="020F0502020204030204" pitchFamily="34" charset="0"/>
                <a:cs typeface="Calibri" panose="020F0502020204030204" pitchFamily="34" charset="0"/>
              </a:rPr>
              <a:t>tölvum</a:t>
            </a:r>
            <a:r>
              <a:rPr lang="en-GB" dirty="0">
                <a:solidFill>
                  <a:srgbClr val="0E101A"/>
                </a:solidFill>
                <a:latin typeface="Calibri" panose="020F0502020204030204" pitchFamily="34" charset="0"/>
                <a:cs typeface="Calibri" panose="020F0502020204030204" pitchFamily="34" charset="0"/>
              </a:rPr>
              <a:t> og 640x360 </a:t>
            </a:r>
            <a:r>
              <a:rPr lang="en-GB" dirty="0" err="1">
                <a:solidFill>
                  <a:srgbClr val="0E101A"/>
                </a:solidFill>
                <a:latin typeface="Calibri" panose="020F0502020204030204" pitchFamily="34" charset="0"/>
                <a:cs typeface="Calibri" panose="020F0502020204030204" pitchFamily="34" charset="0"/>
              </a:rPr>
              <a:t>pixlar</a:t>
            </a:r>
            <a:r>
              <a:rPr lang="en-GB" dirty="0">
                <a:solidFill>
                  <a:srgbClr val="0E101A"/>
                </a:solidFill>
                <a:latin typeface="Calibri" panose="020F0502020204030204" pitchFamily="34" charset="0"/>
                <a:cs typeface="Calibri" panose="020F0502020204030204" pitchFamily="34" charset="0"/>
              </a:rPr>
              <a:t> í </a:t>
            </a:r>
            <a:r>
              <a:rPr lang="en-GB" dirty="0" err="1">
                <a:solidFill>
                  <a:srgbClr val="0E101A"/>
                </a:solidFill>
                <a:latin typeface="Calibri" panose="020F0502020204030204" pitchFamily="34" charset="0"/>
                <a:cs typeface="Calibri" panose="020F0502020204030204" pitchFamily="34" charset="0"/>
              </a:rPr>
              <a:t>snjallsímum</a:t>
            </a:r>
            <a:r>
              <a:rPr lang="en-GB" dirty="0">
                <a:solidFill>
                  <a:srgbClr val="0E101A"/>
                </a:solidFill>
                <a:latin typeface="Calibri" panose="020F0502020204030204" pitchFamily="34" charset="0"/>
                <a:cs typeface="Calibri" panose="020F0502020204030204" pitchFamily="34" charset="0"/>
              </a:rPr>
              <a:t>.</a:t>
            </a:r>
          </a:p>
          <a:p>
            <a:pPr>
              <a:buFont typeface="Arial" panose="020B0604020202020204" pitchFamily="34" charset="0"/>
              <a:buChar char="•"/>
            </a:pP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Verður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vera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lágmarki</a:t>
            </a:r>
            <a:r>
              <a:rPr lang="en-GB" dirty="0">
                <a:solidFill>
                  <a:srgbClr val="0E101A"/>
                </a:solidFill>
                <a:latin typeface="Calibri" panose="020F0502020204030204" pitchFamily="34" charset="0"/>
                <a:cs typeface="Calibri" panose="020F0502020204030204" pitchFamily="34" charset="0"/>
              </a:rPr>
              <a:t> 400 </a:t>
            </a:r>
            <a:r>
              <a:rPr lang="en-GB" dirty="0" err="1">
                <a:solidFill>
                  <a:srgbClr val="0E101A"/>
                </a:solidFill>
                <a:latin typeface="Calibri" panose="020F0502020204030204" pitchFamily="34" charset="0"/>
                <a:cs typeface="Calibri" panose="020F0502020204030204" pitchFamily="34" charset="0"/>
              </a:rPr>
              <a:t>pixla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breið</a:t>
            </a:r>
            <a:r>
              <a:rPr lang="en-GB" dirty="0">
                <a:solidFill>
                  <a:srgbClr val="0E101A"/>
                </a:solidFill>
                <a:latin typeface="Calibri" panose="020F0502020204030204" pitchFamily="34" charset="0"/>
                <a:cs typeface="Calibri" panose="020F0502020204030204" pitchFamily="34" charset="0"/>
              </a:rPr>
              <a:t> og 150 </a:t>
            </a:r>
            <a:r>
              <a:rPr lang="en-GB" dirty="0" err="1">
                <a:solidFill>
                  <a:srgbClr val="0E101A"/>
                </a:solidFill>
                <a:latin typeface="Calibri" panose="020F0502020204030204" pitchFamily="34" charset="0"/>
                <a:cs typeface="Calibri" panose="020F0502020204030204" pitchFamily="34" charset="0"/>
              </a:rPr>
              <a:t>pixla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há</a:t>
            </a:r>
            <a:r>
              <a:rPr lang="en-GB" dirty="0">
                <a:solidFill>
                  <a:srgbClr val="0E101A"/>
                </a:solidFill>
                <a:latin typeface="Calibri" panose="020F0502020204030204" pitchFamily="34" charset="0"/>
                <a:cs typeface="Calibri" panose="020F0502020204030204" pitchFamily="34" charset="0"/>
              </a:rPr>
              <a:t>.</a:t>
            </a:r>
          </a:p>
          <a:p>
            <a:pPr>
              <a:buFont typeface="Arial" panose="020B0604020202020204" pitchFamily="34" charset="0"/>
              <a:buChar char="•"/>
            </a:pPr>
            <a:r>
              <a:rPr lang="en-GB" dirty="0">
                <a:solidFill>
                  <a:srgbClr val="0E101A"/>
                </a:solidFill>
                <a:latin typeface="Calibri"/>
                <a:cs typeface="Calibri"/>
              </a:rPr>
              <a:t> </a:t>
            </a:r>
            <a:r>
              <a:rPr lang="en-GB" dirty="0" err="1">
                <a:solidFill>
                  <a:srgbClr val="0E101A"/>
                </a:solidFill>
                <a:latin typeface="Calibri"/>
                <a:cs typeface="Calibri"/>
              </a:rPr>
              <a:t>Fljótlegast</a:t>
            </a:r>
            <a:r>
              <a:rPr lang="en-GB" dirty="0">
                <a:solidFill>
                  <a:srgbClr val="0E101A"/>
                </a:solidFill>
                <a:latin typeface="Calibri"/>
                <a:cs typeface="Calibri"/>
              </a:rPr>
              <a:t> er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hlaða</a:t>
            </a:r>
            <a:r>
              <a:rPr lang="en-GB" dirty="0">
                <a:solidFill>
                  <a:srgbClr val="0E101A"/>
                </a:solidFill>
                <a:latin typeface="Calibri"/>
                <a:cs typeface="Calibri"/>
              </a:rPr>
              <a:t> </a:t>
            </a:r>
            <a:r>
              <a:rPr lang="en-GB" dirty="0" err="1">
                <a:solidFill>
                  <a:srgbClr val="0E101A"/>
                </a:solidFill>
                <a:latin typeface="Calibri"/>
                <a:cs typeface="Calibri"/>
              </a:rPr>
              <a:t>myndum</a:t>
            </a:r>
            <a:r>
              <a:rPr lang="en-GB" dirty="0">
                <a:solidFill>
                  <a:srgbClr val="0E101A"/>
                </a:solidFill>
                <a:latin typeface="Calibri"/>
                <a:cs typeface="Calibri"/>
              </a:rPr>
              <a:t> inn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eru</a:t>
            </a:r>
            <a:r>
              <a:rPr lang="en-GB" dirty="0">
                <a:solidFill>
                  <a:srgbClr val="0E101A"/>
                </a:solidFill>
                <a:latin typeface="Calibri"/>
                <a:cs typeface="Calibri"/>
              </a:rPr>
              <a:t> á sRGB JPG </a:t>
            </a:r>
            <a:r>
              <a:rPr lang="en-GB" dirty="0" err="1">
                <a:solidFill>
                  <a:srgbClr val="0E101A"/>
                </a:solidFill>
                <a:latin typeface="Calibri"/>
                <a:cs typeface="Calibri"/>
              </a:rPr>
              <a:t>sniði</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eru</a:t>
            </a:r>
            <a:r>
              <a:rPr lang="en-GB" dirty="0">
                <a:solidFill>
                  <a:srgbClr val="0E101A"/>
                </a:solidFill>
                <a:latin typeface="Calibri"/>
                <a:cs typeface="Calibri"/>
              </a:rPr>
              <a:t> 851x315 </a:t>
            </a:r>
            <a:r>
              <a:rPr lang="en-GB" dirty="0" err="1">
                <a:solidFill>
                  <a:srgbClr val="0E101A"/>
                </a:solidFill>
                <a:latin typeface="Calibri"/>
                <a:cs typeface="Calibri"/>
              </a:rPr>
              <a:t>pixlar</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ekki </a:t>
            </a:r>
            <a:r>
              <a:rPr lang="en-GB" dirty="0" err="1">
                <a:solidFill>
                  <a:srgbClr val="0E101A"/>
                </a:solidFill>
                <a:latin typeface="Calibri"/>
                <a:cs typeface="Calibri"/>
              </a:rPr>
              <a:t>stærri</a:t>
            </a:r>
            <a:r>
              <a:rPr lang="en-GB" dirty="0">
                <a:solidFill>
                  <a:srgbClr val="0E101A"/>
                </a:solidFill>
                <a:latin typeface="Calibri"/>
                <a:cs typeface="Calibri"/>
              </a:rPr>
              <a:t> </a:t>
            </a:r>
            <a:r>
              <a:rPr lang="en-GB" dirty="0" err="1">
                <a:solidFill>
                  <a:srgbClr val="0E101A"/>
                </a:solidFill>
                <a:latin typeface="Calibri"/>
                <a:cs typeface="Calibri"/>
              </a:rPr>
              <a:t>en</a:t>
            </a:r>
            <a:r>
              <a:rPr lang="en-GB" dirty="0">
                <a:solidFill>
                  <a:srgbClr val="0E101A"/>
                </a:solidFill>
                <a:latin typeface="Calibri"/>
                <a:cs typeface="Calibri"/>
              </a:rPr>
              <a:t> 100 kb.</a:t>
            </a:r>
          </a:p>
          <a:p>
            <a:r>
              <a:rPr lang="en-GB" dirty="0">
                <a:solidFill>
                  <a:srgbClr val="0E101A"/>
                </a:solidFill>
                <a:latin typeface="Calibri"/>
                <a:cs typeface="Calibri"/>
              </a:rPr>
              <a:t>   </a:t>
            </a:r>
            <a:r>
              <a:rPr lang="en-GB" dirty="0" err="1">
                <a:solidFill>
                  <a:srgbClr val="0E101A"/>
                </a:solidFill>
                <a:latin typeface="Calibri"/>
                <a:cs typeface="Calibri"/>
              </a:rPr>
              <a:t>Prófíl</a:t>
            </a:r>
            <a:r>
              <a:rPr lang="en-GB" dirty="0">
                <a:solidFill>
                  <a:srgbClr val="0E101A"/>
                </a:solidFill>
                <a:latin typeface="Calibri"/>
                <a:cs typeface="Calibri"/>
              </a:rPr>
              <a:t>- </a:t>
            </a:r>
            <a:r>
              <a:rPr lang="en-GB" dirty="0" err="1">
                <a:solidFill>
                  <a:srgbClr val="0E101A"/>
                </a:solidFill>
                <a:latin typeface="Calibri"/>
                <a:cs typeface="Calibri"/>
              </a:rPr>
              <a:t>eða</a:t>
            </a:r>
            <a:r>
              <a:rPr lang="en-GB" dirty="0">
                <a:solidFill>
                  <a:srgbClr val="0E101A"/>
                </a:solidFill>
                <a:latin typeface="Calibri"/>
                <a:cs typeface="Calibri"/>
              </a:rPr>
              <a:t> </a:t>
            </a:r>
            <a:r>
              <a:rPr lang="en-GB" dirty="0" err="1">
                <a:solidFill>
                  <a:srgbClr val="0E101A"/>
                </a:solidFill>
                <a:latin typeface="Calibri"/>
                <a:cs typeface="Calibri"/>
              </a:rPr>
              <a:t>forsíðumyndir</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innihalda</a:t>
            </a:r>
            <a:r>
              <a:rPr lang="en-GB" dirty="0">
                <a:solidFill>
                  <a:srgbClr val="0E101A"/>
                </a:solidFill>
                <a:latin typeface="Calibri"/>
                <a:cs typeface="Calibri"/>
              </a:rPr>
              <a:t> </a:t>
            </a:r>
            <a:r>
              <a:rPr lang="en-GB" dirty="0" err="1">
                <a:solidFill>
                  <a:srgbClr val="0E101A"/>
                </a:solidFill>
                <a:latin typeface="Calibri"/>
                <a:cs typeface="Calibri"/>
              </a:rPr>
              <a:t>lógó</a:t>
            </a:r>
            <a:r>
              <a:rPr lang="en-GB" dirty="0">
                <a:solidFill>
                  <a:srgbClr val="0E101A"/>
                </a:solidFill>
                <a:latin typeface="Calibri"/>
                <a:cs typeface="Calibri"/>
              </a:rPr>
              <a:t> </a:t>
            </a:r>
            <a:r>
              <a:rPr lang="en-GB" dirty="0" err="1">
                <a:solidFill>
                  <a:srgbClr val="0E101A"/>
                </a:solidFill>
                <a:latin typeface="Calibri"/>
                <a:cs typeface="Calibri"/>
              </a:rPr>
              <a:t>eða</a:t>
            </a:r>
            <a:r>
              <a:rPr lang="en-GB" dirty="0">
                <a:solidFill>
                  <a:srgbClr val="0E101A"/>
                </a:solidFill>
                <a:latin typeface="Calibri"/>
                <a:cs typeface="Calibri"/>
              </a:rPr>
              <a:t> </a:t>
            </a:r>
            <a:r>
              <a:rPr lang="en-GB" dirty="0" err="1">
                <a:solidFill>
                  <a:srgbClr val="0E101A"/>
                </a:solidFill>
                <a:latin typeface="Calibri"/>
                <a:cs typeface="Calibri"/>
              </a:rPr>
              <a:t>texta</a:t>
            </a:r>
            <a:r>
              <a:rPr lang="en-GB" dirty="0">
                <a:solidFill>
                  <a:srgbClr val="0E101A"/>
                </a:solidFill>
                <a:latin typeface="Calibri"/>
                <a:cs typeface="Calibri"/>
              </a:rPr>
              <a:t> er best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hlaða</a:t>
            </a:r>
            <a:r>
              <a:rPr lang="en-GB" dirty="0">
                <a:solidFill>
                  <a:srgbClr val="0E101A"/>
                </a:solidFill>
                <a:latin typeface="Calibri"/>
                <a:cs typeface="Calibri"/>
              </a:rPr>
              <a:t> </a:t>
            </a:r>
            <a:r>
              <a:rPr lang="en-GB" dirty="0" err="1">
                <a:solidFill>
                  <a:srgbClr val="0E101A"/>
                </a:solidFill>
                <a:latin typeface="Calibri"/>
                <a:cs typeface="Calibri"/>
              </a:rPr>
              <a:t>upp</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PNG </a:t>
            </a:r>
            <a:r>
              <a:rPr lang="en-GB" dirty="0" err="1">
                <a:solidFill>
                  <a:srgbClr val="0E101A"/>
                </a:solidFill>
                <a:latin typeface="Calibri"/>
                <a:cs typeface="Calibri"/>
              </a:rPr>
              <a:t>skrám</a:t>
            </a:r>
            <a:r>
              <a:rPr lang="en-GB" dirty="0">
                <a:solidFill>
                  <a:srgbClr val="0E101A"/>
                </a:solidFill>
                <a:latin typeface="Calibri"/>
                <a:cs typeface="Calibri"/>
              </a:rPr>
              <a:t>.</a:t>
            </a:r>
            <a:endParaRPr lang="en-GB" dirty="0">
              <a:solidFill>
                <a:srgbClr val="0E101A"/>
              </a:solidFill>
              <a:effectLst/>
              <a:latin typeface="Calibri"/>
              <a:cs typeface="Calibri"/>
            </a:endParaRPr>
          </a:p>
        </p:txBody>
      </p:sp>
      <p:pic>
        <p:nvPicPr>
          <p:cNvPr id="6" name="Imagen 5"/>
          <p:cNvPicPr>
            <a:picLocks noChangeAspect="1"/>
          </p:cNvPicPr>
          <p:nvPr/>
        </p:nvPicPr>
        <p:blipFill>
          <a:blip r:embed="rId3"/>
          <a:stretch>
            <a:fillRect/>
          </a:stretch>
        </p:blipFill>
        <p:spPr>
          <a:xfrm>
            <a:off x="2407179" y="1604171"/>
            <a:ext cx="1203222" cy="480159"/>
          </a:xfrm>
          <a:prstGeom prst="rect">
            <a:avLst/>
          </a:prstGeom>
        </p:spPr>
      </p:pic>
      <p:pic>
        <p:nvPicPr>
          <p:cNvPr id="7" name="Imagen 6"/>
          <p:cNvPicPr>
            <a:picLocks noChangeAspect="1"/>
          </p:cNvPicPr>
          <p:nvPr/>
        </p:nvPicPr>
        <p:blipFill>
          <a:blip r:embed="rId4"/>
          <a:stretch>
            <a:fillRect/>
          </a:stretch>
        </p:blipFill>
        <p:spPr>
          <a:xfrm>
            <a:off x="2407179" y="2315335"/>
            <a:ext cx="2699176" cy="875018"/>
          </a:xfrm>
          <a:prstGeom prst="rect">
            <a:avLst/>
          </a:prstGeom>
        </p:spPr>
      </p:pic>
    </p:spTree>
    <p:extLst>
      <p:ext uri="{BB962C8B-B14F-4D97-AF65-F5344CB8AC3E}">
        <p14:creationId xmlns:p14="http://schemas.microsoft.com/office/powerpoint/2010/main" val="424918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27122" y="1505666"/>
            <a:ext cx="4273545" cy="2688198"/>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Helstu</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verkfæri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a:t>1. hluti. </a:t>
            </a:r>
            <a:r>
              <a:rPr lang="en-GB" sz="2400" dirty="0" err="1">
                <a:solidFill>
                  <a:schemeClr val="tx1"/>
                </a:solidFill>
                <a:latin typeface="Raleway" panose="020B0003030101060003" pitchFamily="34" charset="0"/>
                <a:cs typeface="Calibri" panose="020F0502020204030204" pitchFamily="34" charset="0"/>
              </a:rPr>
              <a:t>Stafræn</a:t>
            </a:r>
            <a:r>
              <a:rPr lang="en-GB" sz="2400" dirty="0">
                <a:solidFill>
                  <a:schemeClr val="tx1"/>
                </a:solidFill>
                <a:latin typeface="Raleway" panose="020B0003030101060003" pitchFamily="34" charset="0"/>
                <a:cs typeface="Calibri" panose="020F0502020204030204" pitchFamily="34" charset="0"/>
              </a:rPr>
              <a:t> </a:t>
            </a:r>
            <a:r>
              <a:rPr lang="en-GB" sz="2400" dirty="0" err="1">
                <a:solidFill>
                  <a:schemeClr val="tx1"/>
                </a:solidFill>
                <a:latin typeface="Raleway" panose="020B0003030101060003" pitchFamily="34" charset="0"/>
                <a:cs typeface="Calibri" panose="020F0502020204030204" pitchFamily="34" charset="0"/>
              </a:rPr>
              <a:t>samskipti</a:t>
            </a:r>
            <a:r>
              <a:rPr lang="en-GB" sz="2400" dirty="0">
                <a:solidFill>
                  <a:schemeClr val="tx1"/>
                </a:solidFill>
                <a:latin typeface="Raleway" panose="020B0003030101060003" pitchFamily="34" charset="0"/>
                <a:cs typeface="Calibri" panose="020F0502020204030204" pitchFamily="34" charset="0"/>
              </a:rPr>
              <a:t> í </a:t>
            </a:r>
            <a:r>
              <a:rPr lang="en-GB" sz="2400" dirty="0" err="1">
                <a:solidFill>
                  <a:schemeClr val="tx1"/>
                </a:solidFill>
                <a:latin typeface="Raleway" panose="020B0003030101060003" pitchFamily="34" charset="0"/>
                <a:cs typeface="Calibri" panose="020F0502020204030204" pitchFamily="34" charset="0"/>
              </a:rPr>
              <a:t>atvinnulífinu</a:t>
            </a:r>
            <a:r>
              <a:rPr lang="en-GB" sz="2400" dirty="0">
                <a:solidFill>
                  <a:schemeClr val="tx1"/>
                </a:solidFill>
                <a:latin typeface="Raleway" panose="020B0003030101060003" pitchFamily="34" charset="0"/>
                <a:cs typeface="Calibri" panose="020F0502020204030204" pitchFamily="34" charset="0"/>
              </a:rPr>
              <a:t> </a:t>
            </a:r>
            <a:endParaRPr sz="2200" dirty="0">
              <a:solidFill>
                <a:schemeClr val="tx1"/>
              </a:solidFill>
              <a:latin typeface="Raleway" panose="020B0003030101060003" pitchFamily="34" charset="0"/>
            </a:endParaRPr>
          </a:p>
        </p:txBody>
      </p:sp>
      <p:sp>
        <p:nvSpPr>
          <p:cNvPr id="2" name="Rectángulo 1"/>
          <p:cNvSpPr/>
          <p:nvPr/>
        </p:nvSpPr>
        <p:spPr>
          <a:xfrm>
            <a:off x="4331368" y="3105087"/>
            <a:ext cx="3808855" cy="1169551"/>
          </a:xfrm>
          <a:prstGeom prst="rect">
            <a:avLst/>
          </a:prstGeom>
        </p:spPr>
        <p:txBody>
          <a:bodyPr wrap="square" lIns="91440" tIns="45720" rIns="91440" bIns="45720" anchor="t">
            <a:spAutoFit/>
          </a:bodyPr>
          <a:lstStyle/>
          <a:p>
            <a:r>
              <a:rPr lang="en-GB" b="1" dirty="0" err="1">
                <a:solidFill>
                  <a:srgbClr val="0E101A"/>
                </a:solidFill>
                <a:latin typeface="Calibri"/>
                <a:cs typeface="Calibri"/>
              </a:rPr>
              <a:t>Það</a:t>
            </a:r>
            <a:r>
              <a:rPr lang="en-GB" b="1" dirty="0">
                <a:solidFill>
                  <a:srgbClr val="0E101A"/>
                </a:solidFill>
                <a:latin typeface="Calibri"/>
                <a:cs typeface="Calibri"/>
              </a:rPr>
              <a:t> </a:t>
            </a:r>
            <a:r>
              <a:rPr lang="en-GB" b="1" dirty="0" err="1">
                <a:solidFill>
                  <a:srgbClr val="0E101A"/>
                </a:solidFill>
                <a:latin typeface="Calibri"/>
                <a:cs typeface="Calibri"/>
              </a:rPr>
              <a:t>sem</a:t>
            </a:r>
            <a:r>
              <a:rPr lang="en-GB" b="1" dirty="0">
                <a:solidFill>
                  <a:srgbClr val="0E101A"/>
                </a:solidFill>
                <a:latin typeface="Calibri"/>
                <a:cs typeface="Calibri"/>
              </a:rPr>
              <a:t> </a:t>
            </a:r>
            <a:r>
              <a:rPr lang="en-GB" b="1" dirty="0" err="1">
                <a:solidFill>
                  <a:srgbClr val="0E101A"/>
                </a:solidFill>
                <a:latin typeface="Calibri"/>
                <a:cs typeface="Calibri"/>
              </a:rPr>
              <a:t>þú</a:t>
            </a:r>
            <a:r>
              <a:rPr lang="en-GB" b="1" dirty="0">
                <a:solidFill>
                  <a:srgbClr val="0E101A"/>
                </a:solidFill>
                <a:latin typeface="Calibri"/>
                <a:cs typeface="Calibri"/>
              </a:rPr>
              <a:t> </a:t>
            </a:r>
            <a:r>
              <a:rPr lang="en-GB" b="1" dirty="0" err="1">
                <a:solidFill>
                  <a:srgbClr val="0E101A"/>
                </a:solidFill>
                <a:latin typeface="Calibri"/>
                <a:cs typeface="Calibri"/>
              </a:rPr>
              <a:t>vilt</a:t>
            </a:r>
            <a:r>
              <a:rPr lang="en-GB" b="1" dirty="0">
                <a:solidFill>
                  <a:srgbClr val="0E101A"/>
                </a:solidFill>
                <a:latin typeface="Calibri"/>
                <a:cs typeface="Calibri"/>
              </a:rPr>
              <a:t> </a:t>
            </a:r>
            <a:r>
              <a:rPr lang="en-GB" b="1" dirty="0" err="1">
                <a:solidFill>
                  <a:srgbClr val="0E101A"/>
                </a:solidFill>
                <a:latin typeface="Calibri"/>
                <a:cs typeface="Calibri"/>
              </a:rPr>
              <a:t>að</a:t>
            </a:r>
            <a:r>
              <a:rPr lang="en-GB" b="1" dirty="0">
                <a:solidFill>
                  <a:srgbClr val="0E101A"/>
                </a:solidFill>
                <a:latin typeface="Calibri"/>
                <a:cs typeface="Calibri"/>
              </a:rPr>
              <a:t> </a:t>
            </a:r>
            <a:r>
              <a:rPr lang="en-GB" b="1" dirty="0" err="1">
                <a:solidFill>
                  <a:srgbClr val="0E101A"/>
                </a:solidFill>
                <a:latin typeface="Calibri"/>
                <a:cs typeface="Calibri"/>
              </a:rPr>
              <a:t>fólk</a:t>
            </a:r>
            <a:r>
              <a:rPr lang="en-GB" b="1" dirty="0">
                <a:solidFill>
                  <a:srgbClr val="0E101A"/>
                </a:solidFill>
                <a:latin typeface="Calibri"/>
                <a:cs typeface="Calibri"/>
              </a:rPr>
              <a:t> </a:t>
            </a:r>
            <a:r>
              <a:rPr lang="en-GB" b="1" dirty="0" err="1">
                <a:solidFill>
                  <a:srgbClr val="0E101A"/>
                </a:solidFill>
                <a:latin typeface="Calibri"/>
                <a:cs typeface="Calibri"/>
              </a:rPr>
              <a:t>geri</a:t>
            </a:r>
            <a:endParaRPr lang="en-GB" dirty="0">
              <a:solidFill>
                <a:srgbClr val="0E101A"/>
              </a:solidFill>
              <a:latin typeface="Calibri"/>
              <a:cs typeface="Calibri"/>
            </a:endParaRPr>
          </a:p>
          <a:p>
            <a:r>
              <a:rPr lang="en-GB" dirty="0" err="1">
                <a:solidFill>
                  <a:srgbClr val="0E101A"/>
                </a:solidFill>
                <a:latin typeface="Calibri"/>
                <a:cs typeface="Calibri"/>
              </a:rPr>
              <a:t>Efst</a:t>
            </a:r>
            <a:r>
              <a:rPr lang="en-GB" dirty="0">
                <a:solidFill>
                  <a:srgbClr val="0E101A"/>
                </a:solidFill>
                <a:latin typeface="Calibri"/>
                <a:cs typeface="Calibri"/>
              </a:rPr>
              <a:t> á </a:t>
            </a:r>
            <a:r>
              <a:rPr lang="en-GB" dirty="0" err="1">
                <a:solidFill>
                  <a:srgbClr val="0E101A"/>
                </a:solidFill>
                <a:latin typeface="Calibri"/>
                <a:cs typeface="Calibri"/>
              </a:rPr>
              <a:t>síðunni</a:t>
            </a:r>
            <a:r>
              <a:rPr lang="en-GB" dirty="0">
                <a:solidFill>
                  <a:srgbClr val="0E101A"/>
                </a:solidFill>
                <a:latin typeface="Calibri"/>
                <a:cs typeface="Calibri"/>
              </a:rPr>
              <a:t> </a:t>
            </a:r>
            <a:r>
              <a:rPr lang="en-GB" dirty="0" err="1">
                <a:solidFill>
                  <a:srgbClr val="0E101A"/>
                </a:solidFill>
                <a:latin typeface="Calibri"/>
                <a:cs typeface="Calibri"/>
              </a:rPr>
              <a:t>þinni</a:t>
            </a:r>
            <a:r>
              <a:rPr lang="en-GB" dirty="0">
                <a:solidFill>
                  <a:srgbClr val="0E101A"/>
                </a:solidFill>
                <a:latin typeface="Calibri"/>
                <a:cs typeface="Calibri"/>
              </a:rPr>
              <a:t> </a:t>
            </a:r>
            <a:r>
              <a:rPr lang="en-GB" dirty="0" err="1">
                <a:solidFill>
                  <a:srgbClr val="0E101A"/>
                </a:solidFill>
                <a:latin typeface="Calibri"/>
                <a:cs typeface="Calibri"/>
              </a:rPr>
              <a:t>getur</a:t>
            </a:r>
            <a:r>
              <a:rPr lang="en-GB" dirty="0">
                <a:solidFill>
                  <a:srgbClr val="0E101A"/>
                </a:solidFill>
                <a:latin typeface="Calibri"/>
                <a:cs typeface="Calibri"/>
              </a:rPr>
              <a:t> </a:t>
            </a:r>
            <a:r>
              <a:rPr lang="en-GB" dirty="0" err="1">
                <a:solidFill>
                  <a:srgbClr val="0E101A"/>
                </a:solidFill>
                <a:latin typeface="Calibri"/>
                <a:cs typeface="Calibri"/>
              </a:rPr>
              <a:t>þú</a:t>
            </a:r>
            <a:r>
              <a:rPr lang="en-GB" dirty="0">
                <a:solidFill>
                  <a:srgbClr val="0E101A"/>
                </a:solidFill>
                <a:latin typeface="Calibri"/>
                <a:cs typeface="Calibri"/>
              </a:rPr>
              <a:t> sett inn </a:t>
            </a:r>
            <a:r>
              <a:rPr lang="en-GB" dirty="0" err="1">
                <a:solidFill>
                  <a:srgbClr val="0E101A"/>
                </a:solidFill>
                <a:latin typeface="Calibri"/>
                <a:cs typeface="Calibri"/>
              </a:rPr>
              <a:t>aðgerðarmöguleika</a:t>
            </a:r>
            <a:r>
              <a:rPr lang="en-GB" dirty="0">
                <a:solidFill>
                  <a:srgbClr val="0E101A"/>
                </a:solidFill>
                <a:latin typeface="Calibri"/>
                <a:cs typeface="Calibri"/>
              </a:rPr>
              <a:t> </a:t>
            </a:r>
            <a:r>
              <a:rPr lang="en-GB" dirty="0" err="1">
                <a:solidFill>
                  <a:srgbClr val="0E101A"/>
                </a:solidFill>
                <a:latin typeface="Calibri"/>
                <a:cs typeface="Calibri"/>
              </a:rPr>
              <a:t>fyrir</a:t>
            </a:r>
            <a:r>
              <a:rPr lang="en-GB" dirty="0">
                <a:solidFill>
                  <a:srgbClr val="0E101A"/>
                </a:solidFill>
                <a:latin typeface="Calibri"/>
                <a:cs typeface="Calibri"/>
              </a:rPr>
              <a:t> </a:t>
            </a:r>
            <a:r>
              <a:rPr lang="en-GB" dirty="0" err="1">
                <a:solidFill>
                  <a:srgbClr val="0E101A"/>
                </a:solidFill>
                <a:latin typeface="Calibri"/>
                <a:cs typeface="Calibri"/>
              </a:rPr>
              <a:t>þá</a:t>
            </a:r>
            <a:r>
              <a:rPr lang="en-GB" dirty="0">
                <a:solidFill>
                  <a:srgbClr val="0E101A"/>
                </a:solidFill>
                <a:latin typeface="Calibri"/>
                <a:cs typeface="Calibri"/>
              </a:rPr>
              <a:t> </a:t>
            </a:r>
            <a:r>
              <a:rPr lang="en-GB" dirty="0" err="1">
                <a:solidFill>
                  <a:srgbClr val="0E101A"/>
                </a:solidFill>
                <a:latin typeface="Calibri"/>
                <a:cs typeface="Calibri"/>
              </a:rPr>
              <a:t>sem</a:t>
            </a:r>
            <a:r>
              <a:rPr lang="en-GB" dirty="0">
                <a:solidFill>
                  <a:srgbClr val="0E101A"/>
                </a:solidFill>
                <a:latin typeface="Calibri"/>
                <a:cs typeface="Calibri"/>
              </a:rPr>
              <a:t> </a:t>
            </a:r>
            <a:r>
              <a:rPr lang="en-GB" dirty="0" err="1">
                <a:solidFill>
                  <a:srgbClr val="0E101A"/>
                </a:solidFill>
                <a:latin typeface="Calibri"/>
                <a:cs typeface="Calibri"/>
              </a:rPr>
              <a:t>skoða</a:t>
            </a:r>
            <a:r>
              <a:rPr lang="en-GB" dirty="0">
                <a:solidFill>
                  <a:srgbClr val="0E101A"/>
                </a:solidFill>
                <a:latin typeface="Calibri"/>
                <a:cs typeface="Calibri"/>
              </a:rPr>
              <a:t> </a:t>
            </a:r>
            <a:r>
              <a:rPr lang="en-GB" dirty="0" err="1">
                <a:solidFill>
                  <a:srgbClr val="0E101A"/>
                </a:solidFill>
                <a:latin typeface="Calibri"/>
                <a:cs typeface="Calibri"/>
              </a:rPr>
              <a:t>síðuna</a:t>
            </a:r>
            <a:r>
              <a:rPr lang="en-GB" dirty="0">
                <a:solidFill>
                  <a:srgbClr val="0E101A"/>
                </a:solidFill>
                <a:latin typeface="Calibri"/>
                <a:cs typeface="Calibri"/>
              </a:rPr>
              <a:t>, </a:t>
            </a:r>
            <a:r>
              <a:rPr lang="en-GB" dirty="0" err="1">
                <a:solidFill>
                  <a:srgbClr val="0E101A"/>
                </a:solidFill>
                <a:latin typeface="Calibri"/>
                <a:cs typeface="Calibri"/>
              </a:rPr>
              <a:t>eins</a:t>
            </a:r>
            <a:r>
              <a:rPr lang="en-GB" dirty="0">
                <a:solidFill>
                  <a:srgbClr val="0E101A"/>
                </a:solidFill>
                <a:latin typeface="Calibri"/>
                <a:cs typeface="Calibri"/>
              </a:rPr>
              <a:t> </a:t>
            </a:r>
            <a:r>
              <a:rPr lang="en-GB" dirty="0" err="1">
                <a:solidFill>
                  <a:srgbClr val="0E101A"/>
                </a:solidFill>
                <a:latin typeface="Calibri"/>
                <a:cs typeface="Calibri"/>
              </a:rPr>
              <a:t>og</a:t>
            </a:r>
            <a:r>
              <a:rPr lang="en-GB" dirty="0">
                <a:solidFill>
                  <a:srgbClr val="0E101A"/>
                </a:solidFill>
                <a:latin typeface="Calibri"/>
                <a:cs typeface="Calibri"/>
              </a:rPr>
              <a:t> </a:t>
            </a:r>
            <a:r>
              <a:rPr lang="en-GB" dirty="0" err="1">
                <a:solidFill>
                  <a:srgbClr val="0E101A"/>
                </a:solidFill>
                <a:latin typeface="Calibri"/>
                <a:cs typeface="Calibri"/>
              </a:rPr>
              <a:t>t.d.</a:t>
            </a:r>
            <a:r>
              <a:rPr lang="en-GB" dirty="0">
                <a:solidFill>
                  <a:srgbClr val="0E101A"/>
                </a:solidFill>
                <a:latin typeface="Calibri"/>
                <a:cs typeface="Calibri"/>
              </a:rPr>
              <a:t> </a:t>
            </a:r>
            <a:r>
              <a:rPr lang="en-GB" dirty="0" err="1">
                <a:solidFill>
                  <a:srgbClr val="0E101A"/>
                </a:solidFill>
                <a:latin typeface="Calibri"/>
                <a:cs typeface="Calibri"/>
              </a:rPr>
              <a:t>að</a:t>
            </a:r>
            <a:r>
              <a:rPr lang="en-GB" dirty="0">
                <a:solidFill>
                  <a:srgbClr val="0E101A"/>
                </a:solidFill>
                <a:latin typeface="Calibri"/>
                <a:cs typeface="Calibri"/>
              </a:rPr>
              <a:t> </a:t>
            </a:r>
            <a:r>
              <a:rPr lang="en-GB" dirty="0" err="1">
                <a:solidFill>
                  <a:srgbClr val="0E101A"/>
                </a:solidFill>
                <a:latin typeface="Calibri"/>
                <a:cs typeface="Calibri"/>
              </a:rPr>
              <a:t>beina</a:t>
            </a:r>
            <a:r>
              <a:rPr lang="en-GB" dirty="0">
                <a:solidFill>
                  <a:srgbClr val="0E101A"/>
                </a:solidFill>
                <a:latin typeface="Calibri"/>
                <a:cs typeface="Calibri"/>
              </a:rPr>
              <a:t> </a:t>
            </a:r>
            <a:r>
              <a:rPr lang="en-GB" dirty="0" err="1">
                <a:solidFill>
                  <a:srgbClr val="0E101A"/>
                </a:solidFill>
                <a:latin typeface="Calibri"/>
                <a:cs typeface="Calibri"/>
              </a:rPr>
              <a:t>þeim</a:t>
            </a:r>
            <a:r>
              <a:rPr lang="en-GB" dirty="0">
                <a:solidFill>
                  <a:srgbClr val="0E101A"/>
                </a:solidFill>
                <a:latin typeface="Calibri"/>
                <a:cs typeface="Calibri"/>
              </a:rPr>
              <a:t> á </a:t>
            </a:r>
            <a:r>
              <a:rPr lang="en-GB" dirty="0" err="1">
                <a:solidFill>
                  <a:srgbClr val="0E101A"/>
                </a:solidFill>
                <a:latin typeface="Calibri"/>
                <a:cs typeface="Calibri"/>
              </a:rPr>
              <a:t>heimasíðu</a:t>
            </a:r>
            <a:r>
              <a:rPr lang="en-GB" dirty="0">
                <a:solidFill>
                  <a:srgbClr val="0E101A"/>
                </a:solidFill>
                <a:latin typeface="Calibri"/>
                <a:cs typeface="Calibri"/>
              </a:rPr>
              <a:t> </a:t>
            </a:r>
            <a:r>
              <a:rPr lang="en-GB" dirty="0" err="1">
                <a:solidFill>
                  <a:srgbClr val="0E101A"/>
                </a:solidFill>
                <a:latin typeface="Calibri"/>
                <a:cs typeface="Calibri"/>
              </a:rPr>
              <a:t>þína</a:t>
            </a:r>
            <a:r>
              <a:rPr lang="en-GB" dirty="0">
                <a:solidFill>
                  <a:srgbClr val="0E101A"/>
                </a:solidFill>
                <a:latin typeface="Calibri"/>
                <a:cs typeface="Calibri"/>
              </a:rPr>
              <a:t> </a:t>
            </a:r>
            <a:r>
              <a:rPr lang="en-GB" dirty="0" err="1">
                <a:solidFill>
                  <a:srgbClr val="0E101A"/>
                </a:solidFill>
                <a:latin typeface="Calibri"/>
                <a:cs typeface="Calibri"/>
              </a:rPr>
              <a:t>eða</a:t>
            </a:r>
            <a:r>
              <a:rPr lang="en-GB" dirty="0">
                <a:solidFill>
                  <a:srgbClr val="0E101A"/>
                </a:solidFill>
                <a:latin typeface="Calibri"/>
                <a:cs typeface="Calibri"/>
              </a:rPr>
              <a:t> </a:t>
            </a:r>
            <a:r>
              <a:rPr lang="en-GB" dirty="0" err="1">
                <a:solidFill>
                  <a:srgbClr val="0E101A"/>
                </a:solidFill>
                <a:latin typeface="Calibri"/>
                <a:cs typeface="Calibri"/>
              </a:rPr>
              <a:t>hringja</a:t>
            </a:r>
            <a:r>
              <a:rPr lang="en-GB" dirty="0">
                <a:solidFill>
                  <a:srgbClr val="0E101A"/>
                </a:solidFill>
                <a:latin typeface="Calibri"/>
                <a:cs typeface="Calibri"/>
              </a:rPr>
              <a:t> í </a:t>
            </a:r>
            <a:r>
              <a:rPr lang="en-GB" dirty="0" err="1">
                <a:solidFill>
                  <a:srgbClr val="0E101A"/>
                </a:solidFill>
                <a:latin typeface="Calibri"/>
                <a:cs typeface="Calibri"/>
              </a:rPr>
              <a:t>verslun</a:t>
            </a:r>
            <a:r>
              <a:rPr lang="en-GB" dirty="0">
                <a:solidFill>
                  <a:srgbClr val="0E101A"/>
                </a:solidFill>
                <a:latin typeface="Calibri"/>
                <a:cs typeface="Calibri"/>
              </a:rPr>
              <a:t>. </a:t>
            </a:r>
            <a:r>
              <a:rPr lang="en-GB" dirty="0" err="1">
                <a:solidFill>
                  <a:srgbClr val="0E101A"/>
                </a:solidFill>
                <a:latin typeface="Calibri"/>
                <a:cs typeface="Calibri"/>
              </a:rPr>
              <a:t>Þetta</a:t>
            </a:r>
            <a:r>
              <a:rPr lang="en-GB" dirty="0">
                <a:solidFill>
                  <a:srgbClr val="0E101A"/>
                </a:solidFill>
                <a:latin typeface="Calibri"/>
                <a:cs typeface="Calibri"/>
              </a:rPr>
              <a:t> er </a:t>
            </a:r>
            <a:r>
              <a:rPr lang="en-GB" dirty="0" err="1">
                <a:solidFill>
                  <a:srgbClr val="0E101A"/>
                </a:solidFill>
                <a:latin typeface="Calibri"/>
                <a:cs typeface="Calibri"/>
              </a:rPr>
              <a:t>einfalt</a:t>
            </a:r>
            <a:r>
              <a:rPr lang="en-GB" dirty="0">
                <a:solidFill>
                  <a:srgbClr val="0E101A"/>
                </a:solidFill>
                <a:latin typeface="Calibri"/>
                <a:cs typeface="Calibri"/>
              </a:rPr>
              <a:t> í </a:t>
            </a:r>
            <a:r>
              <a:rPr lang="en-GB" dirty="0" err="1">
                <a:solidFill>
                  <a:srgbClr val="0E101A"/>
                </a:solidFill>
                <a:latin typeface="Calibri"/>
                <a:cs typeface="Calibri"/>
              </a:rPr>
              <a:t>framkvæmd</a:t>
            </a:r>
            <a:r>
              <a:rPr lang="en-GB" dirty="0">
                <a:solidFill>
                  <a:srgbClr val="0E101A"/>
                </a:solidFill>
                <a:latin typeface="Calibri"/>
                <a:cs typeface="Calibri"/>
              </a:rPr>
              <a:t>.</a:t>
            </a:r>
            <a:endParaRPr lang="en-GB" dirty="0">
              <a:solidFill>
                <a:srgbClr val="0E101A"/>
              </a:solidFill>
              <a:effectLst/>
              <a:latin typeface="Calibri"/>
              <a:cs typeface="Calibri"/>
            </a:endParaRPr>
          </a:p>
        </p:txBody>
      </p:sp>
      <p:sp>
        <p:nvSpPr>
          <p:cNvPr id="4" name="Conector 3"/>
          <p:cNvSpPr/>
          <p:nvPr/>
        </p:nvSpPr>
        <p:spPr>
          <a:xfrm>
            <a:off x="2454441" y="3868617"/>
            <a:ext cx="247507" cy="275008"/>
          </a:xfrm>
          <a:prstGeom prst="flowChartConnector">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echa derecha 4"/>
          <p:cNvSpPr/>
          <p:nvPr/>
        </p:nvSpPr>
        <p:spPr>
          <a:xfrm>
            <a:off x="2851840" y="3932874"/>
            <a:ext cx="1498791" cy="146493"/>
          </a:xfrm>
          <a:prstGeom prst="rightArrow">
            <a:avLst/>
          </a:prstGeom>
          <a:solidFill>
            <a:srgbClr val="2AB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028597"/>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2B41A4-914E-4142-800C-C440B87555DF}">
  <ds:schemaRefs>
    <ds:schemaRef ds:uri="http://purl.org/dc/terms/"/>
    <ds:schemaRef ds:uri="http://schemas.openxmlformats.org/package/2006/metadata/core-properties"/>
    <ds:schemaRef ds:uri="http://purl.org/dc/dcmitype/"/>
    <ds:schemaRef ds:uri="3c0ea9e4-dde0-4b4d-b657-195ec27ec70d"/>
    <ds:schemaRef ds:uri="http://purl.org/dc/elements/1.1/"/>
    <ds:schemaRef ds:uri="http://schemas.microsoft.com/office/2006/metadata/properties"/>
    <ds:schemaRef ds:uri="http://schemas.microsoft.com/office/2006/documentManagement/types"/>
    <ds:schemaRef ds:uri="http://schemas.microsoft.com/office/infopath/2007/PartnerControls"/>
    <ds:schemaRef ds:uri="55154662-676a-405c-a9b6-a5b814f17753"/>
    <ds:schemaRef ds:uri="http://www.w3.org/XML/1998/namespace"/>
  </ds:schemaRefs>
</ds:datastoreItem>
</file>

<file path=customXml/itemProps2.xml><?xml version="1.0" encoding="utf-8"?>
<ds:datastoreItem xmlns:ds="http://schemas.openxmlformats.org/officeDocument/2006/customXml" ds:itemID="{2E67D93B-15CA-4B6B-B47F-B0283BFDFF38}">
  <ds:schemaRefs>
    <ds:schemaRef ds:uri="http://schemas.microsoft.com/sharepoint/v3/contenttype/forms"/>
  </ds:schemaRefs>
</ds:datastoreItem>
</file>

<file path=customXml/itemProps3.xml><?xml version="1.0" encoding="utf-8"?>
<ds:datastoreItem xmlns:ds="http://schemas.openxmlformats.org/officeDocument/2006/customXml" ds:itemID="{E73A63BE-EC16-443D-B51B-D9FB4271D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919</TotalTime>
  <Words>2412</Words>
  <Application>Microsoft Office PowerPoint</Application>
  <PresentationFormat>On-screen Show (16:9)</PresentationFormat>
  <Paragraphs>242</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Escalus template</vt:lpstr>
      <vt:lpstr>PowerPoint Presentation</vt:lpstr>
      <vt:lpstr>Efnisyfirlit</vt:lpstr>
      <vt:lpstr>1. hluti. Stafræn samskipti í atvinnulífinu </vt:lpstr>
      <vt:lpstr>1. hluti. Stafræn samskipti í atvinnulífinu</vt:lpstr>
      <vt:lpstr>1. hluti. Stafræn samskipti í atvinnulífinu</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1. hluti. Stafræn samskipti í atvinnulífinu </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Hilmar Valur Gunnarsson</cp:lastModifiedBy>
  <cp:revision>395</cp:revision>
  <dcterms:modified xsi:type="dcterms:W3CDTF">2022-03-01T08:15:21Z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