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9"/>
  </p:notesMasterIdLst>
  <p:handoutMasterIdLst>
    <p:handoutMasterId r:id="rId10"/>
  </p:handoutMasterIdLst>
  <p:sldIdLst>
    <p:sldId id="288" r:id="rId2"/>
    <p:sldId id="261" r:id="rId3"/>
    <p:sldId id="290" r:id="rId4"/>
    <p:sldId id="289" r:id="rId5"/>
    <p:sldId id="291" r:id="rId6"/>
    <p:sldId id="264" r:id="rId7"/>
    <p:sldId id="279" r:id="rId8"/>
  </p:sldIdLst>
  <p:sldSz cx="9144000" cy="5143500" type="screen16x9"/>
  <p:notesSz cx="6858000" cy="9144000"/>
  <p:embeddedFontLst>
    <p:embeddedFont>
      <p:font typeface="Arial Rounded MT Bold" panose="020F0704030504030204" pitchFamily="34" charset="0"/>
      <p:regular r:id="rId11"/>
    </p:embeddedFont>
    <p:embeddedFont>
      <p:font typeface="Calibri" panose="020F0502020204030204" pitchFamily="34" charset="0"/>
      <p:regular r:id="rId12"/>
      <p:bold r:id="rId13"/>
      <p:italic r:id="rId14"/>
      <p:boldItalic r:id="rId15"/>
    </p:embeddedFont>
    <p:embeddedFont>
      <p:font typeface="Karla" pitchFamily="2" charset="0"/>
      <p:regular r:id="rId16"/>
      <p:bold r:id="rId17"/>
      <p:italic r:id="rId18"/>
      <p:boldItalic r:id="rId19"/>
    </p:embeddedFont>
    <p:embeddedFont>
      <p:font typeface="Raleway" pitchFamily="2"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C52"/>
    <a:srgbClr val="AEC6C8"/>
    <a:srgbClr val="FF8F00"/>
    <a:srgbClr val="FFCC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B18B33F-8431-45A4-8E11-FB08BE098512}">
  <a:tblStyle styleId="{5B18B33F-8431-45A4-8E11-FB08BE098512}"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60" autoAdjust="0"/>
  </p:normalViewPr>
  <p:slideViewPr>
    <p:cSldViewPr snapToGrid="0">
      <p:cViewPr varScale="1">
        <p:scale>
          <a:sx n="103" d="100"/>
          <a:sy n="103" d="100"/>
        </p:scale>
        <p:origin x="874" y="77"/>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5" d="100"/>
          <a:sy n="85" d="100"/>
        </p:scale>
        <p:origin x="380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font" Target="fonts/font13.fntdata"/><Relationship Id="rId10" Type="http://schemas.openxmlformats.org/officeDocument/2006/relationships/handoutMaster" Target="handoutMasters/handout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AD4314-80B4-4400-ADD0-CDEADA68BC05}" type="datetimeFigureOut">
              <a:rPr lang="en-GB" smtClean="0"/>
              <a:t>18/01/2022</a:t>
            </a:fld>
            <a:endParaRPr lang="en-GB"/>
          </a:p>
        </p:txBody>
      </p:sp>
      <p:sp>
        <p:nvSpPr>
          <p:cNvPr id="4" name="Marcador de pie de página 3"/>
          <p:cNvSpPr>
            <a:spLocks noGrp="1"/>
          </p:cNvSpPr>
          <p:nvPr>
            <p:ph type="ftr" sz="quarter" idx="2"/>
          </p:nvPr>
        </p:nvSpPr>
        <p:spPr>
          <a:xfrm>
            <a:off x="-1" y="8685213"/>
            <a:ext cx="6856413" cy="458787"/>
          </a:xfrm>
          <a:prstGeom prst="rect">
            <a:avLst/>
          </a:prstGeom>
        </p:spPr>
        <p:txBody>
          <a:bodyPr vert="horz" lIns="91440" tIns="45720" rIns="91440" bIns="45720" rtlCol="0" anchor="b"/>
          <a:lstStyle>
            <a:lvl1pPr algn="l">
              <a:defRPr sz="1200"/>
            </a:lvl1pPr>
          </a:lstStyle>
          <a:p>
            <a:endParaRPr lang="en-GB"/>
          </a:p>
        </p:txBody>
      </p:sp>
    </p:spTree>
    <p:extLst>
      <p:ext uri="{BB962C8B-B14F-4D97-AF65-F5344CB8AC3E}">
        <p14:creationId xmlns:p14="http://schemas.microsoft.com/office/powerpoint/2010/main" val="22771489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76015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4153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58841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9"/>
        <p:cNvGrpSpPr/>
        <p:nvPr/>
      </p:nvGrpSpPr>
      <p:grpSpPr>
        <a:xfrm>
          <a:off x="0" y="0"/>
          <a:ext cx="0" cy="0"/>
          <a:chOff x="0" y="0"/>
          <a:chExt cx="0" cy="0"/>
        </a:xfrm>
      </p:grpSpPr>
      <p:grpSp>
        <p:nvGrpSpPr>
          <p:cNvPr id="30" name="Google Shape;30;p5"/>
          <p:cNvGrpSpPr/>
          <p:nvPr/>
        </p:nvGrpSpPr>
        <p:grpSpPr>
          <a:xfrm>
            <a:off x="-6025" y="0"/>
            <a:ext cx="9168125" cy="5163100"/>
            <a:chOff x="-6025" y="0"/>
            <a:chExt cx="9168125" cy="5163100"/>
          </a:xfrm>
        </p:grpSpPr>
        <p:sp>
          <p:nvSpPr>
            <p:cNvPr id="31" name="Google Shape;31;p5"/>
            <p:cNvSpPr/>
            <p:nvPr/>
          </p:nvSpPr>
          <p:spPr>
            <a:xfrm>
              <a:off x="0"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32" name="Google Shape;32;p5"/>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33" name="Google Shape;33;p5"/>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34" name="Google Shape;34;p5"/>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35" name="Google Shape;35;p5"/>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36" name="Google Shape;36;p5"/>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37" name="Google Shape;37;p5"/>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38" name="Google Shape;38;p5"/>
          <p:cNvSpPr txBox="1">
            <a:spLocks noGrp="1"/>
          </p:cNvSpPr>
          <p:nvPr>
            <p:ph type="body" idx="1"/>
          </p:nvPr>
        </p:nvSpPr>
        <p:spPr>
          <a:xfrm>
            <a:off x="886650" y="1598408"/>
            <a:ext cx="7370700" cy="33273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pic>
        <p:nvPicPr>
          <p:cNvPr id="12" name="Imagen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1371" y="49517"/>
            <a:ext cx="1480714" cy="73699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40"/>
        <p:cNvGrpSpPr/>
        <p:nvPr/>
      </p:nvGrpSpPr>
      <p:grpSpPr>
        <a:xfrm>
          <a:off x="0" y="0"/>
          <a:ext cx="0" cy="0"/>
          <a:chOff x="0" y="0"/>
          <a:chExt cx="0" cy="0"/>
        </a:xfrm>
      </p:grpSpPr>
      <p:grpSp>
        <p:nvGrpSpPr>
          <p:cNvPr id="41" name="Google Shape;41;p6"/>
          <p:cNvGrpSpPr/>
          <p:nvPr/>
        </p:nvGrpSpPr>
        <p:grpSpPr>
          <a:xfrm>
            <a:off x="-6025" y="0"/>
            <a:ext cx="9168125" cy="5163100"/>
            <a:chOff x="-6025" y="0"/>
            <a:chExt cx="9168125" cy="5163100"/>
          </a:xfrm>
        </p:grpSpPr>
        <p:sp>
          <p:nvSpPr>
            <p:cNvPr id="42" name="Google Shape;42;p6"/>
            <p:cNvSpPr/>
            <p:nvPr/>
          </p:nvSpPr>
          <p:spPr>
            <a:xfrm>
              <a:off x="0"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43" name="Google Shape;43;p6"/>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44" name="Google Shape;44;p6"/>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45" name="Google Shape;45;p6"/>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46" name="Google Shape;46;p6"/>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47" name="Google Shape;47;p6"/>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48" name="Google Shape;48;p6"/>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49" name="Google Shape;49;p6"/>
          <p:cNvSpPr txBox="1">
            <a:spLocks noGrp="1"/>
          </p:cNvSpPr>
          <p:nvPr>
            <p:ph type="body" idx="1"/>
          </p:nvPr>
        </p:nvSpPr>
        <p:spPr>
          <a:xfrm>
            <a:off x="904925" y="1495850"/>
            <a:ext cx="3560100" cy="34299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50" name="Google Shape;50;p6"/>
          <p:cNvSpPr txBox="1">
            <a:spLocks noGrp="1"/>
          </p:cNvSpPr>
          <p:nvPr>
            <p:ph type="body" idx="2"/>
          </p:nvPr>
        </p:nvSpPr>
        <p:spPr>
          <a:xfrm>
            <a:off x="4679180" y="1495850"/>
            <a:ext cx="3560100" cy="34299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pic>
        <p:nvPicPr>
          <p:cNvPr id="16" name="Imagen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1371" y="49517"/>
            <a:ext cx="1480714" cy="736996"/>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3 columns" userDrawn="1">
  <p:cSld name="TITLE_AND_TWO_COLUMNS_1">
    <p:spTree>
      <p:nvGrpSpPr>
        <p:cNvPr id="1" name="Shape 52"/>
        <p:cNvGrpSpPr/>
        <p:nvPr/>
      </p:nvGrpSpPr>
      <p:grpSpPr>
        <a:xfrm>
          <a:off x="0" y="0"/>
          <a:ext cx="0" cy="0"/>
          <a:chOff x="0" y="0"/>
          <a:chExt cx="0" cy="0"/>
        </a:xfrm>
      </p:grpSpPr>
      <p:grpSp>
        <p:nvGrpSpPr>
          <p:cNvPr id="53" name="Google Shape;53;p7"/>
          <p:cNvGrpSpPr/>
          <p:nvPr/>
        </p:nvGrpSpPr>
        <p:grpSpPr>
          <a:xfrm>
            <a:off x="-24125" y="-35202"/>
            <a:ext cx="9168125" cy="5163100"/>
            <a:chOff x="-6025" y="0"/>
            <a:chExt cx="9168125" cy="5163100"/>
          </a:xfrm>
        </p:grpSpPr>
        <p:sp>
          <p:nvSpPr>
            <p:cNvPr id="54" name="Google Shape;54;p7"/>
            <p:cNvSpPr/>
            <p:nvPr/>
          </p:nvSpPr>
          <p:spPr>
            <a:xfrm>
              <a:off x="-6025"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55" name="Google Shape;55;p7"/>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56" name="Google Shape;56;p7"/>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57" name="Google Shape;57;p7"/>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58" name="Google Shape;58;p7"/>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59" name="Google Shape;59;p7"/>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61" name="Google Shape;61;p7"/>
          <p:cNvSpPr txBox="1">
            <a:spLocks noGrp="1"/>
          </p:cNvSpPr>
          <p:nvPr>
            <p:ph type="body" idx="1"/>
          </p:nvPr>
        </p:nvSpPr>
        <p:spPr>
          <a:xfrm>
            <a:off x="870750" y="1495850"/>
            <a:ext cx="2365200" cy="34299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62" name="Google Shape;62;p7"/>
          <p:cNvSpPr txBox="1">
            <a:spLocks noGrp="1"/>
          </p:cNvSpPr>
          <p:nvPr>
            <p:ph type="body" idx="2"/>
          </p:nvPr>
        </p:nvSpPr>
        <p:spPr>
          <a:xfrm>
            <a:off x="3357262" y="1495850"/>
            <a:ext cx="2365200" cy="34299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63" name="Google Shape;63;p7"/>
          <p:cNvSpPr txBox="1">
            <a:spLocks noGrp="1"/>
          </p:cNvSpPr>
          <p:nvPr>
            <p:ph type="body" idx="3"/>
          </p:nvPr>
        </p:nvSpPr>
        <p:spPr>
          <a:xfrm>
            <a:off x="5843773" y="1495850"/>
            <a:ext cx="2365200" cy="34299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2" name="Título 1"/>
          <p:cNvSpPr>
            <a:spLocks noGrp="1"/>
          </p:cNvSpPr>
          <p:nvPr>
            <p:ph type="title"/>
          </p:nvPr>
        </p:nvSpPr>
        <p:spPr/>
        <p:txBody>
          <a:bodyPr/>
          <a:lstStyle/>
          <a:p>
            <a:r>
              <a:rPr lang="es-ES"/>
              <a:t>Haga clic para modificar el estilo de título del patrón</a:t>
            </a:r>
            <a:endParaRPr lang="en-GB"/>
          </a:p>
        </p:txBody>
      </p:sp>
      <p:pic>
        <p:nvPicPr>
          <p:cNvPr id="17" name="Imagen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1371" y="49517"/>
            <a:ext cx="1480714" cy="736996"/>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5"/>
        <p:cNvGrpSpPr/>
        <p:nvPr/>
      </p:nvGrpSpPr>
      <p:grpSpPr>
        <a:xfrm>
          <a:off x="0" y="0"/>
          <a:ext cx="0" cy="0"/>
          <a:chOff x="0" y="0"/>
          <a:chExt cx="0" cy="0"/>
        </a:xfrm>
      </p:grpSpPr>
      <p:grpSp>
        <p:nvGrpSpPr>
          <p:cNvPr id="66" name="Google Shape;66;p8"/>
          <p:cNvGrpSpPr/>
          <p:nvPr/>
        </p:nvGrpSpPr>
        <p:grpSpPr>
          <a:xfrm>
            <a:off x="-6025" y="0"/>
            <a:ext cx="9168125" cy="5163100"/>
            <a:chOff x="-6025" y="0"/>
            <a:chExt cx="9168125" cy="5163100"/>
          </a:xfrm>
        </p:grpSpPr>
        <p:sp>
          <p:nvSpPr>
            <p:cNvPr id="67" name="Google Shape;67;p8"/>
            <p:cNvSpPr/>
            <p:nvPr/>
          </p:nvSpPr>
          <p:spPr>
            <a:xfrm>
              <a:off x="0"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68" name="Google Shape;68;p8"/>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69" name="Google Shape;69;p8"/>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70" name="Google Shape;70;p8"/>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71" name="Google Shape;71;p8"/>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72" name="Google Shape;72;p8"/>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73" name="Google Shape;73;p8"/>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pic>
        <p:nvPicPr>
          <p:cNvPr id="11" name="Imagen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1371" y="49517"/>
            <a:ext cx="1480714" cy="736996"/>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4"/>
        <p:cNvGrpSpPr/>
        <p:nvPr/>
      </p:nvGrpSpPr>
      <p:grpSpPr>
        <a:xfrm>
          <a:off x="0" y="0"/>
          <a:ext cx="0" cy="0"/>
          <a:chOff x="0" y="0"/>
          <a:chExt cx="0" cy="0"/>
        </a:xfrm>
      </p:grpSpPr>
      <p:sp>
        <p:nvSpPr>
          <p:cNvPr id="85" name="Google Shape;85;p10"/>
          <p:cNvSpPr/>
          <p:nvPr/>
        </p:nvSpPr>
        <p:spPr>
          <a:xfrm>
            <a:off x="-2355" y="0"/>
            <a:ext cx="5209571" cy="983354"/>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86" name="Google Shape;86;p10"/>
          <p:cNvSpPr/>
          <p:nvPr/>
        </p:nvSpPr>
        <p:spPr>
          <a:xfrm>
            <a:off x="-6025" y="2"/>
            <a:ext cx="4445394" cy="1085644"/>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87" name="Google Shape;87;p10"/>
          <p:cNvSpPr/>
          <p:nvPr/>
        </p:nvSpPr>
        <p:spPr>
          <a:xfrm>
            <a:off x="6375475" y="4745747"/>
            <a:ext cx="2548913" cy="400879"/>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88" name="Google Shape;88;p10"/>
          <p:cNvSpPr/>
          <p:nvPr/>
        </p:nvSpPr>
        <p:spPr>
          <a:xfrm>
            <a:off x="7341180" y="4767304"/>
            <a:ext cx="1821096" cy="395811"/>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89" name="Google Shape;89;p10"/>
          <p:cNvSpPr/>
          <p:nvPr/>
        </p:nvSpPr>
        <p:spPr>
          <a:xfrm>
            <a:off x="8340717" y="4204075"/>
            <a:ext cx="818444" cy="959061"/>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sp>
        <p:nvSpPr>
          <p:cNvPr id="90" name="Google Shape;90;p10"/>
          <p:cNvSpPr/>
          <p:nvPr/>
        </p:nvSpPr>
        <p:spPr>
          <a:xfrm>
            <a:off x="1559025" y="-6025"/>
            <a:ext cx="4116775" cy="944875"/>
          </a:xfrm>
          <a:custGeom>
            <a:avLst/>
            <a:gdLst/>
            <a:ahLst/>
            <a:cxnLst/>
            <a:rect l="l" t="t" r="r" b="b"/>
            <a:pathLst>
              <a:path w="164671" h="37795" extrusionOk="0">
                <a:moveTo>
                  <a:pt x="0" y="241"/>
                </a:moveTo>
                <a:lnTo>
                  <a:pt x="132407" y="37795"/>
                </a:lnTo>
                <a:lnTo>
                  <a:pt x="164671" y="0"/>
                </a:lnTo>
                <a:lnTo>
                  <a:pt x="160329" y="241"/>
                </a:lnTo>
                <a:close/>
              </a:path>
            </a:pathLst>
          </a:custGeom>
          <a:solidFill>
            <a:srgbClr val="00AE9D">
              <a:alpha val="83460"/>
            </a:srgbClr>
          </a:solidFill>
          <a:ln>
            <a:noFill/>
          </a:ln>
        </p:spPr>
      </p:sp>
      <p:pic>
        <p:nvPicPr>
          <p:cNvPr id="10" name="Imagen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1371" y="49517"/>
            <a:ext cx="1480714" cy="73699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gradFill>
          <a:gsLst>
            <a:gs pos="64000">
              <a:srgbClr val="FFD966">
                <a:lumMod val="98000"/>
                <a:alpha val="30000"/>
              </a:srgbClr>
            </a:gs>
            <a:gs pos="100000">
              <a:srgbClr val="FF9900"/>
            </a:gs>
          </a:gsLst>
          <a:path path="circle">
            <a:fillToRect l="50000" t="50000" r="50000" b="50000"/>
          </a:path>
        </a:gradFill>
        <a:effectLst/>
      </p:bgPr>
    </p:bg>
    <p:spTree>
      <p:nvGrpSpPr>
        <p:cNvPr id="1" name="Shape 84"/>
        <p:cNvGrpSpPr/>
        <p:nvPr/>
      </p:nvGrpSpPr>
      <p:grpSpPr>
        <a:xfrm>
          <a:off x="0" y="0"/>
          <a:ext cx="0" cy="0"/>
          <a:chOff x="0" y="0"/>
          <a:chExt cx="0" cy="0"/>
        </a:xfrm>
      </p:grpSpPr>
      <p:sp>
        <p:nvSpPr>
          <p:cNvPr id="85" name="Google Shape;85;p10"/>
          <p:cNvSpPr/>
          <p:nvPr/>
        </p:nvSpPr>
        <p:spPr>
          <a:xfrm>
            <a:off x="-2355" y="0"/>
            <a:ext cx="5209571" cy="983354"/>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86" name="Google Shape;86;p10"/>
          <p:cNvSpPr/>
          <p:nvPr/>
        </p:nvSpPr>
        <p:spPr>
          <a:xfrm>
            <a:off x="-6025" y="2"/>
            <a:ext cx="4445394" cy="1085644"/>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87" name="Google Shape;87;p10"/>
          <p:cNvSpPr/>
          <p:nvPr/>
        </p:nvSpPr>
        <p:spPr>
          <a:xfrm>
            <a:off x="6375475" y="4745747"/>
            <a:ext cx="2548913" cy="400879"/>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88" name="Google Shape;88;p10"/>
          <p:cNvSpPr/>
          <p:nvPr/>
        </p:nvSpPr>
        <p:spPr>
          <a:xfrm>
            <a:off x="7341180" y="4767304"/>
            <a:ext cx="1821096" cy="395811"/>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89" name="Google Shape;89;p10"/>
          <p:cNvSpPr/>
          <p:nvPr/>
        </p:nvSpPr>
        <p:spPr>
          <a:xfrm>
            <a:off x="8340717" y="4204075"/>
            <a:ext cx="818444" cy="959061"/>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sp>
        <p:nvSpPr>
          <p:cNvPr id="90" name="Google Shape;90;p10"/>
          <p:cNvSpPr/>
          <p:nvPr/>
        </p:nvSpPr>
        <p:spPr>
          <a:xfrm>
            <a:off x="1559025" y="-6025"/>
            <a:ext cx="4116775" cy="944875"/>
          </a:xfrm>
          <a:custGeom>
            <a:avLst/>
            <a:gdLst/>
            <a:ahLst/>
            <a:cxnLst/>
            <a:rect l="l" t="t" r="r" b="b"/>
            <a:pathLst>
              <a:path w="164671" h="37795" extrusionOk="0">
                <a:moveTo>
                  <a:pt x="0" y="241"/>
                </a:moveTo>
                <a:lnTo>
                  <a:pt x="132407" y="37795"/>
                </a:lnTo>
                <a:lnTo>
                  <a:pt x="164671" y="0"/>
                </a:lnTo>
                <a:lnTo>
                  <a:pt x="160329" y="241"/>
                </a:lnTo>
                <a:close/>
              </a:path>
            </a:pathLst>
          </a:custGeom>
          <a:solidFill>
            <a:srgbClr val="00AE9D">
              <a:alpha val="83460"/>
            </a:srgbClr>
          </a:solidFill>
          <a:ln>
            <a:noFill/>
          </a:ln>
        </p:spPr>
      </p:sp>
    </p:spTree>
    <p:extLst>
      <p:ext uri="{BB962C8B-B14F-4D97-AF65-F5344CB8AC3E}">
        <p14:creationId xmlns:p14="http://schemas.microsoft.com/office/powerpoint/2010/main" val="1388269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84"/>
        <p:cNvGrpSpPr/>
        <p:nvPr/>
      </p:nvGrpSpPr>
      <p:grpSpPr>
        <a:xfrm>
          <a:off x="0" y="0"/>
          <a:ext cx="0" cy="0"/>
          <a:chOff x="0" y="0"/>
          <a:chExt cx="0" cy="0"/>
        </a:xfrm>
      </p:grpSpPr>
      <p:sp>
        <p:nvSpPr>
          <p:cNvPr id="85" name="Google Shape;85;p10"/>
          <p:cNvSpPr/>
          <p:nvPr/>
        </p:nvSpPr>
        <p:spPr>
          <a:xfrm>
            <a:off x="-2355" y="0"/>
            <a:ext cx="5209571" cy="983354"/>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86" name="Google Shape;86;p10"/>
          <p:cNvSpPr/>
          <p:nvPr/>
        </p:nvSpPr>
        <p:spPr>
          <a:xfrm>
            <a:off x="-6025" y="2"/>
            <a:ext cx="4445394" cy="1085644"/>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87" name="Google Shape;87;p10"/>
          <p:cNvSpPr/>
          <p:nvPr/>
        </p:nvSpPr>
        <p:spPr>
          <a:xfrm>
            <a:off x="6375475" y="4745747"/>
            <a:ext cx="2548913" cy="400879"/>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88" name="Google Shape;88;p10"/>
          <p:cNvSpPr/>
          <p:nvPr/>
        </p:nvSpPr>
        <p:spPr>
          <a:xfrm>
            <a:off x="7341180" y="4767304"/>
            <a:ext cx="1821096" cy="395811"/>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89" name="Google Shape;89;p10"/>
          <p:cNvSpPr/>
          <p:nvPr/>
        </p:nvSpPr>
        <p:spPr>
          <a:xfrm>
            <a:off x="8340717" y="4204075"/>
            <a:ext cx="818444" cy="959061"/>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sp>
        <p:nvSpPr>
          <p:cNvPr id="90" name="Google Shape;90;p10"/>
          <p:cNvSpPr/>
          <p:nvPr/>
        </p:nvSpPr>
        <p:spPr>
          <a:xfrm>
            <a:off x="1559025" y="-6025"/>
            <a:ext cx="4116775" cy="944875"/>
          </a:xfrm>
          <a:custGeom>
            <a:avLst/>
            <a:gdLst/>
            <a:ahLst/>
            <a:cxnLst/>
            <a:rect l="l" t="t" r="r" b="b"/>
            <a:pathLst>
              <a:path w="164671" h="37795" extrusionOk="0">
                <a:moveTo>
                  <a:pt x="0" y="241"/>
                </a:moveTo>
                <a:lnTo>
                  <a:pt x="132407" y="37795"/>
                </a:lnTo>
                <a:lnTo>
                  <a:pt x="164671" y="0"/>
                </a:lnTo>
                <a:lnTo>
                  <a:pt x="160329" y="241"/>
                </a:lnTo>
                <a:close/>
              </a:path>
            </a:pathLst>
          </a:custGeom>
          <a:solidFill>
            <a:srgbClr val="00AE9D">
              <a:alpha val="83460"/>
            </a:srgbClr>
          </a:solidFill>
          <a:ln>
            <a:noFill/>
          </a:ln>
        </p:spPr>
      </p:sp>
      <p:sp>
        <p:nvSpPr>
          <p:cNvPr id="9" name="Google Shape;146;p17"/>
          <p:cNvSpPr/>
          <p:nvPr userDrawn="1"/>
        </p:nvSpPr>
        <p:spPr>
          <a:xfrm>
            <a:off x="5130800" y="-17350"/>
            <a:ext cx="4033775" cy="3653179"/>
          </a:xfrm>
          <a:custGeom>
            <a:avLst/>
            <a:gdLst/>
            <a:ahLst/>
            <a:cxnLst/>
            <a:rect l="l" t="t" r="r" b="b"/>
            <a:pathLst>
              <a:path w="171613" h="151586" extrusionOk="0">
                <a:moveTo>
                  <a:pt x="0" y="694"/>
                </a:moveTo>
                <a:lnTo>
                  <a:pt x="171613" y="0"/>
                </a:lnTo>
                <a:lnTo>
                  <a:pt x="170790" y="151586"/>
                </a:lnTo>
                <a:lnTo>
                  <a:pt x="46492" y="123154"/>
                </a:lnTo>
                <a:close/>
              </a:path>
            </a:pathLst>
          </a:custGeom>
          <a:solidFill>
            <a:srgbClr val="FFC000">
              <a:alpha val="81000"/>
            </a:srgbClr>
          </a:solidFill>
          <a:ln>
            <a:noFill/>
          </a:ln>
        </p:spPr>
      </p:sp>
    </p:spTree>
    <p:extLst>
      <p:ext uri="{BB962C8B-B14F-4D97-AF65-F5344CB8AC3E}">
        <p14:creationId xmlns:p14="http://schemas.microsoft.com/office/powerpoint/2010/main" val="3359318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GB"/>
          </a:p>
        </p:txBody>
      </p:sp>
    </p:spTree>
    <p:extLst>
      <p:ext uri="{BB962C8B-B14F-4D97-AF65-F5344CB8AC3E}">
        <p14:creationId xmlns:p14="http://schemas.microsoft.com/office/powerpoint/2010/main" val="1412384121"/>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886650" y="1598408"/>
            <a:ext cx="7370700" cy="3034912"/>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rgbClr val="ABE33F"/>
              </a:buClr>
              <a:buSzPts val="2400"/>
              <a:buFont typeface="Karla"/>
              <a:buChar char="◆"/>
              <a:defRPr sz="2400">
                <a:solidFill>
                  <a:srgbClr val="004C52"/>
                </a:solidFill>
                <a:latin typeface="Karla"/>
                <a:ea typeface="Karla"/>
                <a:cs typeface="Karla"/>
                <a:sym typeface="Karla"/>
              </a:defRPr>
            </a:lvl1pPr>
            <a:lvl2pPr marL="914400" lvl="1" indent="-381000">
              <a:spcBef>
                <a:spcPts val="0"/>
              </a:spcBef>
              <a:spcAft>
                <a:spcPts val="0"/>
              </a:spcAft>
              <a:buClr>
                <a:srgbClr val="ABE33F"/>
              </a:buClr>
              <a:buSzPts val="2400"/>
              <a:buFont typeface="Karla"/>
              <a:buChar char="◆"/>
              <a:defRPr sz="2400">
                <a:solidFill>
                  <a:srgbClr val="004C52"/>
                </a:solidFill>
                <a:latin typeface="Karla"/>
                <a:ea typeface="Karla"/>
                <a:cs typeface="Karla"/>
                <a:sym typeface="Karla"/>
              </a:defRPr>
            </a:lvl2pPr>
            <a:lvl3pPr marL="1371600" lvl="2" indent="-381000">
              <a:spcBef>
                <a:spcPts val="0"/>
              </a:spcBef>
              <a:spcAft>
                <a:spcPts val="0"/>
              </a:spcAft>
              <a:buClr>
                <a:srgbClr val="ABE33F"/>
              </a:buClr>
              <a:buSzPts val="2400"/>
              <a:buFont typeface="Karla"/>
              <a:buChar char="◇"/>
              <a:defRPr sz="2400">
                <a:solidFill>
                  <a:srgbClr val="004C52"/>
                </a:solidFill>
                <a:latin typeface="Karla"/>
                <a:ea typeface="Karla"/>
                <a:cs typeface="Karla"/>
                <a:sym typeface="Karla"/>
              </a:defRPr>
            </a:lvl3pPr>
            <a:lvl4pPr marL="1828800" lvl="3"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4pPr>
            <a:lvl5pPr marL="2286000" lvl="4"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5pPr>
            <a:lvl6pPr marL="2743200" lvl="5"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6pPr>
            <a:lvl7pPr marL="3200400" lvl="6"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7pPr>
            <a:lvl8pPr marL="3657600" lvl="7"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8pPr>
            <a:lvl9pPr marL="4114800" lvl="8"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9pPr>
          </a:lstStyle>
          <a:p>
            <a:endParaRPr/>
          </a:p>
        </p:txBody>
      </p:sp>
      <p:sp>
        <p:nvSpPr>
          <p:cNvPr id="7" name="Google Shape;7;p1"/>
          <p:cNvSpPr txBox="1">
            <a:spLocks noGrp="1"/>
          </p:cNvSpPr>
          <p:nvPr>
            <p:ph type="title"/>
          </p:nvPr>
        </p:nvSpPr>
        <p:spPr>
          <a:xfrm>
            <a:off x="886650" y="398400"/>
            <a:ext cx="7370700" cy="857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1pPr>
            <a:lvl2pPr lvl="1">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2pPr>
            <a:lvl3pPr lvl="2">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3pPr>
            <a:lvl4pPr lvl="3">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4pPr>
            <a:lvl5pPr lvl="4">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5pPr>
            <a:lvl6pPr lvl="5">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6pPr>
            <a:lvl7pPr lvl="6">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7pPr>
            <a:lvl8pPr lvl="7">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8pPr>
            <a:lvl9pPr lvl="8">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9pPr>
          </a:lstStyle>
          <a:p>
            <a:endParaRPr/>
          </a:p>
        </p:txBody>
      </p:sp>
      <p:pic>
        <p:nvPicPr>
          <p:cNvPr id="9" name="Imagen 8">
            <a:extLst>
              <a:ext uri="{FF2B5EF4-FFF2-40B4-BE49-F238E27FC236}">
                <a16:creationId xmlns:a16="http://schemas.microsoft.com/office/drawing/2014/main" id="{5D7DF115-3B87-4474-A963-4BFD19242744}"/>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3474" y="4633320"/>
            <a:ext cx="1626351" cy="350724"/>
          </a:xfrm>
          <a:prstGeom prst="rect">
            <a:avLst/>
          </a:prstGeom>
        </p:spPr>
      </p:pic>
      <p:sp>
        <p:nvSpPr>
          <p:cNvPr id="10" name="CuadroTexto 9">
            <a:extLst>
              <a:ext uri="{FF2B5EF4-FFF2-40B4-BE49-F238E27FC236}">
                <a16:creationId xmlns:a16="http://schemas.microsoft.com/office/drawing/2014/main" id="{7730F6A1-E44E-494B-B822-335C3007ACD1}"/>
              </a:ext>
            </a:extLst>
          </p:cNvPr>
          <p:cNvSpPr txBox="1"/>
          <p:nvPr userDrawn="1"/>
        </p:nvSpPr>
        <p:spPr>
          <a:xfrm>
            <a:off x="1626351" y="4633320"/>
            <a:ext cx="5298790" cy="461665"/>
          </a:xfrm>
          <a:prstGeom prst="rect">
            <a:avLst/>
          </a:prstGeom>
          <a:noFill/>
        </p:spPr>
        <p:txBody>
          <a:bodyPr wrap="square">
            <a:spAutoFit/>
          </a:bodyPr>
          <a:lstStyle/>
          <a:p>
            <a:r>
              <a:rPr lang="en-US" sz="8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6" r:id="rId5"/>
    <p:sldLayoutId id="2147483658" r:id="rId6"/>
    <p:sldLayoutId id="2147483661" r:id="rId7"/>
    <p:sldLayoutId id="2147483660" r:id="rId8"/>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44;p17"/>
          <p:cNvSpPr txBox="1">
            <a:spLocks/>
          </p:cNvSpPr>
          <p:nvPr/>
        </p:nvSpPr>
        <p:spPr>
          <a:xfrm>
            <a:off x="335642" y="3433781"/>
            <a:ext cx="8472715" cy="1159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s-ES" sz="3200" b="0" dirty="0">
                <a:solidFill>
                  <a:schemeClr val="tx1"/>
                </a:solidFill>
                <a:latin typeface="Raleway" panose="020B0003030101060003" pitchFamily="34" charset="0"/>
              </a:rPr>
              <a:t>Digital </a:t>
            </a:r>
            <a:r>
              <a:rPr lang="es-ES" sz="3200" b="0" dirty="0" err="1">
                <a:solidFill>
                  <a:schemeClr val="tx1"/>
                </a:solidFill>
                <a:latin typeface="Raleway" panose="020B0003030101060003" pitchFamily="34" charset="0"/>
              </a:rPr>
              <a:t>Entrepreneurship</a:t>
            </a:r>
            <a:r>
              <a:rPr lang="es-ES" sz="3200" b="0" dirty="0">
                <a:solidFill>
                  <a:schemeClr val="tx1"/>
                </a:solidFill>
                <a:latin typeface="Raleway" panose="020B0003030101060003" pitchFamily="34" charset="0"/>
              </a:rPr>
              <a:t> </a:t>
            </a:r>
            <a:r>
              <a:rPr lang="es-ES" sz="3200" b="0" dirty="0" err="1">
                <a:solidFill>
                  <a:schemeClr val="tx1"/>
                </a:solidFill>
                <a:latin typeface="Raleway" panose="020B0003030101060003" pitchFamily="34" charset="0"/>
              </a:rPr>
              <a:t>for</a:t>
            </a:r>
            <a:r>
              <a:rPr lang="es-ES" sz="3200" b="0" dirty="0">
                <a:solidFill>
                  <a:schemeClr val="tx1"/>
                </a:solidFill>
                <a:latin typeface="Raleway" panose="020B0003030101060003" pitchFamily="34" charset="0"/>
              </a:rPr>
              <a:t> </a:t>
            </a:r>
            <a:r>
              <a:rPr lang="es-ES" sz="3200" b="0" dirty="0" err="1">
                <a:solidFill>
                  <a:schemeClr val="tx1"/>
                </a:solidFill>
                <a:latin typeface="Raleway" panose="020B0003030101060003" pitchFamily="34" charset="0"/>
              </a:rPr>
              <a:t>Adult</a:t>
            </a:r>
            <a:r>
              <a:rPr lang="es-ES" sz="3200" b="0" dirty="0">
                <a:solidFill>
                  <a:schemeClr val="tx1"/>
                </a:solidFill>
                <a:latin typeface="Raleway" panose="020B0003030101060003" pitchFamily="34" charset="0"/>
              </a:rPr>
              <a:t> </a:t>
            </a:r>
            <a:r>
              <a:rPr lang="es-ES" sz="3200" b="0" dirty="0" err="1">
                <a:solidFill>
                  <a:schemeClr val="tx1"/>
                </a:solidFill>
                <a:latin typeface="Raleway" panose="020B0003030101060003" pitchFamily="34" charset="0"/>
              </a:rPr>
              <a:t>Learners</a:t>
            </a:r>
            <a:endParaRPr lang="en-GB" sz="3200" b="0" dirty="0">
              <a:solidFill>
                <a:schemeClr val="tx1"/>
              </a:solidFill>
              <a:latin typeface="Raleway" panose="020B0003030101060003" pitchFamily="34" charset="0"/>
            </a:endParaRP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3" y="1386062"/>
            <a:ext cx="2685293" cy="1336551"/>
          </a:xfrm>
          <a:prstGeom prst="rect">
            <a:avLst/>
          </a:prstGeom>
        </p:spPr>
      </p:pic>
      <p:sp>
        <p:nvSpPr>
          <p:cNvPr id="4" name="CuadroTexto 3">
            <a:extLst>
              <a:ext uri="{FF2B5EF4-FFF2-40B4-BE49-F238E27FC236}">
                <a16:creationId xmlns:a16="http://schemas.microsoft.com/office/drawing/2014/main" id="{05C5E334-084C-4307-AB59-423BAC3F7CF1}"/>
              </a:ext>
            </a:extLst>
          </p:cNvPr>
          <p:cNvSpPr txBox="1"/>
          <p:nvPr/>
        </p:nvSpPr>
        <p:spPr>
          <a:xfrm>
            <a:off x="3085171" y="2899807"/>
            <a:ext cx="2791522" cy="523220"/>
          </a:xfrm>
          <a:prstGeom prst="rect">
            <a:avLst/>
          </a:prstGeom>
          <a:noFill/>
        </p:spPr>
        <p:txBody>
          <a:bodyPr wrap="square" rtlCol="0">
            <a:spAutoFit/>
          </a:bodyPr>
          <a:lstStyle/>
          <a:p>
            <a:r>
              <a:rPr lang="it-IT" sz="2800" b="1" dirty="0">
                <a:solidFill>
                  <a:srgbClr val="FF8F00"/>
                </a:solidFill>
                <a:effectLst/>
                <a:latin typeface="Karla" pitchFamily="2" charset="0"/>
                <a:ea typeface="Times New Roman" panose="02020603050405020304" pitchFamily="18" charset="0"/>
                <a:cs typeface="Times New Roman" panose="02020603050405020304" pitchFamily="18" charset="0"/>
              </a:rPr>
              <a:t>INTRODUCTION</a:t>
            </a:r>
            <a:endParaRPr lang="es-ES" sz="2000" b="1" dirty="0">
              <a:solidFill>
                <a:srgbClr val="FF8F00"/>
              </a:solidFill>
              <a:latin typeface="Karla" pitchFamily="2" charset="0"/>
            </a:endParaRPr>
          </a:p>
        </p:txBody>
      </p:sp>
    </p:spTree>
    <p:extLst>
      <p:ext uri="{BB962C8B-B14F-4D97-AF65-F5344CB8AC3E}">
        <p14:creationId xmlns:p14="http://schemas.microsoft.com/office/powerpoint/2010/main" val="2940050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8" name="Google Shape;138;p16"/>
          <p:cNvSpPr txBox="1">
            <a:spLocks noGrp="1"/>
          </p:cNvSpPr>
          <p:nvPr>
            <p:ph type="body" idx="4294967295"/>
          </p:nvPr>
        </p:nvSpPr>
        <p:spPr>
          <a:xfrm>
            <a:off x="569078" y="1272323"/>
            <a:ext cx="4887585" cy="1775677"/>
          </a:xfrm>
          <a:prstGeom prst="rect">
            <a:avLst/>
          </a:prstGeom>
        </p:spPr>
        <p:txBody>
          <a:bodyPr spcFirstLastPara="1" wrap="square" lIns="91425" tIns="91425" rIns="91425" bIns="91425" anchor="t" anchorCtr="0">
            <a:noAutofit/>
          </a:bodyPr>
          <a:lstStyle/>
          <a:p>
            <a:pPr marL="76200" indent="0" algn="just">
              <a:lnSpc>
                <a:spcPct val="107000"/>
              </a:lnSpc>
              <a:spcAft>
                <a:spcPts val="1000"/>
              </a:spcAft>
              <a:buNone/>
            </a:pPr>
            <a:r>
              <a:rPr lang="en-US" sz="1400" dirty="0">
                <a:effectLst/>
                <a:latin typeface="Arial Rounded MT Bold" panose="020F0704030504030204" pitchFamily="34" charset="0"/>
                <a:ea typeface="Times New Roman" panose="02020603050405020304" pitchFamily="18" charset="0"/>
                <a:cs typeface="Calibri" panose="020F0502020204030204" pitchFamily="34" charset="0"/>
              </a:rPr>
              <a:t>One of the key findings of the DEAL project is that what is stopping people, and not just older people, from starting their own Digital Enterprises is lack of self-belief. Self-belief is essential for anyone thinking of starting a Digital Enterprise.</a:t>
            </a:r>
            <a:endParaRPr lang="es-ES" sz="14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76200" indent="0" algn="just">
              <a:lnSpc>
                <a:spcPct val="107000"/>
              </a:lnSpc>
              <a:spcAft>
                <a:spcPts val="1000"/>
              </a:spcAft>
              <a:buNone/>
            </a:pPr>
            <a:r>
              <a:rPr lang="en-US" sz="1400" dirty="0">
                <a:effectLst/>
                <a:latin typeface="Arial Rounded MT Bold" panose="020F0704030504030204" pitchFamily="34" charset="0"/>
                <a:ea typeface="Times New Roman" panose="02020603050405020304" pitchFamily="18" charset="0"/>
                <a:cs typeface="Calibri" panose="020F0502020204030204" pitchFamily="34" charset="0"/>
              </a:rPr>
              <a:t>You develop self-belief by knowing your strengths and weaknesses and by not being afraid of failure. People who have self-belief see failure as a learning opportunity and not a reflection of who they are as persons.</a:t>
            </a:r>
            <a:endParaRPr lang="es-ES" sz="14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6" name="Google Shape;101;p12"/>
          <p:cNvSpPr txBox="1">
            <a:spLocks/>
          </p:cNvSpPr>
          <p:nvPr/>
        </p:nvSpPr>
        <p:spPr>
          <a:xfrm>
            <a:off x="27122" y="82502"/>
            <a:ext cx="7369175"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GB" dirty="0"/>
              <a:t>1.1 Description</a:t>
            </a:r>
          </a:p>
        </p:txBody>
      </p:sp>
      <p:pic>
        <p:nvPicPr>
          <p:cNvPr id="5" name="Imagen 4">
            <a:extLst>
              <a:ext uri="{FF2B5EF4-FFF2-40B4-BE49-F238E27FC236}">
                <a16:creationId xmlns:a16="http://schemas.microsoft.com/office/drawing/2014/main" id="{49C9EF92-1F54-4623-B1F3-114A36D8960E}"/>
              </a:ext>
            </a:extLst>
          </p:cNvPr>
          <p:cNvPicPr>
            <a:picLocks noChangeAspect="1"/>
          </p:cNvPicPr>
          <p:nvPr/>
        </p:nvPicPr>
        <p:blipFill>
          <a:blip r:embed="rId3"/>
          <a:stretch>
            <a:fillRect/>
          </a:stretch>
        </p:blipFill>
        <p:spPr>
          <a:xfrm>
            <a:off x="6370385" y="1664319"/>
            <a:ext cx="2051824" cy="205182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3" name="Imagen 2">
            <a:extLst>
              <a:ext uri="{FF2B5EF4-FFF2-40B4-BE49-F238E27FC236}">
                <a16:creationId xmlns:a16="http://schemas.microsoft.com/office/drawing/2014/main" id="{35DF2BB5-9FEE-4B4B-92F6-5738293CA5DE}"/>
              </a:ext>
            </a:extLst>
          </p:cNvPr>
          <p:cNvPicPr>
            <a:picLocks noChangeAspect="1"/>
          </p:cNvPicPr>
          <p:nvPr/>
        </p:nvPicPr>
        <p:blipFill>
          <a:blip r:embed="rId3"/>
          <a:stretch>
            <a:fillRect/>
          </a:stretch>
        </p:blipFill>
        <p:spPr>
          <a:xfrm>
            <a:off x="5103115" y="1586553"/>
            <a:ext cx="4048319" cy="2279203"/>
          </a:xfrm>
          <a:prstGeom prst="rect">
            <a:avLst/>
          </a:prstGeom>
        </p:spPr>
      </p:pic>
      <p:sp>
        <p:nvSpPr>
          <p:cNvPr id="138" name="Google Shape;138;p16"/>
          <p:cNvSpPr txBox="1">
            <a:spLocks noGrp="1"/>
          </p:cNvSpPr>
          <p:nvPr>
            <p:ph type="body" idx="4294967295"/>
          </p:nvPr>
        </p:nvSpPr>
        <p:spPr>
          <a:xfrm>
            <a:off x="503846" y="1187828"/>
            <a:ext cx="4967686" cy="3327400"/>
          </a:xfrm>
          <a:prstGeom prst="rect">
            <a:avLst/>
          </a:prstGeom>
        </p:spPr>
        <p:txBody>
          <a:bodyPr spcFirstLastPara="1" wrap="square" lIns="91425" tIns="91425" rIns="91425" bIns="91425" anchor="t" anchorCtr="0">
            <a:noAutofit/>
          </a:bodyPr>
          <a:lstStyle/>
          <a:p>
            <a:pPr marL="76200" indent="0" algn="just">
              <a:lnSpc>
                <a:spcPct val="107000"/>
              </a:lnSpc>
              <a:spcAft>
                <a:spcPts val="1000"/>
              </a:spcAft>
              <a:buNone/>
            </a:pPr>
            <a:r>
              <a:rPr lang="en-US" sz="1400" dirty="0">
                <a:effectLst/>
                <a:latin typeface="Arial Rounded MT Bold" panose="020F0704030504030204" pitchFamily="34" charset="0"/>
                <a:ea typeface="Times New Roman" panose="02020603050405020304" pitchFamily="18" charset="0"/>
                <a:cs typeface="Calibri" panose="020F0502020204030204" pitchFamily="34" charset="0"/>
              </a:rPr>
              <a:t>Have self-belief but recognize your limits and work at pushing your boundaries to realize your dream! Remember it is perfectly normal to wonder if you have enough IT skills and business know-how to make a success of an online business.</a:t>
            </a:r>
            <a:endParaRPr lang="es-ES" sz="14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76200" indent="0" algn="just">
              <a:lnSpc>
                <a:spcPct val="107000"/>
              </a:lnSpc>
              <a:spcAft>
                <a:spcPts val="1000"/>
              </a:spcAft>
              <a:buNone/>
            </a:pPr>
            <a:r>
              <a:rPr lang="en-US" sz="1400" dirty="0">
                <a:effectLst/>
                <a:latin typeface="Arial Rounded MT Bold" panose="020F0704030504030204" pitchFamily="34" charset="0"/>
                <a:ea typeface="Times New Roman" panose="02020603050405020304" pitchFamily="18" charset="0"/>
                <a:cs typeface="Calibri" panose="020F0502020204030204" pitchFamily="34" charset="0"/>
              </a:rPr>
              <a:t>DEAL is designed to give you the basic business knowledge and skills and with that the self-belief to help you on your way to becoming a successful Digital Entrepreneur. The door is opening for you: have the courage to walk through it! </a:t>
            </a:r>
            <a:endParaRPr lang="es-ES" sz="14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6" name="Google Shape;101;p12"/>
          <p:cNvSpPr txBox="1">
            <a:spLocks/>
          </p:cNvSpPr>
          <p:nvPr/>
        </p:nvSpPr>
        <p:spPr>
          <a:xfrm>
            <a:off x="27122" y="82502"/>
            <a:ext cx="7369175"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GB" dirty="0"/>
              <a:t>1.1 Description</a:t>
            </a:r>
          </a:p>
        </p:txBody>
      </p:sp>
    </p:spTree>
    <p:extLst>
      <p:ext uri="{BB962C8B-B14F-4D97-AF65-F5344CB8AC3E}">
        <p14:creationId xmlns:p14="http://schemas.microsoft.com/office/powerpoint/2010/main" val="39639835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8"/>
          <p:cNvSpPr txBox="1">
            <a:spLocks noGrp="1"/>
          </p:cNvSpPr>
          <p:nvPr>
            <p:ph type="body" idx="4294967295"/>
          </p:nvPr>
        </p:nvSpPr>
        <p:spPr>
          <a:xfrm>
            <a:off x="341057" y="1512691"/>
            <a:ext cx="8461886" cy="2118117"/>
          </a:xfrm>
          <a:prstGeom prst="rect">
            <a:avLst/>
          </a:prstGeom>
        </p:spPr>
        <p:txBody>
          <a:bodyPr spcFirstLastPara="1" wrap="square" lIns="91425" tIns="91425" rIns="91425" bIns="91425" anchor="t" anchorCtr="0">
            <a:noAutofit/>
          </a:bodyPr>
          <a:lstStyle/>
          <a:p>
            <a:pPr marL="0" lvl="0" indent="0">
              <a:lnSpc>
                <a:spcPct val="107000"/>
              </a:lnSpc>
              <a:spcAft>
                <a:spcPts val="800"/>
              </a:spcAft>
              <a:buNone/>
            </a:pPr>
            <a:r>
              <a:rPr lang="es-ES" sz="1400" b="1" dirty="0">
                <a:solidFill>
                  <a:srgbClr val="92D050"/>
                </a:solidFill>
                <a:effectLst/>
                <a:latin typeface="Arial Rounded MT Bold" panose="020F0704030504030204" pitchFamily="34" charset="0"/>
                <a:ea typeface="Calibri" panose="020F0502020204030204" pitchFamily="34" charset="0"/>
                <a:cs typeface="Calibri" panose="020F0502020204030204" pitchFamily="34" charset="0"/>
              </a:rPr>
              <a:t>1. </a:t>
            </a:r>
            <a:r>
              <a:rPr lang="sk-SK" sz="1400" dirty="0">
                <a:effectLst/>
                <a:latin typeface="Arial Rounded MT Bold" panose="020F0704030504030204" pitchFamily="34" charset="0"/>
                <a:ea typeface="Calibri" panose="020F0502020204030204" pitchFamily="34" charset="0"/>
                <a:cs typeface="Calibri" panose="020F0502020204030204" pitchFamily="34" charset="0"/>
              </a:rPr>
              <a:t>We live in an online world.</a:t>
            </a:r>
            <a:endParaRPr lang="es-ES" sz="14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None/>
            </a:pPr>
            <a:r>
              <a:rPr lang="es-ES" sz="1400" b="1" dirty="0">
                <a:solidFill>
                  <a:srgbClr val="92D050"/>
                </a:solidFill>
                <a:effectLst/>
                <a:latin typeface="Arial Rounded MT Bold" panose="020F0704030504030204" pitchFamily="34" charset="0"/>
                <a:ea typeface="Calibri" panose="020F0502020204030204" pitchFamily="34" charset="0"/>
                <a:cs typeface="Calibri" panose="020F0502020204030204" pitchFamily="34" charset="0"/>
              </a:rPr>
              <a:t>2. </a:t>
            </a:r>
            <a:r>
              <a:rPr lang="sk-SK" sz="1400" dirty="0">
                <a:effectLst/>
                <a:latin typeface="Arial Rounded MT Bold" panose="020F0704030504030204" pitchFamily="34" charset="0"/>
                <a:ea typeface="Calibri" panose="020F0502020204030204" pitchFamily="34" charset="0"/>
                <a:cs typeface="Calibri" panose="020F0502020204030204" pitchFamily="34" charset="0"/>
              </a:rPr>
              <a:t>It’s not about downloading a website template and hoping for the best.</a:t>
            </a:r>
            <a:endParaRPr lang="es-ES" sz="14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None/>
            </a:pPr>
            <a:r>
              <a:rPr lang="es-ES" sz="1400" b="1" dirty="0">
                <a:solidFill>
                  <a:srgbClr val="92D050"/>
                </a:solidFill>
                <a:effectLst/>
                <a:latin typeface="Arial Rounded MT Bold" panose="020F0704030504030204" pitchFamily="34" charset="0"/>
                <a:ea typeface="Calibri" panose="020F0502020204030204" pitchFamily="34" charset="0"/>
                <a:cs typeface="Calibri" panose="020F0502020204030204" pitchFamily="34" charset="0"/>
              </a:rPr>
              <a:t>3. </a:t>
            </a:r>
            <a:r>
              <a:rPr lang="sk-SK" sz="1400" dirty="0">
                <a:effectLst/>
                <a:latin typeface="Arial Rounded MT Bold" panose="020F0704030504030204" pitchFamily="34" charset="0"/>
                <a:ea typeface="Calibri" panose="020F0502020204030204" pitchFamily="34" charset="0"/>
                <a:cs typeface="Calibri" panose="020F0502020204030204" pitchFamily="34" charset="0"/>
              </a:rPr>
              <a:t>It’s about thinking how going digital will increase your productivity, cost. effectiveness, customer base and grow your business.</a:t>
            </a:r>
            <a:endParaRPr lang="es-ES" sz="14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None/>
            </a:pPr>
            <a:r>
              <a:rPr lang="es-ES" sz="1400" b="1" dirty="0">
                <a:solidFill>
                  <a:srgbClr val="92D050"/>
                </a:solidFill>
                <a:effectLst/>
                <a:latin typeface="Arial Rounded MT Bold" panose="020F0704030504030204" pitchFamily="34" charset="0"/>
                <a:ea typeface="Calibri" panose="020F0502020204030204" pitchFamily="34" charset="0"/>
                <a:cs typeface="Calibri" panose="020F0502020204030204" pitchFamily="34" charset="0"/>
              </a:rPr>
              <a:t>4. </a:t>
            </a:r>
            <a:r>
              <a:rPr lang="sk-SK" sz="1400" dirty="0">
                <a:effectLst/>
                <a:latin typeface="Arial Rounded MT Bold" panose="020F0704030504030204" pitchFamily="34" charset="0"/>
                <a:ea typeface="Calibri" panose="020F0502020204030204" pitchFamily="34" charset="0"/>
                <a:cs typeface="Calibri" panose="020F0502020204030204" pitchFamily="34" charset="0"/>
              </a:rPr>
              <a:t>It’s about knowing how to set up your online business, how to do your research. online, how to do digital marketing and how to sell online.</a:t>
            </a:r>
            <a:endParaRPr lang="es-ES" sz="14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0" lvl="0" indent="0" algn="l" rtl="0">
              <a:spcBef>
                <a:spcPts val="600"/>
              </a:spcBef>
              <a:spcAft>
                <a:spcPts val="0"/>
              </a:spcAft>
              <a:buNone/>
            </a:pPr>
            <a:r>
              <a:rPr lang="en" sz="1400" dirty="0">
                <a:latin typeface="Arial Rounded MT Bold" panose="020F0704030504030204" pitchFamily="34" charset="0"/>
              </a:rPr>
              <a:t>	</a:t>
            </a:r>
            <a:endParaRPr sz="1400" dirty="0">
              <a:latin typeface="Arial Rounded MT Bold" panose="020F0704030504030204" pitchFamily="34" charset="0"/>
            </a:endParaRPr>
          </a:p>
        </p:txBody>
      </p:sp>
      <p:sp>
        <p:nvSpPr>
          <p:cNvPr id="6" name="Google Shape;101;p12"/>
          <p:cNvSpPr txBox="1">
            <a:spLocks/>
          </p:cNvSpPr>
          <p:nvPr/>
        </p:nvSpPr>
        <p:spPr>
          <a:xfrm>
            <a:off x="27122" y="82502"/>
            <a:ext cx="7369175"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GB" dirty="0"/>
              <a:t>1.2 </a:t>
            </a:r>
            <a:r>
              <a:rPr lang="it-IT" b="1" dirty="0" err="1">
                <a:effectLst/>
                <a:latin typeface="Arial Rounded MT Bold" panose="020F0704030504030204" pitchFamily="34" charset="0"/>
                <a:ea typeface="Times New Roman" panose="02020603050405020304" pitchFamily="18" charset="0"/>
                <a:cs typeface="Calibri" panose="020F0502020204030204" pitchFamily="34" charset="0"/>
              </a:rPr>
              <a:t>Essential</a:t>
            </a:r>
            <a:r>
              <a:rPr lang="it-IT" b="1" dirty="0">
                <a:effectLst/>
                <a:latin typeface="Arial Rounded MT Bold" panose="020F0704030504030204" pitchFamily="34" charset="0"/>
                <a:ea typeface="Times New Roman" panose="02020603050405020304" pitchFamily="18" charset="0"/>
                <a:cs typeface="Calibri" panose="020F0502020204030204" pitchFamily="34" charset="0"/>
              </a:rPr>
              <a:t> Knowledge</a:t>
            </a:r>
            <a:endParaRPr lang="es-ES"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pic>
        <p:nvPicPr>
          <p:cNvPr id="3" name="Imagen 2">
            <a:extLst>
              <a:ext uri="{FF2B5EF4-FFF2-40B4-BE49-F238E27FC236}">
                <a16:creationId xmlns:a16="http://schemas.microsoft.com/office/drawing/2014/main" id="{A2720F92-3311-4554-8757-C739D68BA71E}"/>
              </a:ext>
            </a:extLst>
          </p:cNvPr>
          <p:cNvPicPr>
            <a:picLocks noChangeAspect="1"/>
          </p:cNvPicPr>
          <p:nvPr/>
        </p:nvPicPr>
        <p:blipFill>
          <a:blip r:embed="rId3"/>
          <a:stretch>
            <a:fillRect/>
          </a:stretch>
        </p:blipFill>
        <p:spPr>
          <a:xfrm>
            <a:off x="70813" y="1290771"/>
            <a:ext cx="560176" cy="560176"/>
          </a:xfrm>
          <a:prstGeom prst="rect">
            <a:avLst/>
          </a:prstGeom>
        </p:spPr>
      </p:pic>
      <p:pic>
        <p:nvPicPr>
          <p:cNvPr id="5" name="Imagen 4">
            <a:extLst>
              <a:ext uri="{FF2B5EF4-FFF2-40B4-BE49-F238E27FC236}">
                <a16:creationId xmlns:a16="http://schemas.microsoft.com/office/drawing/2014/main" id="{AC37D15A-9F62-4086-9B55-8C31BD1A53F5}"/>
              </a:ext>
            </a:extLst>
          </p:cNvPr>
          <p:cNvPicPr>
            <a:picLocks noChangeAspect="1"/>
          </p:cNvPicPr>
          <p:nvPr/>
        </p:nvPicPr>
        <p:blipFill>
          <a:blip r:embed="rId4"/>
          <a:stretch>
            <a:fillRect/>
          </a:stretch>
        </p:blipFill>
        <p:spPr>
          <a:xfrm>
            <a:off x="8186607" y="2297151"/>
            <a:ext cx="616336" cy="616336"/>
          </a:xfrm>
          <a:prstGeom prst="rect">
            <a:avLst/>
          </a:prstGeom>
        </p:spPr>
      </p:pic>
    </p:spTree>
    <p:extLst>
      <p:ext uri="{BB962C8B-B14F-4D97-AF65-F5344CB8AC3E}">
        <p14:creationId xmlns:p14="http://schemas.microsoft.com/office/powerpoint/2010/main" val="32720602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8"/>
          <p:cNvSpPr txBox="1">
            <a:spLocks noGrp="1"/>
          </p:cNvSpPr>
          <p:nvPr>
            <p:ph type="body" idx="4294967295"/>
          </p:nvPr>
        </p:nvSpPr>
        <p:spPr>
          <a:xfrm>
            <a:off x="414485" y="1465142"/>
            <a:ext cx="5770725" cy="3430588"/>
          </a:xfrm>
          <a:prstGeom prst="rect">
            <a:avLst/>
          </a:prstGeom>
        </p:spPr>
        <p:txBody>
          <a:bodyPr spcFirstLastPara="1" wrap="square" lIns="91425" tIns="91425" rIns="91425" bIns="91425" anchor="t" anchorCtr="0">
            <a:noAutofit/>
          </a:bodyPr>
          <a:lstStyle/>
          <a:p>
            <a:pPr marL="0" indent="0" algn="just">
              <a:lnSpc>
                <a:spcPct val="107000"/>
              </a:lnSpc>
              <a:spcAft>
                <a:spcPts val="800"/>
              </a:spcAft>
              <a:buNone/>
            </a:pPr>
            <a:r>
              <a:rPr lang="es-ES" sz="1400" dirty="0">
                <a:solidFill>
                  <a:srgbClr val="92D050"/>
                </a:solidFill>
                <a:effectLst/>
                <a:latin typeface="Arial Rounded MT Bold" panose="020F0704030504030204" pitchFamily="34" charset="0"/>
                <a:ea typeface="Calibri" panose="020F0502020204030204" pitchFamily="34" charset="0"/>
                <a:cs typeface="Calibri" panose="020F0502020204030204" pitchFamily="34" charset="0"/>
              </a:rPr>
              <a:t>5. </a:t>
            </a:r>
            <a:r>
              <a:rPr lang="sk-SK" sz="1400" dirty="0">
                <a:effectLst/>
                <a:latin typeface="Arial Rounded MT Bold" panose="020F0704030504030204" pitchFamily="34" charset="0"/>
                <a:ea typeface="Calibri" panose="020F0502020204030204" pitchFamily="34" charset="0"/>
                <a:cs typeface="Calibri" panose="020F0502020204030204" pitchFamily="34" charset="0"/>
              </a:rPr>
              <a:t>It’s about pivoting to enable you to start up or increase your digital capability, develop a competitive online offer and build a resilient, sustainable business in the domestic, European and global marketplaces.</a:t>
            </a:r>
            <a:endParaRPr lang="es-ES" sz="14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s-ES" sz="1400" dirty="0">
                <a:solidFill>
                  <a:srgbClr val="92D050"/>
                </a:solidFill>
                <a:effectLst/>
                <a:latin typeface="Arial Rounded MT Bold" panose="020F0704030504030204" pitchFamily="34" charset="0"/>
                <a:ea typeface="Calibri" panose="020F0502020204030204" pitchFamily="34" charset="0"/>
                <a:cs typeface="Calibri" panose="020F0502020204030204" pitchFamily="34" charset="0"/>
              </a:rPr>
              <a:t>6. </a:t>
            </a:r>
            <a:r>
              <a:rPr lang="sk-SK" sz="1400" dirty="0">
                <a:effectLst/>
                <a:latin typeface="Arial Rounded MT Bold" panose="020F0704030504030204" pitchFamily="34" charset="0"/>
                <a:ea typeface="Calibri" panose="020F0502020204030204" pitchFamily="34" charset="0"/>
                <a:cs typeface="Calibri" panose="020F0502020204030204" pitchFamily="34" charset="0"/>
              </a:rPr>
              <a:t>It’s about KASH (</a:t>
            </a:r>
            <a:r>
              <a:rPr lang="sk-SK" sz="1400" b="1" dirty="0">
                <a:effectLst/>
                <a:latin typeface="Arial Rounded MT Bold" panose="020F0704030504030204" pitchFamily="34" charset="0"/>
                <a:ea typeface="Calibri" panose="020F0502020204030204" pitchFamily="34" charset="0"/>
                <a:cs typeface="Calibri" panose="020F0502020204030204" pitchFamily="34" charset="0"/>
              </a:rPr>
              <a:t>Knowledge/Attitude/Skills/Habit</a:t>
            </a:r>
            <a:r>
              <a:rPr lang="sk-SK" sz="1400" dirty="0">
                <a:effectLst/>
                <a:latin typeface="Arial Rounded MT Bold" panose="020F0704030504030204" pitchFamily="34" charset="0"/>
                <a:ea typeface="Calibri" panose="020F0502020204030204" pitchFamily="34" charset="0"/>
                <a:cs typeface="Calibri" panose="020F0502020204030204" pitchFamily="34" charset="0"/>
              </a:rPr>
              <a:t>).</a:t>
            </a:r>
            <a:endParaRPr lang="es-ES" sz="14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s-ES" sz="1400" dirty="0">
                <a:solidFill>
                  <a:srgbClr val="92D050"/>
                </a:solidFill>
                <a:effectLst/>
                <a:latin typeface="Arial Rounded MT Bold" panose="020F0704030504030204" pitchFamily="34" charset="0"/>
                <a:ea typeface="Calibri" panose="020F0502020204030204" pitchFamily="34" charset="0"/>
                <a:cs typeface="Calibri" panose="020F0502020204030204" pitchFamily="34" charset="0"/>
              </a:rPr>
              <a:t>7. </a:t>
            </a:r>
            <a:r>
              <a:rPr lang="sk-SK" sz="1400" dirty="0">
                <a:effectLst/>
                <a:latin typeface="Arial Rounded MT Bold" panose="020F0704030504030204" pitchFamily="34" charset="0"/>
                <a:ea typeface="Calibri" panose="020F0502020204030204" pitchFamily="34" charset="0"/>
                <a:cs typeface="Calibri" panose="020F0502020204030204" pitchFamily="34" charset="0"/>
              </a:rPr>
              <a:t>Motivation is what gets you started: habit is what keeps you going.</a:t>
            </a:r>
            <a:endParaRPr lang="es-ES" sz="14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s-ES" sz="1400" dirty="0">
                <a:solidFill>
                  <a:srgbClr val="92D050"/>
                </a:solidFill>
                <a:effectLst/>
                <a:latin typeface="Arial Rounded MT Bold" panose="020F0704030504030204" pitchFamily="34" charset="0"/>
                <a:ea typeface="Calibri" panose="020F0502020204030204" pitchFamily="34" charset="0"/>
                <a:cs typeface="Calibri" panose="020F0502020204030204" pitchFamily="34" charset="0"/>
              </a:rPr>
              <a:t>8. </a:t>
            </a:r>
            <a:r>
              <a:rPr lang="sk-SK" sz="1400" dirty="0">
                <a:effectLst/>
                <a:latin typeface="Arial Rounded MT Bold" panose="020F0704030504030204" pitchFamily="34" charset="0"/>
                <a:ea typeface="Calibri" panose="020F0502020204030204" pitchFamily="34" charset="0"/>
                <a:cs typeface="Calibri" panose="020F0502020204030204" pitchFamily="34" charset="0"/>
              </a:rPr>
              <a:t>Knowledge empowers you: it’s about having self-belief by knowing what to do and how to do it.</a:t>
            </a:r>
            <a:endParaRPr lang="es-ES" sz="14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0" lvl="0" indent="0" algn="just" rtl="0">
              <a:spcBef>
                <a:spcPts val="600"/>
              </a:spcBef>
              <a:spcAft>
                <a:spcPts val="0"/>
              </a:spcAft>
              <a:buNone/>
            </a:pPr>
            <a:r>
              <a:rPr lang="en" sz="1400" dirty="0">
                <a:latin typeface="Arial Rounded MT Bold" panose="020F0704030504030204" pitchFamily="34" charset="0"/>
              </a:rPr>
              <a:t>	</a:t>
            </a:r>
            <a:endParaRPr sz="1400" dirty="0">
              <a:latin typeface="Arial Rounded MT Bold" panose="020F0704030504030204" pitchFamily="34" charset="0"/>
            </a:endParaRPr>
          </a:p>
        </p:txBody>
      </p:sp>
      <p:sp>
        <p:nvSpPr>
          <p:cNvPr id="6" name="Google Shape;101;p12"/>
          <p:cNvSpPr txBox="1">
            <a:spLocks/>
          </p:cNvSpPr>
          <p:nvPr/>
        </p:nvSpPr>
        <p:spPr>
          <a:xfrm>
            <a:off x="27122" y="82502"/>
            <a:ext cx="7369175"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GB" dirty="0"/>
              <a:t>1.2 </a:t>
            </a:r>
            <a:r>
              <a:rPr lang="it-IT" b="1" dirty="0" err="1">
                <a:effectLst/>
                <a:latin typeface="Arial Rounded MT Bold" panose="020F0704030504030204" pitchFamily="34" charset="0"/>
                <a:ea typeface="Times New Roman" panose="02020603050405020304" pitchFamily="18" charset="0"/>
                <a:cs typeface="Calibri" panose="020F0502020204030204" pitchFamily="34" charset="0"/>
              </a:rPr>
              <a:t>Essential</a:t>
            </a:r>
            <a:r>
              <a:rPr lang="it-IT" b="1" dirty="0">
                <a:effectLst/>
                <a:latin typeface="Arial Rounded MT Bold" panose="020F0704030504030204" pitchFamily="34" charset="0"/>
                <a:ea typeface="Times New Roman" panose="02020603050405020304" pitchFamily="18" charset="0"/>
                <a:cs typeface="Calibri" panose="020F0502020204030204" pitchFamily="34" charset="0"/>
              </a:rPr>
              <a:t> Knowledge</a:t>
            </a:r>
            <a:endParaRPr lang="es-ES"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pic>
        <p:nvPicPr>
          <p:cNvPr id="5" name="Imagen 4">
            <a:extLst>
              <a:ext uri="{FF2B5EF4-FFF2-40B4-BE49-F238E27FC236}">
                <a16:creationId xmlns:a16="http://schemas.microsoft.com/office/drawing/2014/main" id="{68E346B3-18C5-4722-BD1A-0BB5A2473E34}"/>
              </a:ext>
            </a:extLst>
          </p:cNvPr>
          <p:cNvPicPr>
            <a:picLocks noChangeAspect="1"/>
          </p:cNvPicPr>
          <p:nvPr/>
        </p:nvPicPr>
        <p:blipFill>
          <a:blip r:embed="rId3"/>
          <a:stretch>
            <a:fillRect/>
          </a:stretch>
        </p:blipFill>
        <p:spPr>
          <a:xfrm>
            <a:off x="70813" y="1290771"/>
            <a:ext cx="560176" cy="560176"/>
          </a:xfrm>
          <a:prstGeom prst="rect">
            <a:avLst/>
          </a:prstGeom>
        </p:spPr>
      </p:pic>
      <p:pic>
        <p:nvPicPr>
          <p:cNvPr id="3" name="Imagen 2">
            <a:extLst>
              <a:ext uri="{FF2B5EF4-FFF2-40B4-BE49-F238E27FC236}">
                <a16:creationId xmlns:a16="http://schemas.microsoft.com/office/drawing/2014/main" id="{D993F5C2-60CE-43BA-9C2F-F70B1E1A8882}"/>
              </a:ext>
            </a:extLst>
          </p:cNvPr>
          <p:cNvPicPr>
            <a:picLocks noChangeAspect="1"/>
          </p:cNvPicPr>
          <p:nvPr/>
        </p:nvPicPr>
        <p:blipFill>
          <a:blip r:embed="rId4"/>
          <a:stretch>
            <a:fillRect/>
          </a:stretch>
        </p:blipFill>
        <p:spPr>
          <a:xfrm>
            <a:off x="6364094" y="1694521"/>
            <a:ext cx="2571750" cy="2571750"/>
          </a:xfrm>
          <a:prstGeom prst="rect">
            <a:avLst/>
          </a:prstGeom>
        </p:spPr>
      </p:pic>
    </p:spTree>
    <p:extLst>
      <p:ext uri="{BB962C8B-B14F-4D97-AF65-F5344CB8AC3E}">
        <p14:creationId xmlns:p14="http://schemas.microsoft.com/office/powerpoint/2010/main" val="1245827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5" name="Google Shape;175;p19"/>
          <p:cNvSpPr txBox="1">
            <a:spLocks noGrp="1"/>
          </p:cNvSpPr>
          <p:nvPr>
            <p:ph type="body" idx="4294967295"/>
          </p:nvPr>
        </p:nvSpPr>
        <p:spPr>
          <a:xfrm>
            <a:off x="410706" y="1095375"/>
            <a:ext cx="5477138" cy="2952750"/>
          </a:xfrm>
          <a:prstGeom prst="rect">
            <a:avLst/>
          </a:prstGeom>
        </p:spPr>
        <p:txBody>
          <a:bodyPr spcFirstLastPara="1" wrap="square" lIns="91425" tIns="91425" rIns="91425" bIns="91425" anchor="t" anchorCtr="0">
            <a:noAutofit/>
          </a:bodyPr>
          <a:lstStyle/>
          <a:p>
            <a:pPr marL="342900" lvl="0" indent="-342900" algn="just">
              <a:lnSpc>
                <a:spcPct val="107000"/>
              </a:lnSpc>
              <a:spcAft>
                <a:spcPts val="800"/>
              </a:spcAft>
              <a:buFont typeface="Symbol" panose="05050102010706020507" pitchFamily="18" charset="2"/>
              <a:buChar char="·"/>
            </a:pPr>
            <a:r>
              <a:rPr lang="sk-SK" sz="1400" dirty="0">
                <a:effectLst/>
                <a:latin typeface="Arial Rounded MT Bold" panose="020F0704030504030204" pitchFamily="34" charset="0"/>
                <a:ea typeface="Calibri" panose="020F0502020204030204" pitchFamily="34" charset="0"/>
                <a:cs typeface="Calibri" panose="020F0502020204030204" pitchFamily="34" charset="0"/>
              </a:rPr>
              <a:t>You will need a digital strategy and a roadmap. Ask yourself what you want to achieve, work out how to do it and then implement your plan.</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sk-SK" sz="1400" dirty="0">
                <a:effectLst/>
                <a:latin typeface="Arial Rounded MT Bold" panose="020F0704030504030204" pitchFamily="34" charset="0"/>
                <a:ea typeface="Calibri" panose="020F0502020204030204" pitchFamily="34" charset="0"/>
                <a:cs typeface="Calibri" panose="020F0502020204030204" pitchFamily="34" charset="0"/>
              </a:rPr>
              <a:t>Commit to risk taking but calculated risk taking that is backed up with research data</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sk-SK" sz="1400" dirty="0">
                <a:effectLst/>
                <a:latin typeface="Arial Rounded MT Bold" panose="020F0704030504030204" pitchFamily="34" charset="0"/>
                <a:ea typeface="Calibri" panose="020F0502020204030204" pitchFamily="34" charset="0"/>
                <a:cs typeface="Calibri" panose="020F0502020204030204" pitchFamily="34" charset="0"/>
              </a:rPr>
              <a:t>Navigate between risk aversion and overconfidence</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sk-SK" sz="1400" dirty="0">
                <a:effectLst/>
                <a:latin typeface="Arial Rounded MT Bold" panose="020F0704030504030204" pitchFamily="34" charset="0"/>
                <a:ea typeface="Calibri" panose="020F0502020204030204" pitchFamily="34" charset="0"/>
                <a:cs typeface="Calibri" panose="020F0502020204030204" pitchFamily="34" charset="0"/>
              </a:rPr>
              <a:t>Learn to use new digital tools </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sk-SK" sz="1400" dirty="0">
                <a:effectLst/>
                <a:latin typeface="Arial Rounded MT Bold" panose="020F0704030504030204" pitchFamily="34" charset="0"/>
                <a:ea typeface="Calibri" panose="020F0502020204030204" pitchFamily="34" charset="0"/>
                <a:cs typeface="Calibri" panose="020F0502020204030204" pitchFamily="34" charset="0"/>
              </a:rPr>
              <a:t>Sometimes trust your intuition.</a:t>
            </a:r>
            <a:endParaRPr lang="es-ES"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it-IT" sz="1400" dirty="0">
                <a:effectLst/>
                <a:latin typeface="Arial Rounded MT Bold" panose="020F0704030504030204" pitchFamily="34" charset="0"/>
                <a:ea typeface="Calibri" panose="020F0502020204030204" pitchFamily="34" charset="0"/>
                <a:cs typeface="Calibri" panose="020F0502020204030204" pitchFamily="34" charset="0"/>
              </a:rPr>
              <a:t>Talk to </a:t>
            </a:r>
            <a:r>
              <a:rPr lang="it-IT" sz="1400" dirty="0" err="1">
                <a:effectLst/>
                <a:latin typeface="Arial Rounded MT Bold" panose="020F0704030504030204" pitchFamily="34" charset="0"/>
                <a:ea typeface="Calibri" panose="020F0502020204030204" pitchFamily="34" charset="0"/>
                <a:cs typeface="Calibri" panose="020F0502020204030204" pitchFamily="34" charset="0"/>
              </a:rPr>
              <a:t>successful</a:t>
            </a:r>
            <a:r>
              <a:rPr lang="it-IT" sz="1400" dirty="0">
                <a:effectLst/>
                <a:latin typeface="Arial Rounded MT Bold" panose="020F0704030504030204" pitchFamily="34" charset="0"/>
                <a:ea typeface="Calibri" panose="020F0502020204030204" pitchFamily="34" charset="0"/>
                <a:cs typeface="Calibri" panose="020F0502020204030204" pitchFamily="34" charset="0"/>
              </a:rPr>
              <a:t> Digital </a:t>
            </a:r>
            <a:r>
              <a:rPr lang="it-IT" sz="1400" dirty="0" err="1">
                <a:effectLst/>
                <a:latin typeface="Arial Rounded MT Bold" panose="020F0704030504030204" pitchFamily="34" charset="0"/>
                <a:ea typeface="Calibri" panose="020F0502020204030204" pitchFamily="34" charset="0"/>
                <a:cs typeface="Calibri" panose="020F0502020204030204" pitchFamily="34" charset="0"/>
              </a:rPr>
              <a:t>Entrepreneurs</a:t>
            </a:r>
            <a:r>
              <a:rPr lang="it-IT" sz="1400" dirty="0">
                <a:effectLst/>
                <a:latin typeface="Arial Rounded MT Bold" panose="020F0704030504030204" pitchFamily="34" charset="0"/>
                <a:ea typeface="Calibri" panose="020F0502020204030204" pitchFamily="34" charset="0"/>
                <a:cs typeface="Calibri" panose="020F0502020204030204" pitchFamily="34" charset="0"/>
              </a:rPr>
              <a:t> making sure </a:t>
            </a:r>
            <a:r>
              <a:rPr lang="it-IT" sz="1400" dirty="0" err="1">
                <a:effectLst/>
                <a:latin typeface="Arial Rounded MT Bold" panose="020F0704030504030204" pitchFamily="34" charset="0"/>
                <a:ea typeface="Calibri" panose="020F0502020204030204" pitchFamily="34" charset="0"/>
                <a:cs typeface="Calibri" panose="020F0502020204030204" pitchFamily="34" charset="0"/>
              </a:rPr>
              <a:t>they</a:t>
            </a:r>
            <a:r>
              <a:rPr lang="it-IT" sz="1400" dirty="0">
                <a:effectLst/>
                <a:latin typeface="Arial Rounded MT Bold" panose="020F0704030504030204" pitchFamily="34" charset="0"/>
                <a:ea typeface="Calibri" panose="020F0502020204030204" pitchFamily="34" charset="0"/>
                <a:cs typeface="Calibri" panose="020F0502020204030204" pitchFamily="34" charset="0"/>
              </a:rPr>
              <a:t> </a:t>
            </a:r>
            <a:r>
              <a:rPr lang="it-IT" sz="1400" dirty="0" err="1">
                <a:effectLst/>
                <a:latin typeface="Arial Rounded MT Bold" panose="020F0704030504030204" pitchFamily="34" charset="0"/>
                <a:ea typeface="Calibri" panose="020F0502020204030204" pitchFamily="34" charset="0"/>
                <a:cs typeface="Calibri" panose="020F0502020204030204" pitchFamily="34" charset="0"/>
              </a:rPr>
              <a:t>give</a:t>
            </a:r>
            <a:r>
              <a:rPr lang="it-IT" sz="1400" dirty="0">
                <a:effectLst/>
                <a:latin typeface="Arial Rounded MT Bold" panose="020F0704030504030204" pitchFamily="34" charset="0"/>
                <a:ea typeface="Calibri" panose="020F0502020204030204" pitchFamily="34" charset="0"/>
                <a:cs typeface="Calibri" panose="020F0502020204030204" pitchFamily="34" charset="0"/>
              </a:rPr>
              <a:t> </a:t>
            </a:r>
            <a:r>
              <a:rPr lang="it-IT" sz="1400" dirty="0" err="1">
                <a:effectLst/>
                <a:latin typeface="Arial Rounded MT Bold" panose="020F0704030504030204" pitchFamily="34" charset="0"/>
                <a:ea typeface="Calibri" panose="020F0502020204030204" pitchFamily="34" charset="0"/>
                <a:cs typeface="Calibri" panose="020F0502020204030204" pitchFamily="34" charset="0"/>
              </a:rPr>
              <a:t>you</a:t>
            </a:r>
            <a:r>
              <a:rPr lang="it-IT" sz="1400" dirty="0">
                <a:effectLst/>
                <a:latin typeface="Arial Rounded MT Bold" panose="020F0704030504030204" pitchFamily="34" charset="0"/>
                <a:ea typeface="Calibri" panose="020F0502020204030204" pitchFamily="34" charset="0"/>
                <a:cs typeface="Calibri" panose="020F0502020204030204" pitchFamily="34" charset="0"/>
              </a:rPr>
              <a:t> a reality check.</a:t>
            </a:r>
            <a:endParaRPr sz="1400" dirty="0"/>
          </a:p>
        </p:txBody>
      </p:sp>
      <p:sp>
        <p:nvSpPr>
          <p:cNvPr id="7" name="Google Shape;101;p12"/>
          <p:cNvSpPr txBox="1">
            <a:spLocks/>
          </p:cNvSpPr>
          <p:nvPr/>
        </p:nvSpPr>
        <p:spPr>
          <a:xfrm>
            <a:off x="27122" y="82502"/>
            <a:ext cx="7369175"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GB" dirty="0"/>
              <a:t>1.3 </a:t>
            </a:r>
            <a:r>
              <a:rPr lang="it-IT" b="1" dirty="0" err="1">
                <a:effectLst/>
                <a:latin typeface="Arial Rounded MT Bold" panose="020F0704030504030204" pitchFamily="34" charset="0"/>
                <a:ea typeface="Times New Roman" panose="02020603050405020304" pitchFamily="18" charset="0"/>
                <a:cs typeface="Calibri" panose="020F0502020204030204" pitchFamily="34" charset="0"/>
              </a:rPr>
              <a:t>Practical</a:t>
            </a:r>
            <a:r>
              <a:rPr lang="it-IT" b="1" dirty="0">
                <a:effectLst/>
                <a:latin typeface="Arial Rounded MT Bold" panose="020F0704030504030204" pitchFamily="34" charset="0"/>
                <a:ea typeface="Times New Roman" panose="02020603050405020304" pitchFamily="18" charset="0"/>
                <a:cs typeface="Calibri" panose="020F0502020204030204" pitchFamily="34" charset="0"/>
              </a:rPr>
              <a:t> </a:t>
            </a:r>
            <a:r>
              <a:rPr lang="it-IT" b="1" dirty="0" err="1">
                <a:effectLst/>
                <a:latin typeface="Arial Rounded MT Bold" panose="020F0704030504030204" pitchFamily="34" charset="0"/>
                <a:ea typeface="Times New Roman" panose="02020603050405020304" pitchFamily="18" charset="0"/>
                <a:cs typeface="Calibri" panose="020F0502020204030204" pitchFamily="34" charset="0"/>
              </a:rPr>
              <a:t>Tips</a:t>
            </a:r>
            <a:endParaRPr lang="en-GB" dirty="0"/>
          </a:p>
        </p:txBody>
      </p:sp>
      <p:pic>
        <p:nvPicPr>
          <p:cNvPr id="5" name="Imagen 4">
            <a:extLst>
              <a:ext uri="{FF2B5EF4-FFF2-40B4-BE49-F238E27FC236}">
                <a16:creationId xmlns:a16="http://schemas.microsoft.com/office/drawing/2014/main" id="{59DB16FE-2D7E-4F46-80A5-D08E84F00F6A}"/>
              </a:ext>
            </a:extLst>
          </p:cNvPr>
          <p:cNvPicPr>
            <a:picLocks noChangeAspect="1"/>
          </p:cNvPicPr>
          <p:nvPr/>
        </p:nvPicPr>
        <p:blipFill>
          <a:blip r:embed="rId3"/>
          <a:stretch>
            <a:fillRect/>
          </a:stretch>
        </p:blipFill>
        <p:spPr>
          <a:xfrm>
            <a:off x="61957" y="1515907"/>
            <a:ext cx="540392" cy="540392"/>
          </a:xfrm>
          <a:prstGeom prst="rect">
            <a:avLst/>
          </a:prstGeom>
        </p:spPr>
      </p:pic>
      <p:pic>
        <p:nvPicPr>
          <p:cNvPr id="8" name="Imagen 7">
            <a:extLst>
              <a:ext uri="{FF2B5EF4-FFF2-40B4-BE49-F238E27FC236}">
                <a16:creationId xmlns:a16="http://schemas.microsoft.com/office/drawing/2014/main" id="{6D4FCD94-8BC8-4450-A178-B43396C9104E}"/>
              </a:ext>
            </a:extLst>
          </p:cNvPr>
          <p:cNvPicPr>
            <a:picLocks noChangeAspect="1"/>
          </p:cNvPicPr>
          <p:nvPr/>
        </p:nvPicPr>
        <p:blipFill>
          <a:blip r:embed="rId4"/>
          <a:stretch>
            <a:fillRect/>
          </a:stretch>
        </p:blipFill>
        <p:spPr>
          <a:xfrm>
            <a:off x="5966397" y="1409529"/>
            <a:ext cx="2952750" cy="295275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34"/>
          <p:cNvSpPr txBox="1">
            <a:spLocks noGrp="1"/>
          </p:cNvSpPr>
          <p:nvPr>
            <p:ph type="ctrTitle" idx="4294967295"/>
          </p:nvPr>
        </p:nvSpPr>
        <p:spPr>
          <a:xfrm>
            <a:off x="3064700" y="1512936"/>
            <a:ext cx="5533800" cy="115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6000" dirty="0">
                <a:solidFill>
                  <a:srgbClr val="ABE33F"/>
                </a:solidFill>
              </a:rPr>
              <a:t>Thanks!</a:t>
            </a:r>
            <a:endParaRPr sz="6000" dirty="0">
              <a:solidFill>
                <a:srgbClr val="ABE33F"/>
              </a:solidFill>
            </a:endParaRPr>
          </a:p>
        </p:txBody>
      </p:sp>
      <p:sp>
        <p:nvSpPr>
          <p:cNvPr id="305" name="Google Shape;305;p34"/>
          <p:cNvSpPr txBox="1">
            <a:spLocks noGrp="1"/>
          </p:cNvSpPr>
          <p:nvPr>
            <p:ph type="subTitle" idx="4294967295"/>
          </p:nvPr>
        </p:nvSpPr>
        <p:spPr>
          <a:xfrm>
            <a:off x="3064700" y="2636358"/>
            <a:ext cx="5533800" cy="1206544"/>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3600" b="1" dirty="0"/>
              <a:t>Any questions?</a:t>
            </a:r>
            <a:endParaRPr sz="3600" b="1" dirty="0"/>
          </a:p>
        </p:txBody>
      </p:sp>
      <p:grpSp>
        <p:nvGrpSpPr>
          <p:cNvPr id="306" name="Google Shape;306;p34"/>
          <p:cNvGrpSpPr/>
          <p:nvPr/>
        </p:nvGrpSpPr>
        <p:grpSpPr>
          <a:xfrm>
            <a:off x="685795" y="1814227"/>
            <a:ext cx="1681779" cy="1179949"/>
            <a:chOff x="559275" y="1683950"/>
            <a:chExt cx="466500" cy="327300"/>
          </a:xfrm>
        </p:grpSpPr>
        <p:sp>
          <p:nvSpPr>
            <p:cNvPr id="307" name="Google Shape;307;p34"/>
            <p:cNvSpPr/>
            <p:nvPr/>
          </p:nvSpPr>
          <p:spPr>
            <a:xfrm>
              <a:off x="559275" y="1683950"/>
              <a:ext cx="466500" cy="197850"/>
            </a:xfrm>
            <a:custGeom>
              <a:avLst/>
              <a:gdLst/>
              <a:ahLst/>
              <a:cxnLst/>
              <a:rect l="l" t="t" r="r" b="b"/>
              <a:pathLst>
                <a:path w="18660" h="7914" extrusionOk="0">
                  <a:moveTo>
                    <a:pt x="391" y="1"/>
                  </a:moveTo>
                  <a:lnTo>
                    <a:pt x="293" y="50"/>
                  </a:lnTo>
                  <a:lnTo>
                    <a:pt x="220" y="74"/>
                  </a:lnTo>
                  <a:lnTo>
                    <a:pt x="147" y="147"/>
                  </a:lnTo>
                  <a:lnTo>
                    <a:pt x="74" y="221"/>
                  </a:lnTo>
                  <a:lnTo>
                    <a:pt x="49" y="294"/>
                  </a:lnTo>
                  <a:lnTo>
                    <a:pt x="0" y="392"/>
                  </a:lnTo>
                  <a:lnTo>
                    <a:pt x="0" y="489"/>
                  </a:lnTo>
                  <a:lnTo>
                    <a:pt x="0" y="1173"/>
                  </a:lnTo>
                  <a:lnTo>
                    <a:pt x="9330" y="7914"/>
                  </a:lnTo>
                  <a:lnTo>
                    <a:pt x="18659" y="1173"/>
                  </a:lnTo>
                  <a:lnTo>
                    <a:pt x="18659" y="489"/>
                  </a:lnTo>
                  <a:lnTo>
                    <a:pt x="18659" y="392"/>
                  </a:lnTo>
                  <a:lnTo>
                    <a:pt x="18611" y="294"/>
                  </a:lnTo>
                  <a:lnTo>
                    <a:pt x="18586" y="221"/>
                  </a:lnTo>
                  <a:lnTo>
                    <a:pt x="18513" y="147"/>
                  </a:lnTo>
                  <a:lnTo>
                    <a:pt x="18440" y="74"/>
                  </a:lnTo>
                  <a:lnTo>
                    <a:pt x="18366" y="50"/>
                  </a:lnTo>
                  <a:lnTo>
                    <a:pt x="18269" y="1"/>
                  </a:lnTo>
                  <a:close/>
                </a:path>
              </a:pathLst>
            </a:custGeom>
            <a:solidFill>
              <a:srgbClr val="00AE9D">
                <a:alpha val="8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4"/>
            <p:cNvSpPr/>
            <p:nvPr/>
          </p:nvSpPr>
          <p:spPr>
            <a:xfrm>
              <a:off x="559275" y="1727925"/>
              <a:ext cx="466500" cy="283325"/>
            </a:xfrm>
            <a:custGeom>
              <a:avLst/>
              <a:gdLst/>
              <a:ahLst/>
              <a:cxnLst/>
              <a:rect l="l" t="t" r="r" b="b"/>
              <a:pathLst>
                <a:path w="18660" h="11333" extrusionOk="0">
                  <a:moveTo>
                    <a:pt x="0" y="0"/>
                  </a:moveTo>
                  <a:lnTo>
                    <a:pt x="0" y="10844"/>
                  </a:lnTo>
                  <a:lnTo>
                    <a:pt x="0" y="10917"/>
                  </a:lnTo>
                  <a:lnTo>
                    <a:pt x="5129" y="7230"/>
                  </a:lnTo>
                  <a:lnTo>
                    <a:pt x="5227" y="7181"/>
                  </a:lnTo>
                  <a:lnTo>
                    <a:pt x="5325" y="7181"/>
                  </a:lnTo>
                  <a:lnTo>
                    <a:pt x="5398" y="7205"/>
                  </a:lnTo>
                  <a:lnTo>
                    <a:pt x="5471" y="7278"/>
                  </a:lnTo>
                  <a:lnTo>
                    <a:pt x="5520" y="7376"/>
                  </a:lnTo>
                  <a:lnTo>
                    <a:pt x="5520" y="7474"/>
                  </a:lnTo>
                  <a:lnTo>
                    <a:pt x="5471" y="7547"/>
                  </a:lnTo>
                  <a:lnTo>
                    <a:pt x="5422" y="7620"/>
                  </a:lnTo>
                  <a:lnTo>
                    <a:pt x="318" y="11308"/>
                  </a:lnTo>
                  <a:lnTo>
                    <a:pt x="415" y="11333"/>
                  </a:lnTo>
                  <a:lnTo>
                    <a:pt x="18244" y="11333"/>
                  </a:lnTo>
                  <a:lnTo>
                    <a:pt x="18342" y="11308"/>
                  </a:lnTo>
                  <a:lnTo>
                    <a:pt x="13238" y="7620"/>
                  </a:lnTo>
                  <a:lnTo>
                    <a:pt x="13189" y="7547"/>
                  </a:lnTo>
                  <a:lnTo>
                    <a:pt x="13140" y="7474"/>
                  </a:lnTo>
                  <a:lnTo>
                    <a:pt x="13140" y="7376"/>
                  </a:lnTo>
                  <a:lnTo>
                    <a:pt x="13189" y="7278"/>
                  </a:lnTo>
                  <a:lnTo>
                    <a:pt x="13262" y="7205"/>
                  </a:lnTo>
                  <a:lnTo>
                    <a:pt x="13335" y="7181"/>
                  </a:lnTo>
                  <a:lnTo>
                    <a:pt x="13433" y="7181"/>
                  </a:lnTo>
                  <a:lnTo>
                    <a:pt x="13531" y="7230"/>
                  </a:lnTo>
                  <a:lnTo>
                    <a:pt x="18659" y="10917"/>
                  </a:lnTo>
                  <a:lnTo>
                    <a:pt x="18659" y="10844"/>
                  </a:lnTo>
                  <a:lnTo>
                    <a:pt x="18659" y="0"/>
                  </a:lnTo>
                  <a:lnTo>
                    <a:pt x="9476" y="6643"/>
                  </a:lnTo>
                  <a:lnTo>
                    <a:pt x="9403" y="6692"/>
                  </a:lnTo>
                  <a:lnTo>
                    <a:pt x="9257" y="6692"/>
                  </a:lnTo>
                  <a:lnTo>
                    <a:pt x="9183" y="6643"/>
                  </a:lnTo>
                  <a:lnTo>
                    <a:pt x="0" y="0"/>
                  </a:lnTo>
                  <a:close/>
                </a:path>
              </a:pathLst>
            </a:custGeom>
            <a:solidFill>
              <a:srgbClr val="00AE9D">
                <a:alpha val="8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9" name="Google Shape;309;p34"/>
          <p:cNvSpPr/>
          <p:nvPr/>
        </p:nvSpPr>
        <p:spPr>
          <a:xfrm>
            <a:off x="1681875" y="2683100"/>
            <a:ext cx="1274938" cy="1159802"/>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ABE33F">
              <a:alpha val="8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Escalus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314</TotalTime>
  <Words>441</Words>
  <Application>Microsoft Office PowerPoint</Application>
  <PresentationFormat>Presentación en pantalla (16:9)</PresentationFormat>
  <Paragraphs>29</Paragraphs>
  <Slides>7</Slides>
  <Notes>6</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7</vt:i4>
      </vt:variant>
    </vt:vector>
  </HeadingPairs>
  <TitlesOfParts>
    <vt:vector size="14" baseType="lpstr">
      <vt:lpstr>Arial</vt:lpstr>
      <vt:lpstr>Karla</vt:lpstr>
      <vt:lpstr>Calibri</vt:lpstr>
      <vt:lpstr>Arial Rounded MT Bold</vt:lpstr>
      <vt:lpstr>Symbol</vt:lpstr>
      <vt:lpstr>Raleway</vt:lpstr>
      <vt:lpstr>Escalus template</vt:lpstr>
      <vt:lpstr>Presentación de PowerPoint</vt:lpstr>
      <vt:lpstr>Presentación de PowerPoint</vt:lpstr>
      <vt:lpstr>Presentación de PowerPoint</vt:lpstr>
      <vt:lpstr>Presentación de PowerPoint</vt:lpstr>
      <vt:lpstr>Presentación de PowerPoint</vt:lpstr>
      <vt:lpstr>Presentación de PowerPoint</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proje</dc:creator>
  <cp:lastModifiedBy>Monia Coppola</cp:lastModifiedBy>
  <cp:revision>31</cp:revision>
  <dcterms:modified xsi:type="dcterms:W3CDTF">2022-01-18T16:15:28Z</dcterms:modified>
</cp:coreProperties>
</file>