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handoutMasterIdLst>
    <p:handoutMasterId r:id="rId36"/>
  </p:handoutMasterIdLst>
  <p:sldIdLst>
    <p:sldId id="288" r:id="rId2"/>
    <p:sldId id="261" r:id="rId3"/>
    <p:sldId id="336" r:id="rId4"/>
    <p:sldId id="357" r:id="rId5"/>
    <p:sldId id="303" r:id="rId6"/>
    <p:sldId id="304" r:id="rId7"/>
    <p:sldId id="307" r:id="rId8"/>
    <p:sldId id="311" r:id="rId9"/>
    <p:sldId id="312" r:id="rId10"/>
    <p:sldId id="313" r:id="rId11"/>
    <p:sldId id="314" r:id="rId12"/>
    <p:sldId id="315" r:id="rId13"/>
    <p:sldId id="316" r:id="rId14"/>
    <p:sldId id="360" r:id="rId15"/>
    <p:sldId id="355" r:id="rId16"/>
    <p:sldId id="333" r:id="rId17"/>
    <p:sldId id="335" r:id="rId18"/>
    <p:sldId id="332" r:id="rId19"/>
    <p:sldId id="338" r:id="rId20"/>
    <p:sldId id="339" r:id="rId21"/>
    <p:sldId id="340" r:id="rId22"/>
    <p:sldId id="341" r:id="rId23"/>
    <p:sldId id="342" r:id="rId24"/>
    <p:sldId id="361" r:id="rId25"/>
    <p:sldId id="343" r:id="rId26"/>
    <p:sldId id="351" r:id="rId27"/>
    <p:sldId id="345" r:id="rId28"/>
    <p:sldId id="348" r:id="rId29"/>
    <p:sldId id="349" r:id="rId30"/>
    <p:sldId id="352" r:id="rId31"/>
    <p:sldId id="353" r:id="rId32"/>
    <p:sldId id="354" r:id="rId33"/>
    <p:sldId id="359" r:id="rId34"/>
  </p:sldIdLst>
  <p:sldSz cx="9144000" cy="5143500" type="screen16x9"/>
  <p:notesSz cx="6794500" cy="9931400"/>
  <p:embeddedFontLst>
    <p:embeddedFont>
      <p:font typeface="Karla" panose="020B0604020202020204" charset="0"/>
      <p:regular r:id="rId37"/>
      <p:bold r:id="rId38"/>
      <p:italic r:id="rId39"/>
      <p:boldItalic r:id="rId40"/>
    </p:embeddedFont>
    <p:embeddedFont>
      <p:font typeface="Raleway" panose="020B0604020202020204" charset="0"/>
      <p:regular r:id="rId41"/>
      <p:bold r:id="rId42"/>
      <p:italic r:id="rId43"/>
      <p:boldItalic r:id="rId44"/>
    </p:embeddedFont>
    <p:embeddedFont>
      <p:font typeface="Arial Rounded MT Bold" panose="020F0704030504030204" pitchFamily="3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8BD64E"/>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87" d="100"/>
          <a:sy n="87" d="100"/>
        </p:scale>
        <p:origin x="680"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4BAD4314-80B4-4400-ADD0-CDEADA68BC05}" type="datetimeFigureOut">
              <a:rPr lang="en-GB" smtClean="0"/>
              <a:t>05/01/2022</a:t>
            </a:fld>
            <a:endParaRPr lang="en-GB" dirty="0"/>
          </a:p>
        </p:txBody>
      </p:sp>
      <p:sp>
        <p:nvSpPr>
          <p:cNvPr id="4" name="Marcador de pie de página 3"/>
          <p:cNvSpPr>
            <a:spLocks noGrp="1"/>
          </p:cNvSpPr>
          <p:nvPr>
            <p:ph type="ftr" sz="quarter" idx="2"/>
          </p:nvPr>
        </p:nvSpPr>
        <p:spPr>
          <a:xfrm>
            <a:off x="-1" y="9433107"/>
            <a:ext cx="6792928" cy="498294"/>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4538"/>
            <a:ext cx="6618288"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857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273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05/01/2022</a:t>
            </a:fld>
            <a:endParaRPr lang="es-ES" dirty="0"/>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a:t>
            </a:fld>
            <a:endParaRPr lang="es-ES" dirty="0"/>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 id="2147483658" r:id="rId3"/>
    <p:sldLayoutId id="2147483661" r:id="rId4"/>
    <p:sldLayoutId id="2147483660" r:id="rId5"/>
    <p:sldLayoutId id="2147483665"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040941"/>
            <a:ext cx="8472715" cy="2541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4000" dirty="0" smtClean="0">
                <a:solidFill>
                  <a:schemeClr val="tx1"/>
                </a:solidFill>
                <a:latin typeface="Raleway" panose="020B0003030101060003" pitchFamily="34" charset="0"/>
              </a:rPr>
              <a:t>Basic </a:t>
            </a:r>
            <a:r>
              <a:rPr lang="es-ES" sz="4000" dirty="0" err="1" smtClean="0">
                <a:solidFill>
                  <a:schemeClr val="tx1"/>
                </a:solidFill>
                <a:latin typeface="Raleway" panose="020B0003030101060003" pitchFamily="34" charset="0"/>
              </a:rPr>
              <a:t>Introduction</a:t>
            </a:r>
            <a:r>
              <a:rPr lang="es-ES" sz="4000" dirty="0" smtClean="0">
                <a:solidFill>
                  <a:schemeClr val="tx1"/>
                </a:solidFill>
                <a:latin typeface="Raleway" panose="020B0003030101060003" pitchFamily="34" charset="0"/>
              </a:rPr>
              <a:t> to Computer Technology</a:t>
            </a:r>
            <a:endParaRPr lang="es-ES" sz="4000" dirty="0">
              <a:solidFill>
                <a:schemeClr val="tx1"/>
              </a:solidFill>
              <a:latin typeface="Raleway" panose="020B0003030101060003" pitchFamily="34" charset="0"/>
            </a:endParaRPr>
          </a:p>
          <a:p>
            <a:pPr algn="ctr"/>
            <a:r>
              <a:rPr lang="es-ES" sz="4000" dirty="0">
                <a:solidFill>
                  <a:schemeClr val="tx1"/>
                </a:solidFill>
                <a:latin typeface="Raleway" panose="020B0003030101060003" pitchFamily="34" charset="0"/>
              </a:rPr>
              <a:t>By </a:t>
            </a:r>
            <a:r>
              <a:rPr lang="es-ES" sz="4000" dirty="0" smtClean="0">
                <a:solidFill>
                  <a:schemeClr val="tx1"/>
                </a:solidFill>
                <a:latin typeface="Raleway" panose="020B0003030101060003" pitchFamily="34" charset="0"/>
              </a:rPr>
              <a:t>Irish Rural Link</a:t>
            </a:r>
            <a:endParaRPr lang="en-GB" sz="400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35" y="537499"/>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 y="73152"/>
            <a:ext cx="8203562" cy="1163117"/>
          </a:xfrm>
        </p:spPr>
        <p:txBody>
          <a:bodyPr/>
          <a:lstStyle/>
          <a:p>
            <a:pPr algn="ctr"/>
            <a:r>
              <a:rPr lang="en-IE" sz="3600" dirty="0" smtClean="0">
                <a:solidFill>
                  <a:schemeClr val="tx1"/>
                </a:solidFill>
              </a:rPr>
              <a:t>Unit 2</a:t>
            </a:r>
            <a:br>
              <a:rPr lang="en-IE" sz="3600" dirty="0" smtClean="0">
                <a:solidFill>
                  <a:schemeClr val="tx1"/>
                </a:solidFill>
              </a:rPr>
            </a:br>
            <a:r>
              <a:rPr lang="en-IE" sz="3600" dirty="0" smtClean="0">
                <a:solidFill>
                  <a:schemeClr val="tx1"/>
                </a:solidFill>
              </a:rPr>
              <a:t>Software</a:t>
            </a:r>
            <a:r>
              <a:rPr lang="en-IE" dirty="0"/>
              <a:t/>
            </a:r>
            <a:br>
              <a:rPr lang="en-IE" dirty="0"/>
            </a:br>
            <a:endParaRPr lang="en-IE" dirty="0"/>
          </a:p>
        </p:txBody>
      </p:sp>
      <p:sp>
        <p:nvSpPr>
          <p:cNvPr id="3" name="Text Placeholder 2"/>
          <p:cNvSpPr>
            <a:spLocks noGrp="1"/>
          </p:cNvSpPr>
          <p:nvPr>
            <p:ph type="body" idx="1"/>
          </p:nvPr>
        </p:nvSpPr>
        <p:spPr>
          <a:xfrm>
            <a:off x="0" y="722299"/>
            <a:ext cx="9144000" cy="4495159"/>
          </a:xfrm>
        </p:spPr>
        <p:txBody>
          <a:bodyPr/>
          <a:lstStyle/>
          <a:p>
            <a:pPr marL="76200" indent="0">
              <a:buNone/>
            </a:pPr>
            <a:endParaRPr lang="en-IE" sz="1800" b="1" dirty="0" smtClean="0">
              <a:solidFill>
                <a:schemeClr val="tx1"/>
              </a:solidFill>
            </a:endParaRPr>
          </a:p>
          <a:p>
            <a:pPr marL="76200" indent="0">
              <a:buNone/>
            </a:pPr>
            <a:r>
              <a:rPr lang="en-IE" b="1" dirty="0" smtClean="0">
                <a:solidFill>
                  <a:schemeClr val="tx1"/>
                </a:solidFill>
              </a:rPr>
              <a:t>Software </a:t>
            </a:r>
            <a:r>
              <a:rPr lang="en-IE" b="1" dirty="0">
                <a:solidFill>
                  <a:schemeClr val="tx1"/>
                </a:solidFill>
              </a:rPr>
              <a:t>is the term given to the programs used by a computer, for instance if you have a game on your computer, the game is considered software.  </a:t>
            </a:r>
            <a:r>
              <a:rPr lang="en-IE" b="1" dirty="0" smtClean="0">
                <a:solidFill>
                  <a:schemeClr val="tx1"/>
                </a:solidFill>
              </a:rPr>
              <a:t>If </a:t>
            </a:r>
            <a:r>
              <a:rPr lang="en-IE" b="1" dirty="0">
                <a:solidFill>
                  <a:schemeClr val="tx1"/>
                </a:solidFill>
              </a:rPr>
              <a:t>you were to buy a computer with absolutely no software loaded you could not use the computer for much more than a door stop. The usefulness of your computer increases as you add more software.</a:t>
            </a:r>
          </a:p>
          <a:p>
            <a:pPr marL="76200" indent="0">
              <a:buNone/>
            </a:pPr>
            <a:r>
              <a:rPr lang="en-IE" b="1" dirty="0" smtClean="0">
                <a:solidFill>
                  <a:schemeClr val="tx1"/>
                </a:solidFill>
              </a:rPr>
              <a:t>For </a:t>
            </a:r>
            <a:r>
              <a:rPr lang="en-IE" b="1" dirty="0">
                <a:solidFill>
                  <a:schemeClr val="tx1"/>
                </a:solidFill>
              </a:rPr>
              <a:t>now we will consider 2 types of software, Application software and Operating System</a:t>
            </a:r>
          </a:p>
          <a:p>
            <a:pPr marL="76200" indent="0">
              <a:buNone/>
            </a:pPr>
            <a:r>
              <a:rPr lang="en-IE" sz="1800" dirty="0"/>
              <a:t> </a:t>
            </a:r>
            <a:r>
              <a:rPr lang="en-IE" sz="1600" dirty="0"/>
              <a:t> </a:t>
            </a:r>
          </a:p>
          <a:p>
            <a:pPr marL="76200" indent="0">
              <a:buNone/>
            </a:pPr>
            <a:endParaRPr lang="en-IE" dirty="0"/>
          </a:p>
        </p:txBody>
      </p:sp>
    </p:spTree>
    <p:extLst>
      <p:ext uri="{BB962C8B-B14F-4D97-AF65-F5344CB8AC3E}">
        <p14:creationId xmlns:p14="http://schemas.microsoft.com/office/powerpoint/2010/main" val="2332967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 y="1"/>
            <a:ext cx="8103731" cy="1309420"/>
          </a:xfrm>
        </p:spPr>
        <p:txBody>
          <a:bodyPr/>
          <a:lstStyle/>
          <a:p>
            <a:pPr algn="ctr"/>
            <a:r>
              <a:rPr lang="en-GB" sz="4000" dirty="0" smtClean="0">
                <a:solidFill>
                  <a:schemeClr val="tx1"/>
                </a:solidFill>
              </a:rPr>
              <a:t>Unit 2</a:t>
            </a:r>
            <a:br>
              <a:rPr lang="en-GB" sz="4000" dirty="0" smtClean="0">
                <a:solidFill>
                  <a:schemeClr val="tx1"/>
                </a:solidFill>
              </a:rPr>
            </a:br>
            <a:r>
              <a:rPr lang="en-GB" sz="4000" dirty="0" smtClean="0">
                <a:solidFill>
                  <a:schemeClr val="tx1"/>
                </a:solidFill>
              </a:rPr>
              <a:t>Software</a:t>
            </a:r>
            <a:r>
              <a:rPr lang="en-GB" sz="4000" dirty="0" smtClean="0"/>
              <a:t> </a:t>
            </a:r>
            <a:endParaRPr lang="en-IE" sz="4000" dirty="0"/>
          </a:p>
        </p:txBody>
      </p:sp>
      <p:sp>
        <p:nvSpPr>
          <p:cNvPr id="3" name="Text Placeholder 2"/>
          <p:cNvSpPr>
            <a:spLocks noGrp="1"/>
          </p:cNvSpPr>
          <p:nvPr>
            <p:ph type="body" idx="1"/>
          </p:nvPr>
        </p:nvSpPr>
        <p:spPr>
          <a:xfrm>
            <a:off x="73153" y="958291"/>
            <a:ext cx="8875976" cy="3967418"/>
          </a:xfrm>
        </p:spPr>
        <p:txBody>
          <a:bodyPr/>
          <a:lstStyle/>
          <a:p>
            <a:pPr marL="76200" indent="0">
              <a:buNone/>
            </a:pPr>
            <a:r>
              <a:rPr lang="en-IE" b="1" dirty="0">
                <a:solidFill>
                  <a:schemeClr val="tx1"/>
                </a:solidFill>
              </a:rPr>
              <a:t>Application Software</a:t>
            </a:r>
          </a:p>
          <a:p>
            <a:pPr marL="76200" indent="0">
              <a:buNone/>
            </a:pPr>
            <a:r>
              <a:rPr lang="en-IE" b="1" dirty="0" smtClean="0">
                <a:solidFill>
                  <a:schemeClr val="tx1"/>
                </a:solidFill>
              </a:rPr>
              <a:t>Application </a:t>
            </a:r>
            <a:r>
              <a:rPr lang="en-IE" b="1" dirty="0">
                <a:solidFill>
                  <a:schemeClr val="tx1"/>
                </a:solidFill>
              </a:rPr>
              <a:t>software is software that allows the user to do specific actual work such as typing letters, creating spreadsheets and databases etc. </a:t>
            </a:r>
          </a:p>
          <a:p>
            <a:pPr marL="76200" indent="0">
              <a:buNone/>
            </a:pPr>
            <a:r>
              <a:rPr lang="en-IE" b="1" dirty="0" smtClean="0">
                <a:solidFill>
                  <a:schemeClr val="tx1"/>
                </a:solidFill>
              </a:rPr>
              <a:t>Examples </a:t>
            </a:r>
            <a:r>
              <a:rPr lang="en-IE" b="1" dirty="0">
                <a:solidFill>
                  <a:schemeClr val="tx1"/>
                </a:solidFill>
              </a:rPr>
              <a:t>of application software are Microsoft Word (used to type letters), and Microsoft Excel (used to create spreadsheets) and Internet Explorer (used to browse the web).</a:t>
            </a:r>
          </a:p>
          <a:p>
            <a:endParaRPr lang="en-IE" dirty="0"/>
          </a:p>
        </p:txBody>
      </p:sp>
    </p:spTree>
    <p:extLst>
      <p:ext uri="{BB962C8B-B14F-4D97-AF65-F5344CB8AC3E}">
        <p14:creationId xmlns:p14="http://schemas.microsoft.com/office/powerpoint/2010/main" val="3214901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 y="87781"/>
            <a:ext cx="8140307" cy="1367943"/>
          </a:xfrm>
        </p:spPr>
        <p:txBody>
          <a:bodyPr/>
          <a:lstStyle/>
          <a:p>
            <a:pPr algn="ctr"/>
            <a:r>
              <a:rPr lang="en-IE" sz="3600" dirty="0" smtClean="0">
                <a:solidFill>
                  <a:schemeClr val="tx1"/>
                </a:solidFill>
              </a:rPr>
              <a:t>Unit 2</a:t>
            </a:r>
            <a:br>
              <a:rPr lang="en-IE" sz="3600" dirty="0" smtClean="0">
                <a:solidFill>
                  <a:schemeClr val="tx1"/>
                </a:solidFill>
              </a:rPr>
            </a:br>
            <a:r>
              <a:rPr lang="en-IE" sz="3600" dirty="0" smtClean="0">
                <a:solidFill>
                  <a:schemeClr val="tx1"/>
                </a:solidFill>
              </a:rPr>
              <a:t>Operating </a:t>
            </a:r>
            <a:r>
              <a:rPr lang="en-IE" sz="3600" dirty="0">
                <a:solidFill>
                  <a:schemeClr val="tx1"/>
                </a:solidFill>
              </a:rPr>
              <a:t>System</a:t>
            </a:r>
            <a:r>
              <a:rPr lang="en-IE" dirty="0"/>
              <a:t/>
            </a:r>
            <a:br>
              <a:rPr lang="en-IE" dirty="0"/>
            </a:br>
            <a:endParaRPr lang="en-IE" dirty="0"/>
          </a:p>
        </p:txBody>
      </p:sp>
      <p:sp>
        <p:nvSpPr>
          <p:cNvPr id="3" name="Text Placeholder 2"/>
          <p:cNvSpPr>
            <a:spLocks noGrp="1"/>
          </p:cNvSpPr>
          <p:nvPr>
            <p:ph type="body" idx="1"/>
          </p:nvPr>
        </p:nvSpPr>
        <p:spPr>
          <a:xfrm>
            <a:off x="117043" y="987553"/>
            <a:ext cx="8140307" cy="3938156"/>
          </a:xfrm>
        </p:spPr>
        <p:txBody>
          <a:bodyPr/>
          <a:lstStyle/>
          <a:p>
            <a:pPr marL="76200" indent="0">
              <a:buNone/>
            </a:pPr>
            <a:endParaRPr lang="en-IE" b="1" dirty="0" smtClean="0">
              <a:solidFill>
                <a:schemeClr val="tx1"/>
              </a:solidFill>
            </a:endParaRPr>
          </a:p>
          <a:p>
            <a:pPr marL="76200" indent="0">
              <a:buNone/>
            </a:pPr>
            <a:r>
              <a:rPr lang="en-IE" b="1" dirty="0" smtClean="0">
                <a:solidFill>
                  <a:schemeClr val="tx1"/>
                </a:solidFill>
              </a:rPr>
              <a:t>Most </a:t>
            </a:r>
            <a:r>
              <a:rPr lang="en-IE" b="1" dirty="0">
                <a:solidFill>
                  <a:schemeClr val="tx1"/>
                </a:solidFill>
              </a:rPr>
              <a:t>application software cannot communicate directly with hardware, it needs a middle man to translate and communicate between the two items. </a:t>
            </a:r>
          </a:p>
          <a:p>
            <a:pPr marL="76200" indent="0">
              <a:buNone/>
            </a:pPr>
            <a:endParaRPr lang="en-IE" b="1" dirty="0">
              <a:solidFill>
                <a:schemeClr val="tx1"/>
              </a:solidFill>
            </a:endParaRPr>
          </a:p>
          <a:p>
            <a:pPr marL="76200" indent="0">
              <a:buNone/>
            </a:pPr>
            <a:r>
              <a:rPr lang="en-IE" b="1" dirty="0">
                <a:solidFill>
                  <a:schemeClr val="tx1"/>
                </a:solidFill>
              </a:rPr>
              <a:t>This middle man is known as an operating system, it sits on top of the hardware and facilitates communication with the Applications software. </a:t>
            </a:r>
          </a:p>
          <a:p>
            <a:endParaRPr lang="en-IE" dirty="0"/>
          </a:p>
        </p:txBody>
      </p:sp>
    </p:spTree>
    <p:extLst>
      <p:ext uri="{BB962C8B-B14F-4D97-AF65-F5344CB8AC3E}">
        <p14:creationId xmlns:p14="http://schemas.microsoft.com/office/powerpoint/2010/main" val="53974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87782"/>
            <a:ext cx="8154937" cy="1141172"/>
          </a:xfrm>
        </p:spPr>
        <p:txBody>
          <a:bodyPr/>
          <a:lstStyle/>
          <a:p>
            <a:pPr algn="ctr"/>
            <a:r>
              <a:rPr lang="en-IE" sz="3600" dirty="0" smtClean="0">
                <a:solidFill>
                  <a:schemeClr val="tx1"/>
                </a:solidFill>
              </a:rPr>
              <a:t>Unit 2 </a:t>
            </a:r>
            <a:br>
              <a:rPr lang="en-IE" sz="3600" dirty="0" smtClean="0">
                <a:solidFill>
                  <a:schemeClr val="tx1"/>
                </a:solidFill>
              </a:rPr>
            </a:br>
            <a:r>
              <a:rPr lang="en-IE" sz="3600" dirty="0" smtClean="0">
                <a:solidFill>
                  <a:schemeClr val="tx1"/>
                </a:solidFill>
              </a:rPr>
              <a:t>Operating </a:t>
            </a:r>
            <a:r>
              <a:rPr lang="en-IE" sz="3600" dirty="0">
                <a:solidFill>
                  <a:schemeClr val="tx1"/>
                </a:solidFill>
              </a:rPr>
              <a:t>System</a:t>
            </a:r>
            <a:r>
              <a:rPr lang="en-IE" dirty="0"/>
              <a:t/>
            </a:r>
            <a:br>
              <a:rPr lang="en-IE" dirty="0"/>
            </a:br>
            <a:endParaRPr lang="en-IE" dirty="0"/>
          </a:p>
        </p:txBody>
      </p:sp>
      <p:sp>
        <p:nvSpPr>
          <p:cNvPr id="3" name="Text Placeholder 2"/>
          <p:cNvSpPr>
            <a:spLocks noGrp="1"/>
          </p:cNvSpPr>
          <p:nvPr>
            <p:ph type="body" idx="1"/>
          </p:nvPr>
        </p:nvSpPr>
        <p:spPr>
          <a:xfrm>
            <a:off x="293435" y="722281"/>
            <a:ext cx="8721378" cy="4070108"/>
          </a:xfrm>
        </p:spPr>
        <p:txBody>
          <a:bodyPr/>
          <a:lstStyle/>
          <a:p>
            <a:pPr marL="76200" indent="0">
              <a:buNone/>
            </a:pPr>
            <a:endParaRPr lang="en-IE" sz="2000" b="1" dirty="0" smtClean="0">
              <a:solidFill>
                <a:schemeClr val="tx1"/>
              </a:solidFill>
            </a:endParaRPr>
          </a:p>
          <a:p>
            <a:pPr marL="76200" indent="0">
              <a:buNone/>
            </a:pPr>
            <a:r>
              <a:rPr lang="en-IE" sz="2000" b="1" dirty="0" smtClean="0">
                <a:solidFill>
                  <a:schemeClr val="tx1"/>
                </a:solidFill>
              </a:rPr>
              <a:t>The </a:t>
            </a:r>
            <a:r>
              <a:rPr lang="en-IE" sz="2000" b="1" dirty="0">
                <a:solidFill>
                  <a:schemeClr val="tx1"/>
                </a:solidFill>
              </a:rPr>
              <a:t>most well known operating system for home users is Windows and the most recent </a:t>
            </a:r>
            <a:r>
              <a:rPr lang="en-IE" sz="2000" b="1" dirty="0" smtClean="0">
                <a:solidFill>
                  <a:schemeClr val="tx1"/>
                </a:solidFill>
              </a:rPr>
              <a:t>version </a:t>
            </a:r>
            <a:r>
              <a:rPr lang="en-IE" sz="2000" b="1" dirty="0">
                <a:solidFill>
                  <a:schemeClr val="tx1"/>
                </a:solidFill>
              </a:rPr>
              <a:t>of Windows </a:t>
            </a:r>
            <a:r>
              <a:rPr lang="en-IE" sz="2000" b="1" dirty="0" smtClean="0">
                <a:solidFill>
                  <a:schemeClr val="tx1"/>
                </a:solidFill>
              </a:rPr>
              <a:t>is </a:t>
            </a:r>
            <a:r>
              <a:rPr lang="en-IE" sz="2000" b="1" dirty="0">
                <a:solidFill>
                  <a:schemeClr val="tx1"/>
                </a:solidFill>
              </a:rPr>
              <a:t>Windows </a:t>
            </a:r>
            <a:r>
              <a:rPr lang="en-GB" sz="2000" b="1" dirty="0" smtClean="0">
                <a:solidFill>
                  <a:schemeClr val="tx1"/>
                </a:solidFill>
              </a:rPr>
              <a:t> </a:t>
            </a:r>
            <a:r>
              <a:rPr lang="en-GB" sz="2000" b="1" dirty="0">
                <a:solidFill>
                  <a:schemeClr val="tx1"/>
                </a:solidFill>
              </a:rPr>
              <a:t>10 </a:t>
            </a:r>
            <a:endParaRPr lang="en-IE" sz="2000" b="1" dirty="0">
              <a:solidFill>
                <a:schemeClr val="tx1"/>
              </a:solidFill>
            </a:endParaRPr>
          </a:p>
          <a:p>
            <a:pPr marL="76200" indent="0">
              <a:buNone/>
            </a:pPr>
            <a:r>
              <a:rPr lang="en-IE" sz="2000" b="1" dirty="0" smtClean="0">
                <a:solidFill>
                  <a:schemeClr val="tx1"/>
                </a:solidFill>
              </a:rPr>
              <a:t>               Previous </a:t>
            </a:r>
            <a:r>
              <a:rPr lang="en-IE" sz="2000" b="1" dirty="0">
                <a:solidFill>
                  <a:schemeClr val="tx1"/>
                </a:solidFill>
              </a:rPr>
              <a:t>versions included Windows Vista and Windows XP</a:t>
            </a:r>
          </a:p>
          <a:p>
            <a:endParaRPr lang="en-IE" dirty="0"/>
          </a:p>
        </p:txBody>
      </p:sp>
      <p:sp>
        <p:nvSpPr>
          <p:cNvPr id="4" name="Text Box 7"/>
          <p:cNvSpPr txBox="1">
            <a:spLocks noChangeArrowheads="1"/>
          </p:cNvSpPr>
          <p:nvPr/>
        </p:nvSpPr>
        <p:spPr bwMode="auto">
          <a:xfrm>
            <a:off x="2425274" y="4172430"/>
            <a:ext cx="4457700" cy="38420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Hardware (The Computer) </a:t>
            </a: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6"/>
          <p:cNvSpPr txBox="1">
            <a:spLocks noChangeArrowheads="1"/>
          </p:cNvSpPr>
          <p:nvPr/>
        </p:nvSpPr>
        <p:spPr bwMode="auto">
          <a:xfrm>
            <a:off x="2425274" y="3234978"/>
            <a:ext cx="4457700" cy="34848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Operating System (Windows)</a:t>
            </a: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5"/>
          <p:cNvSpPr txBox="1">
            <a:spLocks noChangeArrowheads="1"/>
          </p:cNvSpPr>
          <p:nvPr/>
        </p:nvSpPr>
        <p:spPr bwMode="auto">
          <a:xfrm>
            <a:off x="2425275" y="2405103"/>
            <a:ext cx="4457700" cy="47554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Application Software (Word, Excel etc)</a:t>
            </a: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Line 4"/>
          <p:cNvSpPr>
            <a:spLocks noChangeShapeType="1"/>
          </p:cNvSpPr>
          <p:nvPr/>
        </p:nvSpPr>
        <p:spPr bwMode="auto">
          <a:xfrm>
            <a:off x="3382896" y="3754088"/>
            <a:ext cx="0" cy="25968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3"/>
          <p:cNvSpPr>
            <a:spLocks noChangeShapeType="1"/>
          </p:cNvSpPr>
          <p:nvPr/>
        </p:nvSpPr>
        <p:spPr bwMode="auto">
          <a:xfrm>
            <a:off x="3382896" y="2947692"/>
            <a:ext cx="0" cy="24675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9" name="Line 2"/>
          <p:cNvSpPr>
            <a:spLocks noChangeShapeType="1"/>
          </p:cNvSpPr>
          <p:nvPr/>
        </p:nvSpPr>
        <p:spPr bwMode="auto">
          <a:xfrm flipH="1" flipV="1">
            <a:off x="6204377" y="3793044"/>
            <a:ext cx="0" cy="22072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0" name="Line 1"/>
          <p:cNvSpPr>
            <a:spLocks noChangeShapeType="1"/>
          </p:cNvSpPr>
          <p:nvPr/>
        </p:nvSpPr>
        <p:spPr bwMode="auto">
          <a:xfrm flipV="1">
            <a:off x="6204375" y="2971986"/>
            <a:ext cx="1" cy="22246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
        <p:nvSpPr>
          <p:cNvPr id="12"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Tree>
    <p:extLst>
      <p:ext uri="{BB962C8B-B14F-4D97-AF65-F5344CB8AC3E}">
        <p14:creationId xmlns:p14="http://schemas.microsoft.com/office/powerpoint/2010/main" val="36239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6" y="58262"/>
            <a:ext cx="8814815" cy="998802"/>
          </a:xfrm>
        </p:spPr>
        <p:txBody>
          <a:bodyPr/>
          <a:lstStyle/>
          <a:p>
            <a:pPr algn="ctr"/>
            <a:r>
              <a:rPr lang="en-GB" sz="3200" dirty="0" smtClean="0">
                <a:solidFill>
                  <a:schemeClr val="tx1"/>
                </a:solidFill>
              </a:rPr>
              <a:t>Unit 2 </a:t>
            </a:r>
            <a:br>
              <a:rPr lang="en-GB" sz="3200" dirty="0" smtClean="0">
                <a:solidFill>
                  <a:schemeClr val="tx1"/>
                </a:solidFill>
              </a:rPr>
            </a:br>
            <a:r>
              <a:rPr lang="en-GB" sz="3200" dirty="0" smtClean="0">
                <a:solidFill>
                  <a:schemeClr val="tx1"/>
                </a:solidFill>
              </a:rPr>
              <a:t>What is Microsoft Word</a:t>
            </a:r>
            <a:endParaRPr lang="en-IE" sz="3200" dirty="0">
              <a:solidFill>
                <a:schemeClr val="tx1"/>
              </a:solidFill>
            </a:endParaRPr>
          </a:p>
        </p:txBody>
      </p:sp>
      <p:sp>
        <p:nvSpPr>
          <p:cNvPr id="3" name="Text Placeholder 2"/>
          <p:cNvSpPr>
            <a:spLocks noGrp="1"/>
          </p:cNvSpPr>
          <p:nvPr>
            <p:ph type="body" idx="1"/>
          </p:nvPr>
        </p:nvSpPr>
        <p:spPr>
          <a:xfrm>
            <a:off x="0" y="1749558"/>
            <a:ext cx="9144000" cy="2932170"/>
          </a:xfrm>
        </p:spPr>
        <p:txBody>
          <a:bodyPr/>
          <a:lstStyle/>
          <a:p>
            <a:pPr marL="76200" indent="0">
              <a:buNone/>
            </a:pPr>
            <a:r>
              <a:rPr lang="en-GB" sz="2800" dirty="0" smtClean="0">
                <a:solidFill>
                  <a:schemeClr val="tx1"/>
                </a:solidFill>
              </a:rPr>
              <a:t>Microsoft </a:t>
            </a:r>
            <a:r>
              <a:rPr lang="en-GB" sz="2800" dirty="0">
                <a:solidFill>
                  <a:schemeClr val="tx1"/>
                </a:solidFill>
              </a:rPr>
              <a:t>Word or MS Word is a popular </a:t>
            </a:r>
            <a:r>
              <a:rPr lang="en-GB" sz="2800" dirty="0" smtClean="0">
                <a:solidFill>
                  <a:schemeClr val="tx1"/>
                </a:solidFill>
              </a:rPr>
              <a:t>word processing </a:t>
            </a:r>
            <a:r>
              <a:rPr lang="en-GB" sz="2800" dirty="0">
                <a:solidFill>
                  <a:schemeClr val="tx1"/>
                </a:solidFill>
              </a:rPr>
              <a:t>program used mainly for </a:t>
            </a:r>
            <a:r>
              <a:rPr lang="en-GB" sz="2800" b="1" dirty="0">
                <a:solidFill>
                  <a:schemeClr val="tx1"/>
                </a:solidFill>
              </a:rPr>
              <a:t>creating documents</a:t>
            </a:r>
            <a:r>
              <a:rPr lang="en-GB" sz="2800" dirty="0">
                <a:solidFill>
                  <a:schemeClr val="tx1"/>
                </a:solidFill>
              </a:rPr>
              <a:t>, such as brochures, letters, learning activities, quizzes, tests, and students' homework assignments. It was first released in 1983 and is one of Microsoft Office suite's applications.</a:t>
            </a:r>
          </a:p>
          <a:p>
            <a:endParaRPr lang="en-IE" dirty="0"/>
          </a:p>
        </p:txBody>
      </p:sp>
      <p:pic>
        <p:nvPicPr>
          <p:cNvPr id="4" name="Picture 2" descr="C:\Users\wexma\AppData\Local\Microsoft\Windows\INetCache\IE\ULEGX7A0\Microsoft_Word_2013_logo.svg[1].png"/>
          <p:cNvPicPr>
            <a:picLocks noChangeAspect="1" noChangeArrowheads="1"/>
          </p:cNvPicPr>
          <p:nvPr/>
        </p:nvPicPr>
        <p:blipFill>
          <a:blip r:embed="rId2"/>
          <a:srcRect/>
          <a:stretch>
            <a:fillRect/>
          </a:stretch>
        </p:blipFill>
        <p:spPr bwMode="auto">
          <a:xfrm>
            <a:off x="3529583" y="1174107"/>
            <a:ext cx="1345996" cy="692494"/>
          </a:xfrm>
          <a:prstGeom prst="rect">
            <a:avLst/>
          </a:prstGeom>
          <a:noFill/>
        </p:spPr>
      </p:pic>
    </p:spTree>
    <p:extLst>
      <p:ext uri="{BB962C8B-B14F-4D97-AF65-F5344CB8AC3E}">
        <p14:creationId xmlns:p14="http://schemas.microsoft.com/office/powerpoint/2010/main" val="36790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5" y="0"/>
            <a:ext cx="8111046" cy="1255800"/>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Open a Word Document</a:t>
            </a:r>
            <a:endParaRPr lang="en-IE" sz="3600" dirty="0">
              <a:solidFill>
                <a:schemeClr val="tx1"/>
              </a:solidFill>
            </a:endParaRPr>
          </a:p>
        </p:txBody>
      </p:sp>
      <p:sp>
        <p:nvSpPr>
          <p:cNvPr id="3" name="Text Placeholder 2"/>
          <p:cNvSpPr>
            <a:spLocks noGrp="1"/>
          </p:cNvSpPr>
          <p:nvPr>
            <p:ph type="body" idx="1"/>
          </p:nvPr>
        </p:nvSpPr>
        <p:spPr>
          <a:xfrm>
            <a:off x="146304" y="1119226"/>
            <a:ext cx="8558783" cy="3806483"/>
          </a:xfrm>
        </p:spPr>
        <p:txBody>
          <a:bodyPr/>
          <a:lstStyle/>
          <a:p>
            <a:pPr marL="76200" indent="0">
              <a:buNone/>
            </a:pPr>
            <a:r>
              <a:rPr lang="en-GB" b="1" dirty="0">
                <a:solidFill>
                  <a:schemeClr val="tx1"/>
                </a:solidFill>
              </a:rPr>
              <a:t>Right-click the file you want to open. </a:t>
            </a:r>
            <a:endParaRPr lang="en-GB" b="1" dirty="0" smtClean="0">
              <a:solidFill>
                <a:schemeClr val="tx1"/>
              </a:solidFill>
            </a:endParaRPr>
          </a:p>
          <a:p>
            <a:pPr marL="76200" indent="0">
              <a:buNone/>
            </a:pPr>
            <a:r>
              <a:rPr lang="en-GB" b="1" dirty="0" smtClean="0">
                <a:solidFill>
                  <a:schemeClr val="tx1"/>
                </a:solidFill>
              </a:rPr>
              <a:t>In </a:t>
            </a:r>
            <a:r>
              <a:rPr lang="en-GB" b="1" dirty="0">
                <a:solidFill>
                  <a:schemeClr val="tx1"/>
                </a:solidFill>
              </a:rPr>
              <a:t>the pop-up menu, select the Open with option. </a:t>
            </a:r>
            <a:endParaRPr lang="en-GB" b="1" dirty="0" smtClean="0">
              <a:solidFill>
                <a:schemeClr val="tx1"/>
              </a:solidFill>
            </a:endParaRPr>
          </a:p>
          <a:p>
            <a:pPr marL="76200" indent="0">
              <a:buNone/>
            </a:pPr>
            <a:r>
              <a:rPr lang="en-GB" b="1" dirty="0" smtClean="0">
                <a:solidFill>
                  <a:schemeClr val="tx1"/>
                </a:solidFill>
              </a:rPr>
              <a:t>If </a:t>
            </a:r>
            <a:r>
              <a:rPr lang="en-GB" b="1" dirty="0">
                <a:solidFill>
                  <a:schemeClr val="tx1"/>
                </a:solidFill>
              </a:rPr>
              <a:t>available, choose the Microsoft Word program option in the Open with menu</a:t>
            </a:r>
            <a:r>
              <a:rPr lang="en-GB" b="1" dirty="0" smtClean="0">
                <a:solidFill>
                  <a:schemeClr val="tx1"/>
                </a:solidFill>
              </a:rPr>
              <a:t>.</a:t>
            </a:r>
          </a:p>
          <a:p>
            <a:pPr marL="76200" indent="0">
              <a:buNone/>
            </a:pPr>
            <a:r>
              <a:rPr lang="en-GB" b="1" dirty="0" smtClean="0">
                <a:solidFill>
                  <a:schemeClr val="tx1"/>
                </a:solidFill>
              </a:rPr>
              <a:t>If </a:t>
            </a:r>
            <a:r>
              <a:rPr lang="en-GB" b="1" dirty="0">
                <a:solidFill>
                  <a:schemeClr val="tx1"/>
                </a:solidFill>
              </a:rPr>
              <a:t>Microsoft Word is not listed, select the Choose other app or Choose default program option, depending on the version of Windows on your computer</a:t>
            </a:r>
            <a:endParaRPr lang="en-IE" b="1" dirty="0">
              <a:solidFill>
                <a:schemeClr val="tx1"/>
              </a:solidFill>
            </a:endParaRPr>
          </a:p>
        </p:txBody>
      </p:sp>
      <p:pic>
        <p:nvPicPr>
          <p:cNvPr id="4" name="Picture 2" descr="C:\Users\wexma\AppData\Local\Microsoft\Windows\INetCache\IE\ULEGX7A0\Microsoft_Word_2013_logo.svg[1].png"/>
          <p:cNvPicPr>
            <a:picLocks noChangeAspect="1" noChangeArrowheads="1"/>
          </p:cNvPicPr>
          <p:nvPr/>
        </p:nvPicPr>
        <p:blipFill>
          <a:blip r:embed="rId2"/>
          <a:srcRect/>
          <a:stretch>
            <a:fillRect/>
          </a:stretch>
        </p:blipFill>
        <p:spPr bwMode="auto">
          <a:xfrm>
            <a:off x="6283757" y="1192196"/>
            <a:ext cx="1040087" cy="500066"/>
          </a:xfrm>
          <a:prstGeom prst="rect">
            <a:avLst/>
          </a:prstGeom>
          <a:noFill/>
        </p:spPr>
      </p:pic>
    </p:spTree>
    <p:extLst>
      <p:ext uri="{BB962C8B-B14F-4D97-AF65-F5344CB8AC3E}">
        <p14:creationId xmlns:p14="http://schemas.microsoft.com/office/powerpoint/2010/main" val="108766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5" y="73152"/>
            <a:ext cx="8125676" cy="1182648"/>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Word /Toolbars</a:t>
            </a:r>
            <a:endParaRPr lang="en-IE" sz="3600" dirty="0">
              <a:solidFill>
                <a:schemeClr val="tx1"/>
              </a:solidFill>
            </a:endParaRPr>
          </a:p>
        </p:txBody>
      </p:sp>
      <p:sp>
        <p:nvSpPr>
          <p:cNvPr id="3" name="Text Placeholder 2"/>
          <p:cNvSpPr>
            <a:spLocks noGrp="1"/>
          </p:cNvSpPr>
          <p:nvPr>
            <p:ph type="body" idx="1"/>
          </p:nvPr>
        </p:nvSpPr>
        <p:spPr>
          <a:xfrm>
            <a:off x="541325" y="1170432"/>
            <a:ext cx="7716025" cy="3489351"/>
          </a:xfrm>
        </p:spPr>
        <p:txBody>
          <a:bodyPr/>
          <a:lstStyle/>
          <a:p>
            <a:pPr marL="76200" indent="0" algn="ctr">
              <a:buNone/>
            </a:pPr>
            <a:r>
              <a:rPr lang="en-GB" altLang="hu-HU" sz="2000" dirty="0" smtClean="0">
                <a:solidFill>
                  <a:schemeClr val="tx1"/>
                </a:solidFill>
                <a:latin typeface="Arial Rounded MT Bold" panose="020F0704030504030204" pitchFamily="34" charset="0"/>
              </a:rPr>
              <a:t>You can change the</a:t>
            </a:r>
            <a:r>
              <a:rPr lang="hu-HU" altLang="hu-HU" sz="2000" dirty="0" smtClean="0">
                <a:solidFill>
                  <a:schemeClr val="tx1"/>
                </a:solidFill>
                <a:latin typeface="Arial Rounded MT Bold" panose="020F0704030504030204" pitchFamily="34" charset="0"/>
              </a:rPr>
              <a:t> </a:t>
            </a:r>
            <a:r>
              <a:rPr lang="en-GB" altLang="hu-HU" sz="2000" dirty="0" smtClean="0">
                <a:solidFill>
                  <a:schemeClr val="tx1"/>
                </a:solidFill>
                <a:latin typeface="Arial Rounded MT Bold" panose="020F0704030504030204" pitchFamily="34" charset="0"/>
              </a:rPr>
              <a:t> </a:t>
            </a:r>
            <a:r>
              <a:rPr lang="hu-HU" altLang="hu-HU" sz="2000" dirty="0" smtClean="0">
                <a:solidFill>
                  <a:schemeClr val="tx1"/>
                </a:solidFill>
                <a:latin typeface="Arial Rounded MT Bold" panose="020F0704030504030204" pitchFamily="34" charset="0"/>
              </a:rPr>
              <a:t>s</a:t>
            </a:r>
            <a:r>
              <a:rPr lang="en-US" altLang="hu-HU" sz="2000" dirty="0" smtClean="0">
                <a:solidFill>
                  <a:schemeClr val="tx1"/>
                </a:solidFill>
                <a:latin typeface="Arial Rounded MT Bold" panose="020F0704030504030204" pitchFamily="34" charset="0"/>
              </a:rPr>
              <a:t>hape of letters, bold letters, colour, tilt, </a:t>
            </a:r>
            <a:r>
              <a:rPr lang="en-US" altLang="hu-HU" sz="2000" dirty="0">
                <a:solidFill>
                  <a:schemeClr val="tx1"/>
                </a:solidFill>
                <a:latin typeface="Arial Rounded MT Bold" panose="020F0704030504030204" pitchFamily="34" charset="0"/>
              </a:rPr>
              <a:t>or even </a:t>
            </a:r>
            <a:r>
              <a:rPr lang="en-US" altLang="hu-HU" sz="2000" dirty="0" smtClean="0">
                <a:solidFill>
                  <a:schemeClr val="tx1"/>
                </a:solidFill>
                <a:latin typeface="Arial Rounded MT Bold" panose="020F0704030504030204" pitchFamily="34" charset="0"/>
              </a:rPr>
              <a:t>underlined</a:t>
            </a:r>
            <a:endParaRPr lang="hu-HU" altLang="hu-HU" sz="2000" dirty="0">
              <a:solidFill>
                <a:schemeClr val="tx1"/>
              </a:solidFill>
              <a:latin typeface="Arial Rounded MT Bold" panose="020F0704030504030204" pitchFamily="34" charset="0"/>
            </a:endParaRPr>
          </a:p>
          <a:p>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811" y="2027832"/>
            <a:ext cx="4952390" cy="2578127"/>
          </a:xfrm>
          <a:prstGeom prst="rect">
            <a:avLst/>
          </a:prstGeom>
          <a:solidFill>
            <a:schemeClr val="tx1"/>
          </a:solidFill>
        </p:spPr>
      </p:pic>
      <p:sp>
        <p:nvSpPr>
          <p:cNvPr id="5" name="Line 1"/>
          <p:cNvSpPr>
            <a:spLocks noChangeShapeType="1"/>
          </p:cNvSpPr>
          <p:nvPr/>
        </p:nvSpPr>
        <p:spPr bwMode="auto">
          <a:xfrm flipH="1" flipV="1">
            <a:off x="2296972" y="243983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Line 1"/>
          <p:cNvSpPr>
            <a:spLocks noChangeShapeType="1"/>
          </p:cNvSpPr>
          <p:nvPr/>
        </p:nvSpPr>
        <p:spPr bwMode="auto">
          <a:xfrm flipH="1" flipV="1">
            <a:off x="2551785" y="243983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2392070" y="2475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2759049" y="257760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29540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06" y="253658"/>
            <a:ext cx="7666329" cy="1311795"/>
          </a:xfrm>
        </p:spPr>
        <p:txBody>
          <a:bodyPr/>
          <a:lstStyle/>
          <a:p>
            <a:pPr algn="ctr"/>
            <a:r>
              <a:rPr lang="en-GB" altLang="hu-HU" sz="3200" dirty="0" smtClean="0">
                <a:solidFill>
                  <a:schemeClr val="tx1"/>
                </a:solidFill>
                <a:latin typeface="Arial Rounded MT Bold" panose="020F0704030504030204" pitchFamily="34" charset="0"/>
              </a:rPr>
              <a:t>Unit 2</a:t>
            </a:r>
            <a:br>
              <a:rPr lang="en-GB" altLang="hu-HU" sz="3200" dirty="0" smtClean="0">
                <a:solidFill>
                  <a:schemeClr val="tx1"/>
                </a:solidFill>
                <a:latin typeface="Arial Rounded MT Bold" panose="020F0704030504030204" pitchFamily="34" charset="0"/>
              </a:rPr>
            </a:br>
            <a:r>
              <a:rPr lang="en-GB" altLang="hu-HU" sz="3200" dirty="0" smtClean="0">
                <a:solidFill>
                  <a:schemeClr val="tx1"/>
                </a:solidFill>
                <a:latin typeface="Arial Rounded MT Bold" panose="020F0704030504030204" pitchFamily="34" charset="0"/>
              </a:rPr>
              <a:t>Word /Toolbars</a:t>
            </a:r>
            <a:r>
              <a:rPr lang="en-GB" altLang="hu-HU" dirty="0" smtClean="0">
                <a:latin typeface="Arial Rounded MT Bold" panose="020F0704030504030204" pitchFamily="34" charset="0"/>
              </a:rPr>
              <a:t/>
            </a:r>
            <a:br>
              <a:rPr lang="en-GB" altLang="hu-HU" dirty="0" smtClean="0">
                <a:latin typeface="Arial Rounded MT Bold" panose="020F0704030504030204" pitchFamily="34" charset="0"/>
              </a:rPr>
            </a:br>
            <a:r>
              <a:rPr lang="en-GB" altLang="hu-HU" dirty="0">
                <a:solidFill>
                  <a:schemeClr val="tx1"/>
                </a:solidFill>
                <a:latin typeface="Arial Rounded MT Bold" panose="020F0704030504030204" pitchFamily="34" charset="0"/>
              </a:rPr>
              <a:t> </a:t>
            </a:r>
            <a:r>
              <a:rPr lang="en-GB" altLang="hu-HU" dirty="0" smtClean="0">
                <a:solidFill>
                  <a:schemeClr val="tx1"/>
                </a:solidFill>
                <a:latin typeface="Arial Rounded MT Bold" panose="020F0704030504030204" pitchFamily="34" charset="0"/>
              </a:rPr>
              <a:t>            </a:t>
            </a:r>
            <a:r>
              <a:rPr lang="hu-HU" altLang="hu-HU" dirty="0" smtClean="0">
                <a:solidFill>
                  <a:schemeClr val="tx1"/>
                </a:solidFill>
                <a:latin typeface="Arial Rounded MT Bold" panose="020F0704030504030204" pitchFamily="34" charset="0"/>
              </a:rPr>
              <a:t>You </a:t>
            </a:r>
            <a:r>
              <a:rPr lang="hu-HU" altLang="hu-HU" dirty="0">
                <a:solidFill>
                  <a:schemeClr val="tx1"/>
                </a:solidFill>
                <a:latin typeface="Arial Rounded MT Bold" panose="020F0704030504030204" pitchFamily="34" charset="0"/>
              </a:rPr>
              <a:t>can select the font type and size</a:t>
            </a:r>
            <a:r>
              <a:rPr lang="hu-HU" altLang="hu-HU" dirty="0">
                <a:latin typeface="Arial Rounded MT Bold" panose="020F0704030504030204" pitchFamily="34" charset="0"/>
              </a:rPr>
              <a:t>.</a:t>
            </a:r>
            <a:br>
              <a:rPr lang="hu-HU" altLang="hu-HU" dirty="0">
                <a:latin typeface="Arial Rounded MT Bold" panose="020F0704030504030204" pitchFamily="34" charset="0"/>
              </a:rPr>
            </a:br>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576" y="1960474"/>
            <a:ext cx="5420563" cy="2541551"/>
          </a:xfrm>
          <a:prstGeom prst="rect">
            <a:avLst/>
          </a:prstGeom>
          <a:solidFill>
            <a:schemeClr val="tx1"/>
          </a:solidFill>
        </p:spPr>
      </p:pic>
      <p:sp>
        <p:nvSpPr>
          <p:cNvPr id="5" name="Line 1"/>
          <p:cNvSpPr>
            <a:spLocks noChangeShapeType="1"/>
          </p:cNvSpPr>
          <p:nvPr/>
        </p:nvSpPr>
        <p:spPr bwMode="auto">
          <a:xfrm flipH="1" flipV="1">
            <a:off x="3387694" y="229117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2946953" y="224995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2230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0" y="65837"/>
            <a:ext cx="8059840" cy="1189963"/>
          </a:xfrm>
        </p:spPr>
        <p:txBody>
          <a:bodyPr/>
          <a:lstStyle/>
          <a:p>
            <a:pPr algn="ctr"/>
            <a:r>
              <a:rPr lang="en-GB" sz="3600" dirty="0" smtClean="0">
                <a:solidFill>
                  <a:schemeClr val="tx1"/>
                </a:solidFill>
                <a:latin typeface="Raleway" panose="020B0604020202020204" charset="0"/>
              </a:rPr>
              <a:t>Unit 2</a:t>
            </a:r>
            <a:br>
              <a:rPr lang="en-GB" sz="3600" dirty="0" smtClean="0">
                <a:solidFill>
                  <a:schemeClr val="tx1"/>
                </a:solidFill>
                <a:latin typeface="Raleway" panose="020B0604020202020204" charset="0"/>
              </a:rPr>
            </a:br>
            <a:r>
              <a:rPr lang="en-GB" sz="3600" dirty="0" smtClean="0">
                <a:solidFill>
                  <a:schemeClr val="tx1"/>
                </a:solidFill>
                <a:latin typeface="Raleway" panose="020B0604020202020204" charset="0"/>
              </a:rPr>
              <a:t>Word /Toolbars</a:t>
            </a:r>
            <a:endParaRPr lang="en-IE" sz="3600" dirty="0">
              <a:solidFill>
                <a:schemeClr val="tx1"/>
              </a:solidFill>
              <a:latin typeface="Raleway" panose="020B0604020202020204" charset="0"/>
            </a:endParaRPr>
          </a:p>
        </p:txBody>
      </p:sp>
      <p:sp>
        <p:nvSpPr>
          <p:cNvPr id="3" name="Text Placeholder 2"/>
          <p:cNvSpPr>
            <a:spLocks noGrp="1"/>
          </p:cNvSpPr>
          <p:nvPr>
            <p:ph type="body" idx="1"/>
          </p:nvPr>
        </p:nvSpPr>
        <p:spPr>
          <a:xfrm>
            <a:off x="447738" y="1255800"/>
            <a:ext cx="7370700" cy="3572396"/>
          </a:xfrm>
        </p:spPr>
        <p:txBody>
          <a:bodyPr/>
          <a:lstStyle/>
          <a:p>
            <a:pPr marL="76200" indent="0" algn="ctr">
              <a:buNone/>
            </a:pPr>
            <a:r>
              <a:rPr lang="hu-HU" altLang="hu-HU" sz="2000" dirty="0">
                <a:solidFill>
                  <a:schemeClr val="tx1"/>
                </a:solidFill>
                <a:latin typeface="Arial Rounded MT Bold" panose="020F0704030504030204" pitchFamily="34" charset="0"/>
              </a:rPr>
              <a:t>You can p</a:t>
            </a:r>
            <a:r>
              <a:rPr lang="en-US" altLang="hu-HU" sz="2000" dirty="0">
                <a:solidFill>
                  <a:schemeClr val="tx1"/>
                </a:solidFill>
                <a:latin typeface="Arial Rounded MT Bold" panose="020F0704030504030204" pitchFamily="34" charset="0"/>
              </a:rPr>
              <a:t>lace the text</a:t>
            </a:r>
            <a:r>
              <a:rPr lang="hu-HU" altLang="hu-HU" sz="2000" dirty="0">
                <a:solidFill>
                  <a:schemeClr val="tx1"/>
                </a:solidFill>
                <a:latin typeface="Arial Rounded MT Bold" panose="020F0704030504030204" pitchFamily="34" charset="0"/>
              </a:rPr>
              <a:t>/picture</a:t>
            </a:r>
            <a:r>
              <a:rPr lang="en-US" altLang="hu-HU" sz="2000" dirty="0">
                <a:solidFill>
                  <a:schemeClr val="tx1"/>
                </a:solidFill>
                <a:latin typeface="Arial Rounded MT Bold" panose="020F0704030504030204" pitchFamily="34" charset="0"/>
              </a:rPr>
              <a:t> left,</a:t>
            </a:r>
            <a:r>
              <a:rPr lang="hu-HU" altLang="hu-HU" sz="2000" dirty="0">
                <a:solidFill>
                  <a:schemeClr val="tx1"/>
                </a:solidFill>
                <a:latin typeface="Arial Rounded MT Bold" panose="020F0704030504030204" pitchFamily="34" charset="0"/>
              </a:rPr>
              <a:t> middle,</a:t>
            </a:r>
            <a:r>
              <a:rPr lang="en-US" altLang="hu-HU" sz="2000" dirty="0">
                <a:solidFill>
                  <a:schemeClr val="tx1"/>
                </a:solidFill>
                <a:latin typeface="Arial Rounded MT Bold" panose="020F0704030504030204" pitchFamily="34" charset="0"/>
              </a:rPr>
              <a:t> right</a:t>
            </a:r>
            <a:r>
              <a:rPr lang="hu-HU" altLang="hu-HU" sz="2000" dirty="0">
                <a:solidFill>
                  <a:schemeClr val="tx1"/>
                </a:solidFill>
                <a:latin typeface="Arial Rounded MT Bold" panose="020F0704030504030204" pitchFamily="34" charset="0"/>
              </a:rPr>
              <a:t> or justified position.</a:t>
            </a:r>
          </a:p>
          <a:p>
            <a:endParaRPr lang="en-IE" dirty="0"/>
          </a:p>
        </p:txBody>
      </p:sp>
      <p:pic>
        <p:nvPicPr>
          <p:cNvPr id="2050"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030" y="2113200"/>
            <a:ext cx="6378854" cy="2480746"/>
          </a:xfrm>
          <a:prstGeom prst="rect">
            <a:avLst/>
          </a:prstGeom>
          <a:solidFill>
            <a:schemeClr val="tx1"/>
          </a:solidFill>
        </p:spPr>
      </p:pic>
      <p:sp>
        <p:nvSpPr>
          <p:cNvPr id="5" name="Line 1"/>
          <p:cNvSpPr>
            <a:spLocks noChangeShapeType="1"/>
          </p:cNvSpPr>
          <p:nvPr/>
        </p:nvSpPr>
        <p:spPr bwMode="auto">
          <a:xfrm flipH="1" flipV="1">
            <a:off x="3276104" y="260219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3874296"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3495560"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9" name="Line 1"/>
          <p:cNvSpPr>
            <a:spLocks noChangeShapeType="1"/>
          </p:cNvSpPr>
          <p:nvPr/>
        </p:nvSpPr>
        <p:spPr bwMode="auto">
          <a:xfrm flipH="1" flipV="1">
            <a:off x="3702389"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30437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 y="339878"/>
            <a:ext cx="7913536" cy="1170898"/>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Word /Toolbars</a:t>
            </a:r>
            <a:endParaRPr lang="en-IE" sz="3600" dirty="0">
              <a:solidFill>
                <a:schemeClr val="tx1"/>
              </a:solidFill>
            </a:endParaRPr>
          </a:p>
        </p:txBody>
      </p:sp>
      <p:sp>
        <p:nvSpPr>
          <p:cNvPr id="3" name="Text Placeholder 2"/>
          <p:cNvSpPr>
            <a:spLocks noGrp="1"/>
          </p:cNvSpPr>
          <p:nvPr>
            <p:ph type="body" idx="1"/>
          </p:nvPr>
        </p:nvSpPr>
        <p:spPr>
          <a:xfrm>
            <a:off x="535519" y="1302106"/>
            <a:ext cx="7920851" cy="3513874"/>
          </a:xfrm>
        </p:spPr>
        <p:txBody>
          <a:bodyPr/>
          <a:lstStyle/>
          <a:p>
            <a:pPr marL="76200" indent="0">
              <a:buNone/>
            </a:pPr>
            <a:r>
              <a:rPr lang="en-GB" altLang="hu-HU" dirty="0" smtClean="0">
                <a:latin typeface="Arial Rounded MT Bold" panose="020F0704030504030204" pitchFamily="34" charset="0"/>
              </a:rPr>
              <a:t>         </a:t>
            </a:r>
            <a:r>
              <a:rPr lang="hu-HU" altLang="hu-HU" dirty="0" smtClean="0">
                <a:latin typeface="Arial Rounded MT Bold" panose="020F0704030504030204" pitchFamily="34" charset="0"/>
              </a:rPr>
              <a:t>You </a:t>
            </a:r>
            <a:r>
              <a:rPr lang="hu-HU" altLang="hu-HU" dirty="0">
                <a:latin typeface="Arial Rounded MT Bold" panose="020F0704030504030204" pitchFamily="34" charset="0"/>
              </a:rPr>
              <a:t>can list the content in different ways.</a:t>
            </a:r>
          </a:p>
          <a:p>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64" y="1923005"/>
            <a:ext cx="6671462" cy="2480746"/>
          </a:xfrm>
          <a:prstGeom prst="rect">
            <a:avLst/>
          </a:prstGeom>
          <a:solidFill>
            <a:schemeClr val="tx1"/>
          </a:solidFill>
        </p:spPr>
      </p:pic>
      <p:sp>
        <p:nvSpPr>
          <p:cNvPr id="5" name="Line 1"/>
          <p:cNvSpPr>
            <a:spLocks noChangeShapeType="1"/>
          </p:cNvSpPr>
          <p:nvPr/>
        </p:nvSpPr>
        <p:spPr bwMode="auto">
          <a:xfrm flipH="1" flipV="1">
            <a:off x="3568712"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Line 1"/>
          <p:cNvSpPr>
            <a:spLocks noChangeShapeType="1"/>
          </p:cNvSpPr>
          <p:nvPr/>
        </p:nvSpPr>
        <p:spPr bwMode="auto">
          <a:xfrm flipH="1" flipV="1">
            <a:off x="3857285"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4145857"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00821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56384" y="1104595"/>
            <a:ext cx="9087616" cy="3478518"/>
          </a:xfrm>
          <a:prstGeom prst="rect">
            <a:avLst/>
          </a:prstGeom>
        </p:spPr>
        <p:txBody>
          <a:bodyPr spcFirstLastPara="1" wrap="square" lIns="91425" tIns="91425" rIns="91425" bIns="91425" anchor="t" anchorCtr="0">
            <a:noAutofit/>
          </a:bodyPr>
          <a:lstStyle/>
          <a:p>
            <a:pPr marL="76200" indent="0">
              <a:buNone/>
            </a:pPr>
            <a:r>
              <a:rPr lang="en-US" sz="3200" b="1" dirty="0">
                <a:solidFill>
                  <a:schemeClr val="tx1"/>
                </a:solidFill>
              </a:rPr>
              <a:t>At the end of this module you </a:t>
            </a:r>
            <a:r>
              <a:rPr lang="en-US" sz="3200" b="1" dirty="0" smtClean="0">
                <a:solidFill>
                  <a:schemeClr val="tx1"/>
                </a:solidFill>
              </a:rPr>
              <a:t>learn about</a:t>
            </a:r>
            <a:endParaRPr lang="en-US" sz="3200" b="1" dirty="0">
              <a:solidFill>
                <a:schemeClr val="tx1"/>
              </a:solidFill>
            </a:endParaRPr>
          </a:p>
          <a:p>
            <a:pPr marL="76200" lvl="0" indent="0" algn="l" rtl="0">
              <a:spcBef>
                <a:spcPts val="600"/>
              </a:spcBef>
              <a:spcAft>
                <a:spcPts val="0"/>
              </a:spcAft>
              <a:buSzPts val="2400"/>
              <a:buNone/>
            </a:pPr>
            <a:endParaRPr lang="en-US" sz="3200" dirty="0"/>
          </a:p>
          <a:p>
            <a:r>
              <a:rPr lang="en-US" sz="3200" b="1" dirty="0" smtClean="0">
                <a:solidFill>
                  <a:schemeClr val="tx1"/>
                </a:solidFill>
              </a:rPr>
              <a:t>Basic </a:t>
            </a:r>
            <a:r>
              <a:rPr lang="en" sz="3200" b="1" dirty="0" smtClean="0">
                <a:solidFill>
                  <a:schemeClr val="tx1"/>
                </a:solidFill>
              </a:rPr>
              <a:t>Computer Technology</a:t>
            </a:r>
          </a:p>
          <a:p>
            <a:r>
              <a:rPr lang="en" sz="3200" b="1" dirty="0" smtClean="0">
                <a:solidFill>
                  <a:schemeClr val="tx1"/>
                </a:solidFill>
              </a:rPr>
              <a:t> Microsoft Word &amp; Excel</a:t>
            </a:r>
          </a:p>
          <a:p>
            <a:pPr lvl="0" algn="l" rtl="0">
              <a:spcBef>
                <a:spcPts val="600"/>
              </a:spcBef>
              <a:spcAft>
                <a:spcPts val="0"/>
              </a:spcAft>
              <a:buSzPts val="2400"/>
              <a:buFont typeface="Wingdings" panose="05000000000000000000" pitchFamily="2" charset="2"/>
              <a:buChar char="Ø"/>
            </a:pPr>
            <a:endParaRPr sz="3200" b="1" dirty="0">
              <a:solidFill>
                <a:schemeClr val="tx1"/>
              </a:solidFill>
            </a:endParaRPr>
          </a:p>
          <a:p>
            <a:pPr marL="76200" lvl="0" indent="0" algn="l" rtl="0">
              <a:spcBef>
                <a:spcPts val="0"/>
              </a:spcBef>
              <a:spcAft>
                <a:spcPts val="0"/>
              </a:spcAft>
              <a:buSzPts val="2400"/>
              <a:buNone/>
            </a:pPr>
            <a:endParaRPr dirty="0"/>
          </a:p>
          <a:p>
            <a:pPr marL="76200" lvl="0" indent="0" algn="l" rtl="0">
              <a:spcBef>
                <a:spcPts val="0"/>
              </a:spcBef>
              <a:spcAft>
                <a:spcPts val="0"/>
              </a:spcAft>
              <a:buSzPts val="2400"/>
              <a:buNone/>
            </a:pPr>
            <a:endParaRPr dirty="0"/>
          </a:p>
        </p:txBody>
      </p:sp>
      <p:sp>
        <p:nvSpPr>
          <p:cNvPr id="6" name="Google Shape;101;p12"/>
          <p:cNvSpPr txBox="1">
            <a:spLocks/>
          </p:cNvSpPr>
          <p:nvPr/>
        </p:nvSpPr>
        <p:spPr>
          <a:xfrm>
            <a:off x="56383" y="228807"/>
            <a:ext cx="7369175" cy="627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3600" dirty="0" smtClean="0">
                <a:solidFill>
                  <a:schemeClr val="tx1"/>
                </a:solidFill>
              </a:rPr>
              <a:t>Objectives </a:t>
            </a:r>
            <a:r>
              <a:rPr lang="en-GB" sz="3600" dirty="0">
                <a:solidFill>
                  <a:schemeClr val="tx1"/>
                </a:solidFill>
              </a:rPr>
              <a:t>and Goals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41" y="168250"/>
            <a:ext cx="8045209" cy="1353312"/>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Word /Toolbars</a:t>
            </a:r>
            <a:endParaRPr lang="en-IE" sz="3600" dirty="0">
              <a:solidFill>
                <a:schemeClr val="tx1"/>
              </a:solidFill>
            </a:endParaRPr>
          </a:p>
        </p:txBody>
      </p:sp>
      <p:sp>
        <p:nvSpPr>
          <p:cNvPr id="3" name="Text Placeholder 2"/>
          <p:cNvSpPr>
            <a:spLocks noGrp="1"/>
          </p:cNvSpPr>
          <p:nvPr>
            <p:ph type="body" idx="1"/>
          </p:nvPr>
        </p:nvSpPr>
        <p:spPr>
          <a:xfrm>
            <a:off x="548640" y="1360627"/>
            <a:ext cx="7922362" cy="3565081"/>
          </a:xfrm>
        </p:spPr>
        <p:txBody>
          <a:bodyPr/>
          <a:lstStyle/>
          <a:p>
            <a:pPr marL="76200" indent="0">
              <a:buNone/>
            </a:pPr>
            <a:r>
              <a:rPr lang="en-GB" altLang="hu-HU" dirty="0" smtClean="0">
                <a:latin typeface="Arial Rounded MT Bold" panose="020F0704030504030204" pitchFamily="34" charset="0"/>
              </a:rPr>
              <a:t>              </a:t>
            </a:r>
            <a:r>
              <a:rPr lang="hu-HU" altLang="hu-HU" sz="2800" dirty="0" smtClean="0">
                <a:solidFill>
                  <a:schemeClr val="tx1"/>
                </a:solidFill>
                <a:latin typeface="Arial Rounded MT Bold" panose="020F0704030504030204" pitchFamily="34" charset="0"/>
              </a:rPr>
              <a:t>You </a:t>
            </a:r>
            <a:r>
              <a:rPr lang="hu-HU" altLang="hu-HU" sz="2800" dirty="0">
                <a:solidFill>
                  <a:schemeClr val="tx1"/>
                </a:solidFill>
                <a:latin typeface="Arial Rounded MT Bold" panose="020F0704030504030204" pitchFamily="34" charset="0"/>
              </a:rPr>
              <a:t>can define the lines-pace</a:t>
            </a:r>
            <a:endParaRPr lang="en-IE" sz="2800" dirty="0">
              <a:solidFill>
                <a:schemeClr val="tx1"/>
              </a:solidFill>
            </a:endParaRPr>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71" y="2057257"/>
            <a:ext cx="6671462" cy="2480746"/>
          </a:xfrm>
          <a:prstGeom prst="rect">
            <a:avLst/>
          </a:prstGeom>
          <a:solidFill>
            <a:schemeClr val="tx1"/>
          </a:solidFill>
        </p:spPr>
      </p:pic>
      <p:sp>
        <p:nvSpPr>
          <p:cNvPr id="5" name="Line 1"/>
          <p:cNvSpPr>
            <a:spLocks noChangeShapeType="1"/>
          </p:cNvSpPr>
          <p:nvPr/>
        </p:nvSpPr>
        <p:spPr bwMode="auto">
          <a:xfrm flipH="1" flipV="1">
            <a:off x="4509821" y="245544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64048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9" y="1"/>
            <a:ext cx="8118361" cy="1360626"/>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Word /Toolbars</a:t>
            </a:r>
            <a:endParaRPr lang="en-IE" sz="3600" dirty="0">
              <a:solidFill>
                <a:schemeClr val="tx1"/>
              </a:solidFill>
            </a:endParaRPr>
          </a:p>
        </p:txBody>
      </p:sp>
      <p:sp>
        <p:nvSpPr>
          <p:cNvPr id="3" name="Text Placeholder 2"/>
          <p:cNvSpPr>
            <a:spLocks noGrp="1"/>
          </p:cNvSpPr>
          <p:nvPr>
            <p:ph type="body" idx="1"/>
          </p:nvPr>
        </p:nvSpPr>
        <p:spPr>
          <a:xfrm>
            <a:off x="886650" y="1163117"/>
            <a:ext cx="7370700" cy="3762591"/>
          </a:xfrm>
        </p:spPr>
        <p:txBody>
          <a:bodyPr/>
          <a:lstStyle/>
          <a:p>
            <a:pPr marL="76200" indent="0">
              <a:buNone/>
            </a:pPr>
            <a:r>
              <a:rPr lang="en-GB" altLang="hu-HU" dirty="0" smtClean="0">
                <a:solidFill>
                  <a:schemeClr val="tx1"/>
                </a:solidFill>
                <a:latin typeface="Arial Rounded MT Bold" panose="020F0704030504030204" pitchFamily="34" charset="0"/>
              </a:rPr>
              <a:t>        </a:t>
            </a:r>
            <a:r>
              <a:rPr lang="hu-HU" altLang="hu-HU" dirty="0" smtClean="0">
                <a:solidFill>
                  <a:schemeClr val="tx1"/>
                </a:solidFill>
                <a:latin typeface="Arial Rounded MT Bold" panose="020F0704030504030204" pitchFamily="34" charset="0"/>
              </a:rPr>
              <a:t>You </a:t>
            </a:r>
            <a:r>
              <a:rPr lang="hu-HU" altLang="hu-HU" dirty="0">
                <a:solidFill>
                  <a:schemeClr val="tx1"/>
                </a:solidFill>
                <a:latin typeface="Arial Rounded MT Bold" panose="020F0704030504030204" pitchFamily="34" charset="0"/>
              </a:rPr>
              <a:t>can highlight the text with colouring</a:t>
            </a:r>
            <a:endParaRPr lang="en-IE" dirty="0">
              <a:solidFill>
                <a:schemeClr val="tx1"/>
              </a:solidFill>
            </a:endParaRPr>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584" y="1804039"/>
            <a:ext cx="6671462" cy="2480746"/>
          </a:xfrm>
          <a:prstGeom prst="rect">
            <a:avLst/>
          </a:prstGeom>
          <a:solidFill>
            <a:schemeClr val="tx1"/>
          </a:solidFill>
        </p:spPr>
      </p:pic>
      <p:sp>
        <p:nvSpPr>
          <p:cNvPr id="5" name="Line 1"/>
          <p:cNvSpPr>
            <a:spLocks noChangeShapeType="1"/>
          </p:cNvSpPr>
          <p:nvPr/>
        </p:nvSpPr>
        <p:spPr bwMode="auto">
          <a:xfrm flipH="1" flipV="1">
            <a:off x="2351837" y="2316455"/>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75550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 y="73151"/>
            <a:ext cx="8169568" cy="1419149"/>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Saving a Document</a:t>
            </a:r>
            <a:endParaRPr lang="en-IE" sz="3600" dirty="0">
              <a:solidFill>
                <a:schemeClr val="tx1"/>
              </a:solidFill>
            </a:endParaRPr>
          </a:p>
        </p:txBody>
      </p:sp>
      <p:sp>
        <p:nvSpPr>
          <p:cNvPr id="3" name="Text Placeholder 2"/>
          <p:cNvSpPr>
            <a:spLocks noGrp="1"/>
          </p:cNvSpPr>
          <p:nvPr>
            <p:ph type="body" idx="1"/>
          </p:nvPr>
        </p:nvSpPr>
        <p:spPr>
          <a:xfrm>
            <a:off x="190195" y="1324051"/>
            <a:ext cx="8067155" cy="3601657"/>
          </a:xfrm>
        </p:spPr>
        <p:txBody>
          <a:bodyPr/>
          <a:lstStyle/>
          <a:p>
            <a:pPr marL="76200" indent="0">
              <a:buNone/>
            </a:pPr>
            <a:endParaRPr lang="en-GB" b="1" dirty="0" smtClean="0">
              <a:solidFill>
                <a:schemeClr val="tx1"/>
              </a:solidFill>
            </a:endParaRPr>
          </a:p>
          <a:p>
            <a:pPr marL="76200" indent="0">
              <a:buNone/>
            </a:pPr>
            <a:r>
              <a:rPr lang="en-GB" b="1" dirty="0" smtClean="0">
                <a:solidFill>
                  <a:schemeClr val="tx1"/>
                </a:solidFill>
              </a:rPr>
              <a:t>Click to the file on the tab of the</a:t>
            </a:r>
          </a:p>
          <a:p>
            <a:pPr marL="76200" indent="0">
              <a:buNone/>
            </a:pPr>
            <a:r>
              <a:rPr lang="en-GB" b="1" dirty="0" smtClean="0">
                <a:solidFill>
                  <a:schemeClr val="tx1"/>
                </a:solidFill>
              </a:rPr>
              <a:t>Layout and choose save option</a:t>
            </a:r>
          </a:p>
          <a:p>
            <a:pPr marL="76200" indent="0">
              <a:buNone/>
            </a:pPr>
            <a:r>
              <a:rPr lang="en-GB" b="1" dirty="0" smtClean="0">
                <a:solidFill>
                  <a:schemeClr val="tx1"/>
                </a:solidFill>
              </a:rPr>
              <a:t>In the window that appears you</a:t>
            </a:r>
          </a:p>
          <a:p>
            <a:pPr marL="76200" indent="0">
              <a:buNone/>
            </a:pPr>
            <a:r>
              <a:rPr lang="en-GB" b="1" dirty="0" smtClean="0">
                <a:solidFill>
                  <a:schemeClr val="tx1"/>
                </a:solidFill>
              </a:rPr>
              <a:t>Choose where to save the document</a:t>
            </a:r>
          </a:p>
          <a:p>
            <a:pPr marL="76200" indent="0">
              <a:buNone/>
            </a:pPr>
            <a:endParaRPr lang="en-IE" dirty="0"/>
          </a:p>
        </p:txBody>
      </p:sp>
      <p:pic>
        <p:nvPicPr>
          <p:cNvPr id="4" name="Ké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968" y="1387474"/>
            <a:ext cx="2792413" cy="294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
          <p:cNvSpPr>
            <a:spLocks noChangeShapeType="1"/>
          </p:cNvSpPr>
          <p:nvPr/>
        </p:nvSpPr>
        <p:spPr bwMode="auto">
          <a:xfrm flipV="1">
            <a:off x="4776826" y="2406701"/>
            <a:ext cx="826617" cy="32918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424808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21" y="217210"/>
            <a:ext cx="8154937" cy="976421"/>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How to print</a:t>
            </a:r>
            <a:endParaRPr lang="en-IE" sz="3600" dirty="0">
              <a:solidFill>
                <a:schemeClr val="tx1"/>
              </a:solidFill>
            </a:endParaRPr>
          </a:p>
        </p:txBody>
      </p:sp>
      <p:sp>
        <p:nvSpPr>
          <p:cNvPr id="3" name="Text Placeholder 2"/>
          <p:cNvSpPr>
            <a:spLocks noGrp="1"/>
          </p:cNvSpPr>
          <p:nvPr>
            <p:ph type="body" idx="1"/>
          </p:nvPr>
        </p:nvSpPr>
        <p:spPr>
          <a:xfrm>
            <a:off x="1026234" y="1255800"/>
            <a:ext cx="2988299" cy="2518843"/>
          </a:xfrm>
        </p:spPr>
        <p:txBody>
          <a:bodyPr/>
          <a:lstStyle/>
          <a:p>
            <a:pPr marL="76200" indent="0">
              <a:buNone/>
            </a:pPr>
            <a:endParaRPr lang="en-GB" altLang="hu-HU" dirty="0">
              <a:latin typeface="Arial Rounded MT Bold" panose="020F0704030504030204" pitchFamily="34" charset="0"/>
            </a:endParaRPr>
          </a:p>
          <a:p>
            <a:pPr marL="76200" indent="0" algn="ctr">
              <a:buNone/>
            </a:pPr>
            <a:r>
              <a:rPr lang="hu-HU" altLang="hu-HU" sz="2800" dirty="0" smtClean="0">
                <a:solidFill>
                  <a:schemeClr val="tx1"/>
                </a:solidFill>
                <a:latin typeface="Arial Rounded MT Bold" panose="020F0704030504030204" pitchFamily="34" charset="0"/>
              </a:rPr>
              <a:t>Select </a:t>
            </a:r>
            <a:r>
              <a:rPr lang="hu-HU" altLang="hu-HU" sz="2800" dirty="0">
                <a:solidFill>
                  <a:schemeClr val="tx1"/>
                </a:solidFill>
                <a:latin typeface="Arial Rounded MT Bold" panose="020F0704030504030204" pitchFamily="34" charset="0"/>
              </a:rPr>
              <a:t>Print </a:t>
            </a:r>
            <a:r>
              <a:rPr lang="en-GB" altLang="hu-HU" sz="2800" dirty="0" smtClean="0">
                <a:solidFill>
                  <a:schemeClr val="tx1"/>
                </a:solidFill>
                <a:latin typeface="Arial Rounded MT Bold" panose="020F0704030504030204" pitchFamily="34" charset="0"/>
              </a:rPr>
              <a:t>  </a:t>
            </a:r>
          </a:p>
          <a:p>
            <a:pPr marL="76200" indent="0" algn="ctr">
              <a:buNone/>
            </a:pPr>
            <a:r>
              <a:rPr lang="hu-HU" altLang="hu-HU" sz="2800" dirty="0" smtClean="0">
                <a:solidFill>
                  <a:schemeClr val="tx1"/>
                </a:solidFill>
                <a:latin typeface="Arial Rounded MT Bold" panose="020F0704030504030204" pitchFamily="34" charset="0"/>
              </a:rPr>
              <a:t>from </a:t>
            </a:r>
            <a:r>
              <a:rPr lang="hu-HU" altLang="hu-HU" sz="2800" dirty="0">
                <a:solidFill>
                  <a:schemeClr val="tx1"/>
                </a:solidFill>
                <a:latin typeface="Arial Rounded MT Bold" panose="020F0704030504030204" pitchFamily="34" charset="0"/>
              </a:rPr>
              <a:t>the File </a:t>
            </a:r>
            <a:r>
              <a:rPr lang="en-GB" altLang="hu-HU" sz="2800" dirty="0" smtClean="0">
                <a:solidFill>
                  <a:schemeClr val="tx1"/>
                </a:solidFill>
                <a:latin typeface="Arial Rounded MT Bold" panose="020F0704030504030204" pitchFamily="34" charset="0"/>
              </a:rPr>
              <a:t> </a:t>
            </a:r>
            <a:r>
              <a:rPr lang="hu-HU" altLang="hu-HU" sz="2800" dirty="0" smtClean="0">
                <a:solidFill>
                  <a:schemeClr val="tx1"/>
                </a:solidFill>
                <a:latin typeface="Arial Rounded MT Bold" panose="020F0704030504030204" pitchFamily="34" charset="0"/>
              </a:rPr>
              <a:t>tab </a:t>
            </a:r>
            <a:r>
              <a:rPr lang="en-GB" altLang="hu-HU" sz="2800" dirty="0" smtClean="0">
                <a:solidFill>
                  <a:schemeClr val="tx1"/>
                </a:solidFill>
                <a:latin typeface="Arial Rounded MT Bold" panose="020F0704030504030204" pitchFamily="34" charset="0"/>
              </a:rPr>
              <a:t>   </a:t>
            </a:r>
          </a:p>
          <a:p>
            <a:pPr marL="76200" indent="0" algn="ctr">
              <a:buNone/>
            </a:pPr>
            <a:r>
              <a:rPr lang="hu-HU" altLang="hu-HU" sz="2800" dirty="0" smtClean="0">
                <a:solidFill>
                  <a:schemeClr val="tx1"/>
                </a:solidFill>
                <a:latin typeface="Arial Rounded MT Bold" panose="020F0704030504030204" pitchFamily="34" charset="0"/>
              </a:rPr>
              <a:t>to </a:t>
            </a:r>
            <a:r>
              <a:rPr lang="hu-HU" altLang="hu-HU" sz="2800" dirty="0">
                <a:solidFill>
                  <a:schemeClr val="tx1"/>
                </a:solidFill>
                <a:latin typeface="Arial Rounded MT Bold" panose="020F0704030504030204" pitchFamily="34" charset="0"/>
              </a:rPr>
              <a:t>print.</a:t>
            </a:r>
          </a:p>
          <a:p>
            <a:endParaRPr lang="en-IE" dirty="0"/>
          </a:p>
        </p:txBody>
      </p:sp>
      <p:pic>
        <p:nvPicPr>
          <p:cNvPr id="1026" name="Picture 2" descr="How to print a document | Digital Un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489" y="1491864"/>
            <a:ext cx="3716122" cy="2914501"/>
          </a:xfrm>
          <a:prstGeom prst="rect">
            <a:avLst/>
          </a:prstGeom>
          <a:noFill/>
          <a:extLst>
            <a:ext uri="{909E8E84-426E-40DD-AFC4-6F175D3DCCD1}">
              <a14:hiddenFill xmlns:a14="http://schemas.microsoft.com/office/drawing/2010/main">
                <a:solidFill>
                  <a:srgbClr val="FFFFFF"/>
                </a:solidFill>
              </a14:hiddenFill>
            </a:ext>
          </a:extLst>
        </p:spPr>
      </p:pic>
      <p:sp>
        <p:nvSpPr>
          <p:cNvPr id="5" name="Line 1"/>
          <p:cNvSpPr>
            <a:spLocks noChangeShapeType="1"/>
          </p:cNvSpPr>
          <p:nvPr/>
        </p:nvSpPr>
        <p:spPr bwMode="auto">
          <a:xfrm flipV="1">
            <a:off x="4074568" y="1960473"/>
            <a:ext cx="1148486" cy="68031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64871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69" y="117043"/>
            <a:ext cx="8222285" cy="1138757"/>
          </a:xfrm>
        </p:spPr>
        <p:txBody>
          <a:bodyPr/>
          <a:lstStyle/>
          <a:p>
            <a:pPr algn="ctr"/>
            <a:r>
              <a:rPr lang="en-GB" sz="3200" dirty="0" smtClean="0">
                <a:solidFill>
                  <a:schemeClr val="tx1"/>
                </a:solidFill>
              </a:rPr>
              <a:t>Unit 2 </a:t>
            </a:r>
            <a:br>
              <a:rPr lang="en-GB" sz="3200" dirty="0" smtClean="0">
                <a:solidFill>
                  <a:schemeClr val="tx1"/>
                </a:solidFill>
              </a:rPr>
            </a:br>
            <a:r>
              <a:rPr lang="en-GB" sz="3200" dirty="0" err="1" smtClean="0">
                <a:solidFill>
                  <a:schemeClr val="tx1"/>
                </a:solidFill>
              </a:rPr>
              <a:t>Introducation</a:t>
            </a:r>
            <a:r>
              <a:rPr lang="en-GB" sz="3200" dirty="0" smtClean="0">
                <a:solidFill>
                  <a:schemeClr val="tx1"/>
                </a:solidFill>
              </a:rPr>
              <a:t> to Excel</a:t>
            </a:r>
            <a:endParaRPr lang="en-IE" sz="3200" dirty="0">
              <a:solidFill>
                <a:schemeClr val="tx1"/>
              </a:solidFill>
            </a:endParaRPr>
          </a:p>
        </p:txBody>
      </p:sp>
      <p:sp>
        <p:nvSpPr>
          <p:cNvPr id="3" name="Text Placeholder 2"/>
          <p:cNvSpPr>
            <a:spLocks noGrp="1"/>
          </p:cNvSpPr>
          <p:nvPr>
            <p:ph type="body" idx="1"/>
          </p:nvPr>
        </p:nvSpPr>
        <p:spPr>
          <a:xfrm>
            <a:off x="248717" y="1255800"/>
            <a:ext cx="8624621" cy="3082114"/>
          </a:xfrm>
        </p:spPr>
        <p:txBody>
          <a:bodyPr/>
          <a:lstStyle/>
          <a:p>
            <a:pPr marL="76200" indent="0">
              <a:buNone/>
            </a:pPr>
            <a:endParaRPr lang="en-GB" dirty="0" smtClean="0"/>
          </a:p>
          <a:p>
            <a:pPr marL="76200" indent="0">
              <a:buNone/>
            </a:pPr>
            <a:endParaRPr lang="en-GB" sz="2800" dirty="0" smtClean="0">
              <a:solidFill>
                <a:schemeClr val="tx1"/>
              </a:solidFill>
            </a:endParaRPr>
          </a:p>
          <a:p>
            <a:pPr marL="76200" indent="0">
              <a:buNone/>
            </a:pPr>
            <a:r>
              <a:rPr lang="en-GB" sz="2800" dirty="0" smtClean="0">
                <a:solidFill>
                  <a:schemeClr val="tx1"/>
                </a:solidFill>
              </a:rPr>
              <a:t>Excel </a:t>
            </a:r>
            <a:r>
              <a:rPr lang="en-GB" sz="2800" dirty="0">
                <a:solidFill>
                  <a:schemeClr val="tx1"/>
                </a:solidFill>
              </a:rPr>
              <a:t>is typically used to organize data and perform financial analysis. It is used across all business functions and at companies from small to large.</a:t>
            </a:r>
            <a:endParaRPr lang="en-IE" sz="2800" dirty="0">
              <a:solidFill>
                <a:schemeClr val="tx1"/>
              </a:solidFill>
            </a:endParaRPr>
          </a:p>
        </p:txBody>
      </p:sp>
      <p:pic>
        <p:nvPicPr>
          <p:cNvPr id="4" name="Picture 2" descr="What Happened to Microsoft Excel? | by John Thuma | DataDrivenInve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23" y="1497075"/>
            <a:ext cx="2162175" cy="8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2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7" y="226771"/>
            <a:ext cx="8206144" cy="1029029"/>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How to Open  Excel</a:t>
            </a:r>
            <a:endParaRPr lang="en-IE" sz="3600" dirty="0">
              <a:solidFill>
                <a:schemeClr val="tx1"/>
              </a:solidFill>
            </a:endParaRPr>
          </a:p>
        </p:txBody>
      </p:sp>
      <p:sp>
        <p:nvSpPr>
          <p:cNvPr id="3" name="Text Placeholder 2"/>
          <p:cNvSpPr>
            <a:spLocks noGrp="1"/>
          </p:cNvSpPr>
          <p:nvPr>
            <p:ph type="body" idx="1"/>
          </p:nvPr>
        </p:nvSpPr>
        <p:spPr>
          <a:xfrm>
            <a:off x="51207" y="168252"/>
            <a:ext cx="8132992" cy="1192376"/>
          </a:xfrm>
        </p:spPr>
        <p:txBody>
          <a:bodyPr/>
          <a:lstStyle/>
          <a:p>
            <a:pPr marL="0" indent="0">
              <a:lnSpc>
                <a:spcPct val="150000"/>
              </a:lnSpc>
              <a:spcBef>
                <a:spcPct val="0"/>
              </a:spcBef>
              <a:buNone/>
              <a:defRPr/>
            </a:pPr>
            <a:endParaRPr lang="es-ES" altLang="hu-HU" dirty="0" smtClean="0">
              <a:solidFill>
                <a:schemeClr val="tx1"/>
              </a:solidFill>
              <a:latin typeface="Arial Rounded MT Bold" panose="020F0704030504030204" pitchFamily="34" charset="0"/>
            </a:endParaRPr>
          </a:p>
          <a:p>
            <a:pPr marL="0" indent="0">
              <a:lnSpc>
                <a:spcPct val="150000"/>
              </a:lnSpc>
              <a:spcBef>
                <a:spcPct val="0"/>
              </a:spcBef>
              <a:buNone/>
              <a:defRPr/>
            </a:pPr>
            <a:endParaRPr lang="es-ES" altLang="hu-HU" sz="1600" dirty="0" smtClean="0">
              <a:solidFill>
                <a:schemeClr val="tx1"/>
              </a:solidFill>
              <a:latin typeface="Arial Rounded MT Bold" panose="020F0704030504030204" pitchFamily="34" charset="0"/>
            </a:endParaRPr>
          </a:p>
          <a:p>
            <a:pPr marL="0" indent="0">
              <a:lnSpc>
                <a:spcPct val="150000"/>
              </a:lnSpc>
              <a:spcBef>
                <a:spcPct val="0"/>
              </a:spcBef>
              <a:buNone/>
              <a:defRPr/>
            </a:pPr>
            <a:endParaRPr lang="es-ES" altLang="hu-HU" sz="1600" dirty="0">
              <a:solidFill>
                <a:schemeClr val="tx1"/>
              </a:solidFill>
              <a:latin typeface="Arial Rounded MT Bold" panose="020F0704030504030204" pitchFamily="34" charset="0"/>
            </a:endParaRPr>
          </a:p>
          <a:p>
            <a:pPr marL="0" indent="0">
              <a:lnSpc>
                <a:spcPct val="150000"/>
              </a:lnSpc>
              <a:spcBef>
                <a:spcPct val="0"/>
              </a:spcBef>
              <a:buNone/>
              <a:defRPr/>
            </a:pPr>
            <a:r>
              <a:rPr lang="es-ES" altLang="hu-HU" dirty="0" err="1" smtClean="0">
                <a:solidFill>
                  <a:schemeClr val="tx1"/>
                </a:solidFill>
                <a:latin typeface="Arial Rounded MT Bold" panose="020F0704030504030204" pitchFamily="34" charset="0"/>
              </a:rPr>
              <a:t>Click</a:t>
            </a:r>
            <a:r>
              <a:rPr lang="es-ES" altLang="hu-HU" dirty="0" smtClean="0">
                <a:solidFill>
                  <a:schemeClr val="tx1"/>
                </a:solidFill>
                <a:latin typeface="Arial Rounded MT Bold" panose="020F0704030504030204" pitchFamily="34" charset="0"/>
              </a:rPr>
              <a:t> </a:t>
            </a:r>
            <a:r>
              <a:rPr lang="es-ES" altLang="hu-HU" dirty="0">
                <a:solidFill>
                  <a:schemeClr val="tx1"/>
                </a:solidFill>
                <a:latin typeface="Arial Rounded MT Bold" panose="020F0704030504030204" pitchFamily="34" charset="0"/>
              </a:rPr>
              <a:t>the </a:t>
            </a:r>
            <a:r>
              <a:rPr lang="hu-HU" altLang="hu-HU" dirty="0">
                <a:solidFill>
                  <a:schemeClr val="tx1"/>
                </a:solidFill>
                <a:latin typeface="Arial Rounded MT Bold" panose="020F0704030504030204" pitchFamily="34" charset="0"/>
              </a:rPr>
              <a:t>Excel </a:t>
            </a:r>
            <a:r>
              <a:rPr lang="es-ES" altLang="hu-HU" dirty="0">
                <a:solidFill>
                  <a:schemeClr val="tx1"/>
                </a:solidFill>
                <a:latin typeface="Arial Rounded MT Bold" panose="020F0704030504030204" pitchFamily="34" charset="0"/>
              </a:rPr>
              <a:t>button</a:t>
            </a:r>
            <a:r>
              <a:rPr lang="hu-HU" altLang="hu-HU" dirty="0">
                <a:solidFill>
                  <a:schemeClr val="tx1"/>
                </a:solidFill>
                <a:latin typeface="Arial Rounded MT Bold" panose="020F0704030504030204" pitchFamily="34" charset="0"/>
              </a:rPr>
              <a:t> in Start menu </a:t>
            </a:r>
            <a:endParaRPr lang="en-GB" altLang="hu-HU" dirty="0" smtClean="0">
              <a:solidFill>
                <a:schemeClr val="tx1"/>
              </a:solidFill>
              <a:latin typeface="Arial Rounded MT Bold" panose="020F0704030504030204" pitchFamily="34" charset="0"/>
            </a:endParaRPr>
          </a:p>
          <a:p>
            <a:pPr marL="0" indent="0">
              <a:lnSpc>
                <a:spcPct val="150000"/>
              </a:lnSpc>
              <a:spcBef>
                <a:spcPct val="0"/>
              </a:spcBef>
              <a:buNone/>
              <a:defRPr/>
            </a:pPr>
            <a:r>
              <a:rPr lang="hu-HU" altLang="hu-HU" dirty="0" smtClean="0">
                <a:solidFill>
                  <a:schemeClr val="tx1"/>
                </a:solidFill>
                <a:latin typeface="Arial Rounded MT Bold" panose="020F0704030504030204" pitchFamily="34" charset="0"/>
              </a:rPr>
              <a:t>(</a:t>
            </a:r>
            <a:r>
              <a:rPr lang="hu-HU" altLang="hu-HU" dirty="0">
                <a:solidFill>
                  <a:schemeClr val="tx1"/>
                </a:solidFill>
                <a:latin typeface="Arial Rounded MT Bold" panose="020F0704030504030204" pitchFamily="34" charset="0"/>
              </a:rPr>
              <a:t>left bottom corner)</a:t>
            </a:r>
            <a:r>
              <a:rPr lang="es-ES" altLang="hu-HU" dirty="0">
                <a:solidFill>
                  <a:schemeClr val="tx1"/>
                </a:solidFill>
                <a:latin typeface="Arial Rounded MT Bold" panose="020F0704030504030204" pitchFamily="34" charset="0"/>
              </a:rPr>
              <a:t>.</a:t>
            </a:r>
          </a:p>
          <a:p>
            <a:pPr marL="0" indent="0">
              <a:lnSpc>
                <a:spcPct val="150000"/>
              </a:lnSpc>
              <a:spcBef>
                <a:spcPct val="0"/>
              </a:spcBef>
              <a:buNone/>
              <a:defRPr/>
            </a:pPr>
            <a:r>
              <a:rPr lang="es-ES" altLang="hu-HU" dirty="0">
                <a:solidFill>
                  <a:schemeClr val="tx1"/>
                </a:solidFill>
                <a:latin typeface="Arial Rounded MT Bold" panose="020F0704030504030204" pitchFamily="34" charset="0"/>
              </a:rPr>
              <a:t>Select </a:t>
            </a:r>
            <a:r>
              <a:rPr lang="hu-HU" altLang="hu-HU" dirty="0">
                <a:solidFill>
                  <a:schemeClr val="tx1"/>
                </a:solidFill>
                <a:latin typeface="Arial Rounded MT Bold" panose="020F0704030504030204" pitchFamily="34" charset="0"/>
              </a:rPr>
              <a:t>n</a:t>
            </a:r>
            <a:r>
              <a:rPr lang="es-ES" altLang="hu-HU" dirty="0">
                <a:solidFill>
                  <a:schemeClr val="tx1"/>
                </a:solidFill>
                <a:latin typeface="Arial Rounded MT Bold" panose="020F0704030504030204" pitchFamily="34" charset="0"/>
              </a:rPr>
              <a:t>ew</a:t>
            </a:r>
            <a:r>
              <a:rPr lang="hu-HU" altLang="hu-HU" dirty="0">
                <a:solidFill>
                  <a:schemeClr val="tx1"/>
                </a:solidFill>
                <a:latin typeface="Arial Rounded MT Bold" panose="020F0704030504030204" pitchFamily="34" charset="0"/>
              </a:rPr>
              <a:t> b</a:t>
            </a:r>
            <a:r>
              <a:rPr lang="es-ES" altLang="hu-HU" dirty="0">
                <a:solidFill>
                  <a:schemeClr val="tx1"/>
                </a:solidFill>
                <a:latin typeface="Arial Rounded MT Bold" panose="020F0704030504030204" pitchFamily="34" charset="0"/>
              </a:rPr>
              <a:t>lank </a:t>
            </a:r>
            <a:r>
              <a:rPr lang="hu-HU" altLang="hu-HU" dirty="0">
                <a:solidFill>
                  <a:schemeClr val="tx1"/>
                </a:solidFill>
                <a:latin typeface="Arial Rounded MT Bold" panose="020F0704030504030204" pitchFamily="34" charset="0"/>
              </a:rPr>
              <a:t>spreadsheet</a:t>
            </a:r>
            <a:r>
              <a:rPr lang="es-ES" altLang="hu-HU" dirty="0">
                <a:solidFill>
                  <a:schemeClr val="tx1"/>
                </a:solidFill>
                <a:latin typeface="Arial Rounded MT Bold" panose="020F0704030504030204" pitchFamily="34" charset="0"/>
              </a:rPr>
              <a:t>. The </a:t>
            </a:r>
            <a:r>
              <a:rPr lang="hu-HU" altLang="hu-HU" dirty="0">
                <a:solidFill>
                  <a:schemeClr val="tx1"/>
                </a:solidFill>
                <a:latin typeface="Arial Rounded MT Bold" panose="020F0704030504030204" pitchFamily="34" charset="0"/>
              </a:rPr>
              <a:t>n</a:t>
            </a:r>
            <a:r>
              <a:rPr lang="es-ES" altLang="hu-HU" dirty="0">
                <a:solidFill>
                  <a:schemeClr val="tx1"/>
                </a:solidFill>
                <a:latin typeface="Arial Rounded MT Bold" panose="020F0704030504030204" pitchFamily="34" charset="0"/>
              </a:rPr>
              <a:t>ew </a:t>
            </a:r>
            <a:r>
              <a:rPr lang="hu-HU" altLang="hu-HU" dirty="0">
                <a:solidFill>
                  <a:schemeClr val="tx1"/>
                </a:solidFill>
                <a:latin typeface="Arial Rounded MT Bold" panose="020F0704030504030204" pitchFamily="34" charset="0"/>
              </a:rPr>
              <a:t>spreadsheet </a:t>
            </a:r>
            <a:r>
              <a:rPr lang="es-ES" altLang="hu-HU" dirty="0">
                <a:solidFill>
                  <a:schemeClr val="tx1"/>
                </a:solidFill>
                <a:latin typeface="Arial Rounded MT Bold" panose="020F0704030504030204" pitchFamily="34" charset="0"/>
              </a:rPr>
              <a:t>dialog box appears.</a:t>
            </a:r>
          </a:p>
          <a:p>
            <a:pPr marL="0" indent="0">
              <a:lnSpc>
                <a:spcPct val="150000"/>
              </a:lnSpc>
              <a:spcBef>
                <a:spcPct val="0"/>
              </a:spcBef>
              <a:buNone/>
              <a:defRPr/>
            </a:pPr>
            <a:r>
              <a:rPr lang="hu-HU" altLang="hu-HU" dirty="0">
                <a:solidFill>
                  <a:schemeClr val="tx1"/>
                </a:solidFill>
                <a:latin typeface="Arial Rounded MT Bold" panose="020F0704030504030204" pitchFamily="34" charset="0"/>
              </a:rPr>
              <a:t>Y</a:t>
            </a:r>
            <a:r>
              <a:rPr lang="en-US" altLang="hu-HU" dirty="0">
                <a:solidFill>
                  <a:schemeClr val="tx1"/>
                </a:solidFill>
                <a:latin typeface="Arial Rounded MT Bold" panose="020F0704030504030204" pitchFamily="34" charset="0"/>
              </a:rPr>
              <a:t>ou </a:t>
            </a:r>
            <a:r>
              <a:rPr lang="hu-HU" altLang="hu-HU" dirty="0">
                <a:solidFill>
                  <a:schemeClr val="tx1"/>
                </a:solidFill>
                <a:latin typeface="Arial Rounded MT Bold" panose="020F0704030504030204" pitchFamily="34" charset="0"/>
              </a:rPr>
              <a:t>should click/select the cell you want to work with.</a:t>
            </a:r>
            <a:endParaRPr lang="es-ES" altLang="hu-HU" dirty="0">
              <a:solidFill>
                <a:schemeClr val="tx1"/>
              </a:solidFill>
              <a:latin typeface="Arial Rounded MT Bold" panose="020F0704030504030204" pitchFamily="34" charset="0"/>
            </a:endParaRPr>
          </a:p>
          <a:p>
            <a:pPr marL="76200" indent="0">
              <a:buNone/>
            </a:pPr>
            <a:endParaRPr lang="en-IE" sz="1600" dirty="0"/>
          </a:p>
        </p:txBody>
      </p:sp>
      <p:pic>
        <p:nvPicPr>
          <p:cNvPr id="5" name="Picture 2" descr="What Happened to Microsoft Excel? | by John Thuma | DataDrivenInve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848" y="2018995"/>
            <a:ext cx="2024748" cy="67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36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 y="175565"/>
            <a:ext cx="8206144" cy="1265529"/>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Spreadsheet /Toolbars</a:t>
            </a:r>
            <a:endParaRPr lang="en-IE" sz="3600" dirty="0">
              <a:solidFill>
                <a:schemeClr val="tx1"/>
              </a:solidFill>
            </a:endParaRPr>
          </a:p>
        </p:txBody>
      </p:sp>
      <p:sp>
        <p:nvSpPr>
          <p:cNvPr id="3" name="Text Placeholder 2"/>
          <p:cNvSpPr>
            <a:spLocks noGrp="1"/>
          </p:cNvSpPr>
          <p:nvPr>
            <p:ph type="body" idx="1"/>
          </p:nvPr>
        </p:nvSpPr>
        <p:spPr>
          <a:xfrm>
            <a:off x="672998" y="1199693"/>
            <a:ext cx="7584352" cy="3726015"/>
          </a:xfrm>
        </p:spPr>
        <p:txBody>
          <a:bodyPr/>
          <a:lstStyle/>
          <a:p>
            <a:pPr marL="76200" indent="0" algn="ctr">
              <a:buNone/>
            </a:pPr>
            <a:r>
              <a:rPr lang="hu-HU" altLang="hu-HU" dirty="0">
                <a:solidFill>
                  <a:schemeClr val="tx1"/>
                </a:solidFill>
                <a:latin typeface="Arial Rounded MT Bold" panose="020F0704030504030204" pitchFamily="34" charset="0"/>
              </a:rPr>
              <a:t>Before or after typing you can s</a:t>
            </a:r>
            <a:r>
              <a:rPr lang="en-US" altLang="hu-HU" dirty="0">
                <a:solidFill>
                  <a:schemeClr val="tx1"/>
                </a:solidFill>
                <a:latin typeface="Arial Rounded MT Bold" panose="020F0704030504030204" pitchFamily="34" charset="0"/>
              </a:rPr>
              <a:t>hape the letters bold, colored, tilted, or even underlined</a:t>
            </a:r>
            <a:r>
              <a:rPr lang="hu-HU" altLang="hu-HU" dirty="0">
                <a:solidFill>
                  <a:schemeClr val="tx1"/>
                </a:solidFill>
                <a:latin typeface="Arial Rounded MT Bold" panose="020F0704030504030204" pitchFamily="34" charset="0"/>
              </a:rPr>
              <a:t>.</a:t>
            </a:r>
          </a:p>
          <a:p>
            <a:endParaRPr lang="en-IE" dirty="0"/>
          </a:p>
        </p:txBody>
      </p:sp>
      <p:sp>
        <p:nvSpPr>
          <p:cNvPr id="7" name="Line 1"/>
          <p:cNvSpPr>
            <a:spLocks noChangeShapeType="1"/>
          </p:cNvSpPr>
          <p:nvPr/>
        </p:nvSpPr>
        <p:spPr bwMode="auto">
          <a:xfrm flipH="1" flipV="1">
            <a:off x="1594249" y="265991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1641798" y="223585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2" name="Picture 11"/>
          <p:cNvPicPr/>
          <p:nvPr/>
        </p:nvPicPr>
        <p:blipFill>
          <a:blip r:embed="rId2"/>
          <a:stretch>
            <a:fillRect/>
          </a:stretch>
        </p:blipFill>
        <p:spPr>
          <a:xfrm>
            <a:off x="1065751" y="2119340"/>
            <a:ext cx="6798089" cy="2423400"/>
          </a:xfrm>
          <a:prstGeom prst="rect">
            <a:avLst/>
          </a:prstGeom>
        </p:spPr>
      </p:pic>
      <p:sp>
        <p:nvSpPr>
          <p:cNvPr id="13" name="Line 1"/>
          <p:cNvSpPr>
            <a:spLocks noChangeShapeType="1"/>
          </p:cNvSpPr>
          <p:nvPr/>
        </p:nvSpPr>
        <p:spPr bwMode="auto">
          <a:xfrm flipH="1" flipV="1">
            <a:off x="1641798"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4" name="Line 1"/>
          <p:cNvSpPr>
            <a:spLocks noChangeShapeType="1"/>
          </p:cNvSpPr>
          <p:nvPr/>
        </p:nvSpPr>
        <p:spPr bwMode="auto">
          <a:xfrm flipH="1" flipV="1">
            <a:off x="2672022"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5" name="Line 1"/>
          <p:cNvSpPr>
            <a:spLocks noChangeShapeType="1"/>
          </p:cNvSpPr>
          <p:nvPr/>
        </p:nvSpPr>
        <p:spPr bwMode="auto">
          <a:xfrm flipH="1" flipV="1">
            <a:off x="1784445"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6" name="Line 1"/>
          <p:cNvSpPr>
            <a:spLocks noChangeShapeType="1"/>
          </p:cNvSpPr>
          <p:nvPr/>
        </p:nvSpPr>
        <p:spPr bwMode="auto">
          <a:xfrm flipH="1" flipV="1">
            <a:off x="1906365" y="260707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415363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0757"/>
            <a:ext cx="8257350" cy="1668782"/>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Spreadsheet /Tools</a:t>
            </a:r>
            <a:br>
              <a:rPr lang="en-GB" sz="3600" dirty="0" smtClean="0">
                <a:solidFill>
                  <a:schemeClr val="tx1"/>
                </a:solidFill>
              </a:rPr>
            </a:br>
            <a:r>
              <a:rPr lang="hu-HU" altLang="hu-HU" dirty="0" smtClean="0">
                <a:solidFill>
                  <a:schemeClr val="tx1"/>
                </a:solidFill>
                <a:latin typeface="Arial Rounded MT Bold" panose="020F0704030504030204" pitchFamily="34" charset="0"/>
              </a:rPr>
              <a:t>Select </a:t>
            </a:r>
            <a:r>
              <a:rPr lang="hu-HU" altLang="hu-HU" dirty="0">
                <a:solidFill>
                  <a:schemeClr val="tx1"/>
                </a:solidFill>
                <a:latin typeface="Arial Rounded MT Bold" panose="020F0704030504030204" pitchFamily="34" charset="0"/>
              </a:rPr>
              <a:t>the font type and size.</a:t>
            </a:r>
            <a:r>
              <a:rPr lang="hu-HU" altLang="hu-HU" dirty="0">
                <a:latin typeface="Arial Rounded MT Bold" panose="020F0704030504030204" pitchFamily="34" charset="0"/>
              </a:rPr>
              <a:t/>
            </a:r>
            <a:br>
              <a:rPr lang="hu-HU" altLang="hu-HU" dirty="0">
                <a:latin typeface="Arial Rounded MT Bold" panose="020F0704030504030204" pitchFamily="34" charset="0"/>
              </a:rPr>
            </a:br>
            <a:r>
              <a:rPr lang="hu-HU" altLang="hu-HU" dirty="0"/>
              <a:t/>
            </a:r>
            <a:br>
              <a:rPr lang="hu-HU" altLang="hu-HU" dirty="0"/>
            </a:br>
            <a:endParaRPr lang="en-IE" dirty="0"/>
          </a:p>
        </p:txBody>
      </p:sp>
      <p:sp>
        <p:nvSpPr>
          <p:cNvPr id="3" name="Text Placeholder 2"/>
          <p:cNvSpPr>
            <a:spLocks noGrp="1"/>
          </p:cNvSpPr>
          <p:nvPr>
            <p:ph type="body" idx="1"/>
          </p:nvPr>
        </p:nvSpPr>
        <p:spPr>
          <a:xfrm>
            <a:off x="-1727660" y="5488540"/>
            <a:ext cx="3309037" cy="143228"/>
          </a:xfrm>
        </p:spPr>
        <p:txBody>
          <a:bodyPr/>
          <a:lstStyle/>
          <a:p>
            <a:endParaRPr lang="en-IE" dirty="0"/>
          </a:p>
        </p:txBody>
      </p:sp>
      <p:sp>
        <p:nvSpPr>
          <p:cNvPr id="8" name="Line 1"/>
          <p:cNvSpPr>
            <a:spLocks noChangeShapeType="1"/>
          </p:cNvSpPr>
          <p:nvPr/>
        </p:nvSpPr>
        <p:spPr bwMode="auto">
          <a:xfrm flipH="1" flipV="1">
            <a:off x="1771182" y="214796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9" name="Picture 8"/>
          <p:cNvPicPr/>
          <p:nvPr/>
        </p:nvPicPr>
        <p:blipFill>
          <a:blip r:embed="rId2"/>
          <a:stretch>
            <a:fillRect/>
          </a:stretch>
        </p:blipFill>
        <p:spPr>
          <a:xfrm>
            <a:off x="651054" y="1930967"/>
            <a:ext cx="7759916" cy="2592511"/>
          </a:xfrm>
          <a:prstGeom prst="rect">
            <a:avLst/>
          </a:prstGeom>
        </p:spPr>
      </p:pic>
      <p:sp>
        <p:nvSpPr>
          <p:cNvPr id="10" name="Line 1"/>
          <p:cNvSpPr>
            <a:spLocks noChangeShapeType="1"/>
          </p:cNvSpPr>
          <p:nvPr/>
        </p:nvSpPr>
        <p:spPr bwMode="auto">
          <a:xfrm flipH="1" flipV="1">
            <a:off x="1923209" y="228346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1" name="Line 1"/>
          <p:cNvSpPr>
            <a:spLocks noChangeShapeType="1"/>
          </p:cNvSpPr>
          <p:nvPr/>
        </p:nvSpPr>
        <p:spPr bwMode="auto">
          <a:xfrm flipH="1" flipV="1">
            <a:off x="2193183" y="228346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0604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109727"/>
            <a:ext cx="8154937" cy="1250899"/>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Spreadsheet /Toolbars</a:t>
            </a:r>
            <a:endParaRPr lang="en-IE" sz="3600" dirty="0">
              <a:solidFill>
                <a:schemeClr val="tx1"/>
              </a:solidFill>
            </a:endParaRPr>
          </a:p>
        </p:txBody>
      </p:sp>
      <p:sp>
        <p:nvSpPr>
          <p:cNvPr id="3" name="Text Placeholder 2"/>
          <p:cNvSpPr>
            <a:spLocks noGrp="1"/>
          </p:cNvSpPr>
          <p:nvPr>
            <p:ph type="body" idx="1"/>
          </p:nvPr>
        </p:nvSpPr>
        <p:spPr>
          <a:xfrm>
            <a:off x="886650" y="1126541"/>
            <a:ext cx="7370700" cy="3799167"/>
          </a:xfrm>
        </p:spPr>
        <p:txBody>
          <a:bodyPr/>
          <a:lstStyle/>
          <a:p>
            <a:pPr marL="76200" indent="0">
              <a:buNone/>
            </a:pPr>
            <a:r>
              <a:rPr lang="en-GB" altLang="hu-HU" dirty="0" smtClean="0">
                <a:latin typeface="Arial Rounded MT Bold" panose="020F0704030504030204" pitchFamily="34" charset="0"/>
              </a:rPr>
              <a:t>           </a:t>
            </a:r>
            <a:r>
              <a:rPr lang="hu-HU" altLang="hu-HU" sz="2800" dirty="0" smtClean="0">
                <a:solidFill>
                  <a:schemeClr val="tx1"/>
                </a:solidFill>
                <a:latin typeface="Arial Rounded MT Bold" panose="020F0704030504030204" pitchFamily="34" charset="0"/>
              </a:rPr>
              <a:t>You </a:t>
            </a:r>
            <a:r>
              <a:rPr lang="hu-HU" altLang="hu-HU" sz="2800" dirty="0">
                <a:solidFill>
                  <a:schemeClr val="tx1"/>
                </a:solidFill>
                <a:latin typeface="Arial Rounded MT Bold" panose="020F0704030504030204" pitchFamily="34" charset="0"/>
              </a:rPr>
              <a:t>can colour the cells too.</a:t>
            </a:r>
          </a:p>
          <a:p>
            <a:endParaRPr lang="en-IE" dirty="0"/>
          </a:p>
        </p:txBody>
      </p:sp>
      <p:sp>
        <p:nvSpPr>
          <p:cNvPr id="5" name="Line 1"/>
          <p:cNvSpPr>
            <a:spLocks noChangeShapeType="1"/>
          </p:cNvSpPr>
          <p:nvPr/>
        </p:nvSpPr>
        <p:spPr bwMode="auto">
          <a:xfrm flipH="1" flipV="1">
            <a:off x="6515868" y="23623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6" name="Picture 5"/>
          <p:cNvPicPr/>
          <p:nvPr/>
        </p:nvPicPr>
        <p:blipFill>
          <a:blip r:embed="rId2"/>
          <a:stretch>
            <a:fillRect/>
          </a:stretch>
        </p:blipFill>
        <p:spPr>
          <a:xfrm>
            <a:off x="873702" y="1879054"/>
            <a:ext cx="7359091" cy="2423400"/>
          </a:xfrm>
          <a:prstGeom prst="rect">
            <a:avLst/>
          </a:prstGeom>
        </p:spPr>
      </p:pic>
      <p:sp>
        <p:nvSpPr>
          <p:cNvPr id="7" name="Line 1"/>
          <p:cNvSpPr>
            <a:spLocks noChangeShapeType="1"/>
          </p:cNvSpPr>
          <p:nvPr/>
        </p:nvSpPr>
        <p:spPr bwMode="auto">
          <a:xfrm flipH="1" flipV="1">
            <a:off x="2388413" y="23623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86427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09728"/>
            <a:ext cx="8427110" cy="2143354"/>
          </a:xfrm>
        </p:spPr>
        <p:txBody>
          <a:bodyPr/>
          <a:lstStyle/>
          <a:p>
            <a:pPr algn="ctr"/>
            <a:r>
              <a:rPr lang="en-GB" sz="3200" dirty="0" smtClean="0">
                <a:solidFill>
                  <a:schemeClr val="tx1"/>
                </a:solidFill>
              </a:rPr>
              <a:t>Unit 2</a:t>
            </a:r>
            <a:br>
              <a:rPr lang="en-GB" sz="3200" dirty="0" smtClean="0">
                <a:solidFill>
                  <a:schemeClr val="tx1"/>
                </a:solidFill>
              </a:rPr>
            </a:br>
            <a:r>
              <a:rPr lang="en-GB" sz="3200" dirty="0" smtClean="0">
                <a:solidFill>
                  <a:schemeClr val="tx1"/>
                </a:solidFill>
              </a:rPr>
              <a:t>Spreadsheet /Toolbars</a:t>
            </a:r>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sz="2800" dirty="0" smtClean="0">
                <a:solidFill>
                  <a:schemeClr val="tx1"/>
                </a:solidFill>
              </a:rPr>
              <a:t>You can choose borders </a:t>
            </a:r>
            <a:endParaRPr lang="en-IE" sz="2800" dirty="0">
              <a:solidFill>
                <a:schemeClr val="tx1"/>
              </a:solidFill>
            </a:endParaRPr>
          </a:p>
        </p:txBody>
      </p:sp>
      <p:pic>
        <p:nvPicPr>
          <p:cNvPr id="3" name="Picture 2"/>
          <p:cNvPicPr>
            <a:picLocks noChangeAspect="1"/>
          </p:cNvPicPr>
          <p:nvPr/>
        </p:nvPicPr>
        <p:blipFill>
          <a:blip r:embed="rId2"/>
          <a:stretch>
            <a:fillRect/>
          </a:stretch>
        </p:blipFill>
        <p:spPr>
          <a:xfrm>
            <a:off x="722058" y="2094198"/>
            <a:ext cx="7246342" cy="2420322"/>
          </a:xfrm>
          <a:prstGeom prst="rect">
            <a:avLst/>
          </a:prstGeom>
        </p:spPr>
      </p:pic>
      <p:sp>
        <p:nvSpPr>
          <p:cNvPr id="8" name="Line 1"/>
          <p:cNvSpPr>
            <a:spLocks noChangeShapeType="1"/>
          </p:cNvSpPr>
          <p:nvPr/>
        </p:nvSpPr>
        <p:spPr bwMode="auto">
          <a:xfrm flipH="1" flipV="1">
            <a:off x="1860731" y="253445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8611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19456"/>
            <a:ext cx="7855014" cy="1126541"/>
          </a:xfrm>
        </p:spPr>
        <p:txBody>
          <a:bodyPr/>
          <a:lstStyle/>
          <a:p>
            <a:pPr algn="ctr"/>
            <a:r>
              <a:rPr lang="en-GB" sz="3600" dirty="0" smtClean="0">
                <a:solidFill>
                  <a:schemeClr val="tx1"/>
                </a:solidFill>
              </a:rPr>
              <a:t>Unit 1</a:t>
            </a:r>
            <a:br>
              <a:rPr lang="en-GB" sz="3600" dirty="0" smtClean="0">
                <a:solidFill>
                  <a:schemeClr val="tx1"/>
                </a:solidFill>
              </a:rPr>
            </a:br>
            <a:r>
              <a:rPr lang="en-GB" sz="3600" dirty="0" smtClean="0">
                <a:solidFill>
                  <a:schemeClr val="tx1"/>
                </a:solidFill>
              </a:rPr>
              <a:t>Computing </a:t>
            </a:r>
            <a:r>
              <a:rPr lang="en-GB" sz="3600" dirty="0">
                <a:solidFill>
                  <a:schemeClr val="tx1"/>
                </a:solidFill>
              </a:rPr>
              <a:t>Devices</a:t>
            </a:r>
            <a:r>
              <a:rPr lang="en-IE" dirty="0">
                <a:solidFill>
                  <a:schemeClr val="tx1"/>
                </a:solidFill>
              </a:rPr>
              <a:t/>
            </a:r>
            <a:br>
              <a:rPr lang="en-IE" dirty="0">
                <a:solidFill>
                  <a:schemeClr val="tx1"/>
                </a:solidFill>
              </a:rPr>
            </a:br>
            <a:endParaRPr lang="en-IE" dirty="0"/>
          </a:p>
        </p:txBody>
      </p:sp>
      <p:sp>
        <p:nvSpPr>
          <p:cNvPr id="3" name="Text Placeholder 2"/>
          <p:cNvSpPr>
            <a:spLocks noGrp="1"/>
          </p:cNvSpPr>
          <p:nvPr>
            <p:ph type="body" idx="1"/>
          </p:nvPr>
        </p:nvSpPr>
        <p:spPr>
          <a:xfrm>
            <a:off x="0" y="1060704"/>
            <a:ext cx="9070848" cy="3865004"/>
          </a:xfrm>
        </p:spPr>
        <p:txBody>
          <a:bodyPr/>
          <a:lstStyle/>
          <a:p>
            <a:pPr marL="76200" indent="0">
              <a:buNone/>
            </a:pPr>
            <a:endParaRPr lang="en-IE" b="1" dirty="0" smtClean="0">
              <a:solidFill>
                <a:schemeClr val="tx1"/>
              </a:solidFill>
            </a:endParaRPr>
          </a:p>
          <a:p>
            <a:pPr marL="76200" indent="0">
              <a:buNone/>
            </a:pPr>
            <a:r>
              <a:rPr lang="en-IE" b="1" dirty="0" smtClean="0">
                <a:solidFill>
                  <a:schemeClr val="tx1"/>
                </a:solidFill>
              </a:rPr>
              <a:t>In </a:t>
            </a:r>
            <a:r>
              <a:rPr lang="en-IE" b="1" dirty="0">
                <a:solidFill>
                  <a:schemeClr val="tx1"/>
                </a:solidFill>
              </a:rPr>
              <a:t>the recent past the vast majority of people used a Personal Computer (PC) to access the Internet. Recently however the number of people using </a:t>
            </a:r>
            <a:r>
              <a:rPr lang="en-IE" b="1" u="sng" dirty="0">
                <a:solidFill>
                  <a:schemeClr val="tx1"/>
                </a:solidFill>
              </a:rPr>
              <a:t>only</a:t>
            </a:r>
            <a:r>
              <a:rPr lang="en-IE" b="1" dirty="0">
                <a:solidFill>
                  <a:schemeClr val="tx1"/>
                </a:solidFill>
              </a:rPr>
              <a:t> a PC to browse the internet has declined rapidly. </a:t>
            </a:r>
          </a:p>
          <a:p>
            <a:pPr marL="76200" indent="0">
              <a:buNone/>
            </a:pPr>
            <a:r>
              <a:rPr lang="en-IE" b="1" dirty="0" smtClean="0">
                <a:solidFill>
                  <a:schemeClr val="tx1"/>
                </a:solidFill>
              </a:rPr>
              <a:t>An </a:t>
            </a:r>
            <a:r>
              <a:rPr lang="en-IE" b="1" dirty="0">
                <a:solidFill>
                  <a:schemeClr val="tx1"/>
                </a:solidFill>
              </a:rPr>
              <a:t>ever expanding number of devices are now used to connect to and use the Internet. Some of the most popular computing devices are outlined in the few slides.</a:t>
            </a:r>
          </a:p>
          <a:p>
            <a:endParaRPr lang="en-IE" dirty="0"/>
          </a:p>
        </p:txBody>
      </p:sp>
    </p:spTree>
    <p:extLst>
      <p:ext uri="{BB962C8B-B14F-4D97-AF65-F5344CB8AC3E}">
        <p14:creationId xmlns:p14="http://schemas.microsoft.com/office/powerpoint/2010/main" val="3376744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398399"/>
            <a:ext cx="8478317" cy="1445029"/>
          </a:xfrm>
        </p:spPr>
        <p:txBody>
          <a:bodyPr/>
          <a:lstStyle/>
          <a:p>
            <a:pPr algn="ctr"/>
            <a:r>
              <a:rPr lang="en-GB" altLang="hu-HU" sz="3200" dirty="0" smtClean="0">
                <a:solidFill>
                  <a:schemeClr val="tx1"/>
                </a:solidFill>
                <a:latin typeface="Arial Rounded MT Bold" panose="020F0704030504030204" pitchFamily="34" charset="0"/>
              </a:rPr>
              <a:t>Unit 2</a:t>
            </a:r>
            <a:br>
              <a:rPr lang="en-GB" altLang="hu-HU" sz="3200" dirty="0" smtClean="0">
                <a:solidFill>
                  <a:schemeClr val="tx1"/>
                </a:solidFill>
                <a:latin typeface="Arial Rounded MT Bold" panose="020F0704030504030204" pitchFamily="34" charset="0"/>
              </a:rPr>
            </a:br>
            <a:r>
              <a:rPr lang="en-GB" altLang="hu-HU" sz="3200" dirty="0" smtClean="0">
                <a:solidFill>
                  <a:schemeClr val="tx1"/>
                </a:solidFill>
                <a:latin typeface="Arial Rounded MT Bold" panose="020F0704030504030204" pitchFamily="34" charset="0"/>
              </a:rPr>
              <a:t>Spreadsheet /Toolbars</a:t>
            </a:r>
            <a:r>
              <a:rPr lang="en-GB" altLang="hu-HU" dirty="0" smtClean="0">
                <a:solidFill>
                  <a:schemeClr val="tx1"/>
                </a:solidFill>
                <a:latin typeface="Arial Rounded MT Bold" panose="020F0704030504030204" pitchFamily="34" charset="0"/>
              </a:rPr>
              <a:t/>
            </a:r>
            <a:br>
              <a:rPr lang="en-GB" altLang="hu-HU" dirty="0" smtClean="0">
                <a:solidFill>
                  <a:schemeClr val="tx1"/>
                </a:solidFill>
                <a:latin typeface="Arial Rounded MT Bold" panose="020F0704030504030204" pitchFamily="34" charset="0"/>
              </a:rPr>
            </a:br>
            <a:r>
              <a:rPr lang="en-GB" altLang="hu-HU" dirty="0">
                <a:solidFill>
                  <a:schemeClr val="tx1"/>
                </a:solidFill>
                <a:latin typeface="Arial Rounded MT Bold" panose="020F0704030504030204" pitchFamily="34" charset="0"/>
              </a:rPr>
              <a:t/>
            </a:r>
            <a:br>
              <a:rPr lang="en-GB" altLang="hu-HU" dirty="0">
                <a:solidFill>
                  <a:schemeClr val="tx1"/>
                </a:solidFill>
                <a:latin typeface="Arial Rounded MT Bold" panose="020F0704030504030204" pitchFamily="34" charset="0"/>
              </a:rPr>
            </a:br>
            <a:r>
              <a:rPr lang="en-GB" altLang="hu-HU" dirty="0" smtClean="0">
                <a:solidFill>
                  <a:schemeClr val="tx1"/>
                </a:solidFill>
                <a:latin typeface="Arial Rounded MT Bold" panose="020F0704030504030204" pitchFamily="34" charset="0"/>
              </a:rPr>
              <a:t>                      T</a:t>
            </a:r>
            <a:r>
              <a:rPr lang="hu-HU" altLang="hu-HU" dirty="0">
                <a:solidFill>
                  <a:schemeClr val="tx1"/>
                </a:solidFill>
                <a:latin typeface="Arial Rounded MT Bold" panose="020F0704030504030204" pitchFamily="34" charset="0"/>
              </a:rPr>
              <a:t>ext </a:t>
            </a:r>
            <a:r>
              <a:rPr lang="en-GB" altLang="hu-HU" dirty="0">
                <a:solidFill>
                  <a:schemeClr val="tx1"/>
                </a:solidFill>
                <a:latin typeface="Arial Rounded MT Bold" panose="020F0704030504030204" pitchFamily="34" charset="0"/>
              </a:rPr>
              <a:t>can be put </a:t>
            </a:r>
            <a:r>
              <a:rPr lang="hu-HU" altLang="hu-HU" dirty="0">
                <a:solidFill>
                  <a:schemeClr val="tx1"/>
                </a:solidFill>
                <a:latin typeface="Arial Rounded MT Bold" panose="020F0704030504030204" pitchFamily="34" charset="0"/>
              </a:rPr>
              <a:t>in alphabetical order.</a:t>
            </a:r>
            <a:br>
              <a:rPr lang="hu-HU" altLang="hu-HU" dirty="0">
                <a:solidFill>
                  <a:schemeClr val="tx1"/>
                </a:solidFill>
                <a:latin typeface="Arial Rounded MT Bold" panose="020F0704030504030204" pitchFamily="34" charset="0"/>
              </a:rPr>
            </a:br>
            <a:endParaRPr lang="en-IE" dirty="0"/>
          </a:p>
        </p:txBody>
      </p:sp>
      <p:pic>
        <p:nvPicPr>
          <p:cNvPr id="5" name="Picture 4"/>
          <p:cNvPicPr>
            <a:picLocks noChangeAspect="1"/>
          </p:cNvPicPr>
          <p:nvPr/>
        </p:nvPicPr>
        <p:blipFill>
          <a:blip r:embed="rId2"/>
          <a:stretch>
            <a:fillRect/>
          </a:stretch>
        </p:blipFill>
        <p:spPr>
          <a:xfrm>
            <a:off x="782726" y="1910982"/>
            <a:ext cx="7474624" cy="2420322"/>
          </a:xfrm>
          <a:prstGeom prst="rect">
            <a:avLst/>
          </a:prstGeom>
        </p:spPr>
      </p:pic>
      <p:sp>
        <p:nvSpPr>
          <p:cNvPr id="7" name="Line 1"/>
          <p:cNvSpPr>
            <a:spLocks noChangeShapeType="1"/>
          </p:cNvSpPr>
          <p:nvPr/>
        </p:nvSpPr>
        <p:spPr bwMode="auto">
          <a:xfrm flipH="1" flipV="1">
            <a:off x="7447973" y="22767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54397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782" y="175565"/>
            <a:ext cx="8968436" cy="1792226"/>
          </a:xfrm>
        </p:spPr>
        <p:txBody>
          <a:bodyPr/>
          <a:lstStyle/>
          <a:p>
            <a:pPr algn="ctr"/>
            <a:r>
              <a:rPr lang="en-GB" altLang="hu-HU" sz="3200" dirty="0" smtClean="0">
                <a:solidFill>
                  <a:schemeClr val="tx1"/>
                </a:solidFill>
                <a:latin typeface="Arial Rounded MT Bold" panose="020F0704030504030204" pitchFamily="34" charset="0"/>
              </a:rPr>
              <a:t>Unit 2</a:t>
            </a:r>
            <a:br>
              <a:rPr lang="en-GB" altLang="hu-HU" sz="3200" dirty="0" smtClean="0">
                <a:solidFill>
                  <a:schemeClr val="tx1"/>
                </a:solidFill>
                <a:latin typeface="Arial Rounded MT Bold" panose="020F0704030504030204" pitchFamily="34" charset="0"/>
              </a:rPr>
            </a:br>
            <a:r>
              <a:rPr lang="en-GB" altLang="hu-HU" sz="3200" dirty="0" smtClean="0">
                <a:solidFill>
                  <a:schemeClr val="tx1"/>
                </a:solidFill>
                <a:latin typeface="Arial Rounded MT Bold" panose="020F0704030504030204" pitchFamily="34" charset="0"/>
              </a:rPr>
              <a:t>Spreadsheet /Toolbars</a:t>
            </a:r>
            <a:r>
              <a:rPr lang="en-GB" altLang="hu-HU" dirty="0" smtClean="0">
                <a:solidFill>
                  <a:schemeClr val="tx1"/>
                </a:solidFill>
                <a:latin typeface="Arial Rounded MT Bold" panose="020F0704030504030204" pitchFamily="34" charset="0"/>
              </a:rPr>
              <a:t/>
            </a:r>
            <a:br>
              <a:rPr lang="en-GB" altLang="hu-HU" dirty="0" smtClean="0">
                <a:solidFill>
                  <a:schemeClr val="tx1"/>
                </a:solidFill>
                <a:latin typeface="Arial Rounded MT Bold" panose="020F0704030504030204" pitchFamily="34" charset="0"/>
              </a:rPr>
            </a:br>
            <a:r>
              <a:rPr lang="en-GB" altLang="hu-HU" dirty="0" smtClean="0">
                <a:solidFill>
                  <a:schemeClr val="tx1"/>
                </a:solidFill>
                <a:latin typeface="Arial Rounded MT Bold" panose="020F0704030504030204" pitchFamily="34" charset="0"/>
              </a:rPr>
              <a:t>         </a:t>
            </a:r>
            <a:r>
              <a:rPr lang="hu-HU" altLang="hu-HU" dirty="0" smtClean="0">
                <a:solidFill>
                  <a:schemeClr val="tx1"/>
                </a:solidFill>
                <a:latin typeface="Arial Rounded MT Bold" panose="020F0704030504030204" pitchFamily="34" charset="0"/>
              </a:rPr>
              <a:t>You </a:t>
            </a:r>
            <a:r>
              <a:rPr lang="hu-HU" altLang="hu-HU" dirty="0">
                <a:solidFill>
                  <a:schemeClr val="tx1"/>
                </a:solidFill>
                <a:latin typeface="Arial Rounded MT Bold" panose="020F0704030504030204" pitchFamily="34" charset="0"/>
              </a:rPr>
              <a:t>can summarize the inserted </a:t>
            </a:r>
            <a:r>
              <a:rPr lang="hu-HU" altLang="hu-HU" dirty="0" smtClean="0">
                <a:solidFill>
                  <a:schemeClr val="tx1"/>
                </a:solidFill>
                <a:latin typeface="Arial Rounded MT Bold" panose="020F0704030504030204" pitchFamily="34" charset="0"/>
              </a:rPr>
              <a:t>numbers</a:t>
            </a:r>
            <a:r>
              <a:rPr lang="en-GB" altLang="hu-HU" dirty="0" smtClean="0">
                <a:solidFill>
                  <a:schemeClr val="tx1"/>
                </a:solidFill>
                <a:latin typeface="Arial Rounded MT Bold" panose="020F0704030504030204" pitchFamily="34" charset="0"/>
              </a:rPr>
              <a:t/>
            </a:r>
            <a:br>
              <a:rPr lang="en-GB" altLang="hu-HU" dirty="0" smtClean="0">
                <a:solidFill>
                  <a:schemeClr val="tx1"/>
                </a:solidFill>
                <a:latin typeface="Arial Rounded MT Bold" panose="020F0704030504030204" pitchFamily="34" charset="0"/>
              </a:rPr>
            </a:br>
            <a:r>
              <a:rPr lang="en-GB" altLang="hu-HU" dirty="0" smtClean="0">
                <a:solidFill>
                  <a:schemeClr val="tx1"/>
                </a:solidFill>
                <a:latin typeface="Arial Rounded MT Bold" panose="020F0704030504030204" pitchFamily="34" charset="0"/>
              </a:rPr>
              <a:t> </a:t>
            </a:r>
            <a:r>
              <a:rPr lang="hu-HU" altLang="hu-HU" dirty="0" smtClean="0">
                <a:solidFill>
                  <a:schemeClr val="tx1"/>
                </a:solidFill>
                <a:latin typeface="Arial Rounded MT Bold" panose="020F0704030504030204" pitchFamily="34" charset="0"/>
              </a:rPr>
              <a:t>of </a:t>
            </a:r>
            <a:r>
              <a:rPr lang="hu-HU" altLang="hu-HU" dirty="0">
                <a:solidFill>
                  <a:schemeClr val="tx1"/>
                </a:solidFill>
                <a:latin typeface="Arial Rounded MT Bold" panose="020F0704030504030204" pitchFamily="34" charset="0"/>
              </a:rPr>
              <a:t>the selected cells.</a:t>
            </a:r>
            <a:r>
              <a:rPr lang="hu-HU" altLang="hu-HU" dirty="0">
                <a:latin typeface="Arial Rounded MT Bold" panose="020F0704030504030204" pitchFamily="34" charset="0"/>
              </a:rPr>
              <a:t/>
            </a:r>
            <a:br>
              <a:rPr lang="hu-HU" altLang="hu-HU" dirty="0">
                <a:latin typeface="Arial Rounded MT Bold" panose="020F0704030504030204" pitchFamily="34" charset="0"/>
              </a:rPr>
            </a:br>
            <a:endParaRPr lang="en-IE" dirty="0"/>
          </a:p>
        </p:txBody>
      </p:sp>
      <p:pic>
        <p:nvPicPr>
          <p:cNvPr id="7" name="Picture 6"/>
          <p:cNvPicPr>
            <a:picLocks noChangeAspect="1"/>
          </p:cNvPicPr>
          <p:nvPr/>
        </p:nvPicPr>
        <p:blipFill>
          <a:blip r:embed="rId2"/>
          <a:stretch>
            <a:fillRect/>
          </a:stretch>
        </p:blipFill>
        <p:spPr>
          <a:xfrm>
            <a:off x="512064" y="1989786"/>
            <a:ext cx="7999520" cy="2590286"/>
          </a:xfrm>
          <a:prstGeom prst="rect">
            <a:avLst/>
          </a:prstGeom>
        </p:spPr>
      </p:pic>
      <p:sp>
        <p:nvSpPr>
          <p:cNvPr id="8" name="Line 1"/>
          <p:cNvSpPr>
            <a:spLocks noChangeShapeType="1"/>
          </p:cNvSpPr>
          <p:nvPr/>
        </p:nvSpPr>
        <p:spPr bwMode="auto">
          <a:xfrm flipH="1" flipV="1">
            <a:off x="7458309" y="229702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46872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06" y="237466"/>
            <a:ext cx="7370700" cy="1371878"/>
          </a:xfrm>
        </p:spPr>
        <p:txBody>
          <a:bodyPr/>
          <a:lstStyle/>
          <a:p>
            <a:pPr algn="ctr"/>
            <a:r>
              <a:rPr lang="en-GB" sz="3600" dirty="0" smtClean="0">
                <a:solidFill>
                  <a:schemeClr val="tx1"/>
                </a:solidFill>
              </a:rPr>
              <a:t>Unit 2</a:t>
            </a:r>
            <a:br>
              <a:rPr lang="en-GB" sz="3600" dirty="0" smtClean="0">
                <a:solidFill>
                  <a:schemeClr val="tx1"/>
                </a:solidFill>
              </a:rPr>
            </a:br>
            <a:r>
              <a:rPr lang="en-GB" sz="3600" dirty="0" smtClean="0">
                <a:solidFill>
                  <a:schemeClr val="tx1"/>
                </a:solidFill>
              </a:rPr>
              <a:t>How to save your spreadsheets</a:t>
            </a:r>
            <a:endParaRPr lang="en-IE" sz="3600" dirty="0">
              <a:solidFill>
                <a:schemeClr val="tx1"/>
              </a:solidFill>
            </a:endParaRPr>
          </a:p>
        </p:txBody>
      </p:sp>
      <p:sp>
        <p:nvSpPr>
          <p:cNvPr id="5" name="AutoShape 4" descr="Save your workbook"/>
          <p:cNvSpPr>
            <a:spLocks noGrp="1" noChangeAspect="1" noChangeArrowheads="1"/>
          </p:cNvSpPr>
          <p:nvPr>
            <p:ph type="body" idx="1"/>
          </p:nvPr>
        </p:nvSpPr>
        <p:spPr bwMode="auto">
          <a:xfrm>
            <a:off x="127698" y="1741018"/>
            <a:ext cx="8129652" cy="31846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76200" indent="0">
              <a:buNone/>
            </a:pPr>
            <a:r>
              <a:rPr lang="en-GB" dirty="0" smtClean="0"/>
              <a:t>Click to file on the top of the</a:t>
            </a:r>
          </a:p>
          <a:p>
            <a:pPr marL="76200" indent="0">
              <a:buNone/>
            </a:pPr>
            <a:r>
              <a:rPr lang="en-GB" dirty="0" smtClean="0"/>
              <a:t>layout and choose save option.</a:t>
            </a:r>
          </a:p>
          <a:p>
            <a:pPr marL="76200" indent="0">
              <a:buNone/>
            </a:pPr>
            <a:r>
              <a:rPr lang="en-GB" dirty="0" smtClean="0"/>
              <a:t>In the window that appears </a:t>
            </a:r>
          </a:p>
          <a:p>
            <a:pPr marL="76200" indent="0">
              <a:buNone/>
            </a:pPr>
            <a:r>
              <a:rPr lang="en-GB" dirty="0" smtClean="0"/>
              <a:t>you can choose where to </a:t>
            </a:r>
          </a:p>
          <a:p>
            <a:pPr marL="76200" indent="0">
              <a:buNone/>
            </a:pPr>
            <a:r>
              <a:rPr lang="en-GB" dirty="0" smtClean="0"/>
              <a:t>save the document.</a:t>
            </a:r>
            <a:endParaRPr lang="en-IE" dirty="0"/>
          </a:p>
        </p:txBody>
      </p:sp>
      <p:pic>
        <p:nvPicPr>
          <p:cNvPr id="6" name="Picture 5"/>
          <p:cNvPicPr/>
          <p:nvPr/>
        </p:nvPicPr>
        <p:blipFill>
          <a:blip r:embed="rId2"/>
          <a:stretch>
            <a:fillRect/>
          </a:stretch>
        </p:blipFill>
        <p:spPr>
          <a:xfrm>
            <a:off x="5576074" y="1741907"/>
            <a:ext cx="3385045" cy="2240230"/>
          </a:xfrm>
          <a:prstGeom prst="rect">
            <a:avLst/>
          </a:prstGeom>
        </p:spPr>
      </p:pic>
      <p:sp>
        <p:nvSpPr>
          <p:cNvPr id="7" name="Line 1"/>
          <p:cNvSpPr>
            <a:spLocks noChangeShapeType="1"/>
          </p:cNvSpPr>
          <p:nvPr/>
        </p:nvSpPr>
        <p:spPr bwMode="auto">
          <a:xfrm flipV="1">
            <a:off x="4192524" y="2414905"/>
            <a:ext cx="1294790" cy="62910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071848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r>
              <a:rPr lang="en" sz="3600" b="1" smtClean="0"/>
              <a:t>?</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62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22"/>
          <p:cNvSpPr/>
          <p:nvPr/>
        </p:nvSpPr>
        <p:spPr>
          <a:xfrm>
            <a:off x="351130" y="1594715"/>
            <a:ext cx="3533241" cy="175564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004C52"/>
                </a:solidFill>
                <a:latin typeface="Karla"/>
                <a:ea typeface="Karla"/>
                <a:cs typeface="Karla"/>
                <a:sym typeface="Karla"/>
              </a:rPr>
              <a:t>Unit 1</a:t>
            </a:r>
          </a:p>
          <a:p>
            <a:pPr marL="0" lvl="0" indent="0" algn="ctr" rtl="0">
              <a:spcBef>
                <a:spcPts val="0"/>
              </a:spcBef>
              <a:spcAft>
                <a:spcPts val="0"/>
              </a:spcAft>
              <a:buNone/>
            </a:pPr>
            <a:r>
              <a:rPr lang="en" sz="2000" b="1" dirty="0" smtClean="0">
                <a:solidFill>
                  <a:srgbClr val="004C52"/>
                </a:solidFill>
                <a:latin typeface="Karla"/>
                <a:ea typeface="Karla"/>
                <a:cs typeface="Karla"/>
                <a:sym typeface="Karla"/>
              </a:rPr>
              <a:t>Introduction to Basic Computer</a:t>
            </a:r>
          </a:p>
          <a:p>
            <a:pPr marL="0" lvl="0" indent="0" algn="ctr" rtl="0">
              <a:spcBef>
                <a:spcPts val="0"/>
              </a:spcBef>
              <a:spcAft>
                <a:spcPts val="0"/>
              </a:spcAft>
              <a:buNone/>
            </a:pPr>
            <a:r>
              <a:rPr lang="en" sz="2000" b="1" dirty="0" smtClean="0">
                <a:solidFill>
                  <a:srgbClr val="004C52"/>
                </a:solidFill>
                <a:latin typeface="Karla"/>
                <a:ea typeface="Karla"/>
                <a:cs typeface="Karla"/>
                <a:sym typeface="Karla"/>
              </a:rPr>
              <a:t>Technology</a:t>
            </a:r>
            <a:endParaRPr sz="2000" b="1" dirty="0">
              <a:solidFill>
                <a:srgbClr val="004C52"/>
              </a:solidFill>
              <a:latin typeface="Karla"/>
              <a:ea typeface="Karla"/>
              <a:cs typeface="Karla"/>
              <a:sym typeface="Karla"/>
            </a:endParaRPr>
          </a:p>
        </p:txBody>
      </p:sp>
      <p:sp>
        <p:nvSpPr>
          <p:cNvPr id="199" name="Google Shape;199;p22"/>
          <p:cNvSpPr/>
          <p:nvPr/>
        </p:nvSpPr>
        <p:spPr>
          <a:xfrm>
            <a:off x="4498848" y="1594715"/>
            <a:ext cx="3935578" cy="175564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004C52"/>
                </a:solidFill>
                <a:latin typeface="Karla"/>
                <a:ea typeface="Karla"/>
                <a:cs typeface="Karla"/>
                <a:sym typeface="Karla"/>
              </a:rPr>
              <a:t>Unit 2</a:t>
            </a:r>
          </a:p>
          <a:p>
            <a:pPr marL="0" lvl="0" indent="0" algn="ctr" rtl="0">
              <a:spcBef>
                <a:spcPts val="0"/>
              </a:spcBef>
              <a:spcAft>
                <a:spcPts val="0"/>
              </a:spcAft>
              <a:buNone/>
            </a:pPr>
            <a:r>
              <a:rPr lang="en" sz="2000" b="1" dirty="0" smtClean="0">
                <a:solidFill>
                  <a:srgbClr val="004C52"/>
                </a:solidFill>
                <a:latin typeface="Karla"/>
                <a:ea typeface="Karla"/>
                <a:cs typeface="Karla"/>
                <a:sym typeface="Karla"/>
              </a:rPr>
              <a:t>Introduction</a:t>
            </a:r>
          </a:p>
          <a:p>
            <a:pPr marL="0" lvl="0" indent="0" algn="ctr" rtl="0">
              <a:spcBef>
                <a:spcPts val="0"/>
              </a:spcBef>
              <a:spcAft>
                <a:spcPts val="0"/>
              </a:spcAft>
              <a:buNone/>
            </a:pPr>
            <a:r>
              <a:rPr lang="en-IE" sz="2000" b="1" dirty="0">
                <a:solidFill>
                  <a:srgbClr val="004C52"/>
                </a:solidFill>
                <a:latin typeface="Karla"/>
                <a:ea typeface="Karla"/>
                <a:cs typeface="Karla"/>
                <a:sym typeface="Karla"/>
              </a:rPr>
              <a:t>t</a:t>
            </a:r>
            <a:r>
              <a:rPr lang="en" sz="2000" b="1" dirty="0" smtClean="0">
                <a:solidFill>
                  <a:srgbClr val="004C52"/>
                </a:solidFill>
                <a:latin typeface="Karla"/>
                <a:ea typeface="Karla"/>
                <a:cs typeface="Karla"/>
                <a:sym typeface="Karla"/>
              </a:rPr>
              <a:t>o Software,</a:t>
            </a:r>
          </a:p>
          <a:p>
            <a:pPr marL="0" lvl="0" indent="0" algn="ctr" rtl="0">
              <a:spcBef>
                <a:spcPts val="0"/>
              </a:spcBef>
              <a:spcAft>
                <a:spcPts val="0"/>
              </a:spcAft>
              <a:buNone/>
            </a:pPr>
            <a:r>
              <a:rPr lang="en" sz="2000" b="1" dirty="0" smtClean="0">
                <a:solidFill>
                  <a:srgbClr val="004C52"/>
                </a:solidFill>
                <a:latin typeface="Karla"/>
                <a:ea typeface="Karla"/>
                <a:cs typeface="Karla"/>
                <a:sym typeface="Karla"/>
              </a:rPr>
              <a:t>Microsoft Word </a:t>
            </a:r>
            <a:r>
              <a:rPr lang="en" sz="2000" b="1" u="sng" dirty="0" smtClean="0">
                <a:solidFill>
                  <a:srgbClr val="004C52"/>
                </a:solidFill>
                <a:latin typeface="Karla"/>
                <a:ea typeface="Karla"/>
                <a:cs typeface="Karla"/>
                <a:sym typeface="Karla"/>
              </a:rPr>
              <a:t>&amp; Exce</a:t>
            </a:r>
            <a:r>
              <a:rPr lang="en" sz="2000" b="1" dirty="0" smtClean="0">
                <a:solidFill>
                  <a:srgbClr val="004C52"/>
                </a:solidFill>
                <a:latin typeface="Karla"/>
                <a:ea typeface="Karla"/>
                <a:cs typeface="Karla"/>
                <a:sym typeface="Karla"/>
              </a:rPr>
              <a:t>l</a:t>
            </a:r>
            <a:endParaRPr sz="2000" b="1" dirty="0">
              <a:solidFill>
                <a:srgbClr val="004C52"/>
              </a:solidFill>
              <a:latin typeface="Karla"/>
              <a:ea typeface="Karla"/>
              <a:cs typeface="Karla"/>
              <a:sym typeface="Karla"/>
            </a:endParaRPr>
          </a:p>
        </p:txBody>
      </p:sp>
      <p:sp>
        <p:nvSpPr>
          <p:cNvPr id="7" name="Google Shape;101;p12"/>
          <p:cNvSpPr txBox="1">
            <a:spLocks/>
          </p:cNvSpPr>
          <p:nvPr/>
        </p:nvSpPr>
        <p:spPr>
          <a:xfrm>
            <a:off x="27122" y="82502"/>
            <a:ext cx="7369175" cy="10952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dirty="0" smtClean="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207906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8" y="58522"/>
            <a:ext cx="8132992" cy="1338681"/>
          </a:xfrm>
        </p:spPr>
        <p:txBody>
          <a:bodyPr/>
          <a:lstStyle/>
          <a:p>
            <a:pPr algn="ctr"/>
            <a:r>
              <a:rPr lang="en-IE" sz="4000" dirty="0" smtClean="0">
                <a:solidFill>
                  <a:schemeClr val="tx1"/>
                </a:solidFill>
              </a:rPr>
              <a:t>Unit 1</a:t>
            </a:r>
            <a:br>
              <a:rPr lang="en-IE" sz="4000" dirty="0" smtClean="0">
                <a:solidFill>
                  <a:schemeClr val="tx1"/>
                </a:solidFill>
              </a:rPr>
            </a:br>
            <a:r>
              <a:rPr lang="en-IE" sz="4000" dirty="0" smtClean="0">
                <a:solidFill>
                  <a:schemeClr val="tx1"/>
                </a:solidFill>
              </a:rPr>
              <a:t>Desktop </a:t>
            </a:r>
            <a:r>
              <a:rPr lang="en-IE" sz="4000" dirty="0">
                <a:solidFill>
                  <a:schemeClr val="tx1"/>
                </a:solidFill>
              </a:rPr>
              <a:t>PC with Speakers</a:t>
            </a:r>
          </a:p>
        </p:txBody>
      </p:sp>
      <p:pic>
        <p:nvPicPr>
          <p:cNvPr id="1025" name="Picture 1" descr="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22" y="1663809"/>
            <a:ext cx="3599078" cy="265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4358" y="1324051"/>
            <a:ext cx="5340095" cy="2554545"/>
          </a:xfrm>
          <a:prstGeom prst="rect">
            <a:avLst/>
          </a:prstGeom>
        </p:spPr>
        <p:txBody>
          <a:bodyPr wrap="square">
            <a:spAutoFit/>
          </a:bodyPr>
          <a:lstStyle/>
          <a:p>
            <a:r>
              <a:rPr lang="en-IE" sz="2000" b="1" dirty="0"/>
              <a:t>Personal Computer</a:t>
            </a:r>
          </a:p>
          <a:p>
            <a:r>
              <a:rPr lang="en-IE" sz="2000" b="1" dirty="0"/>
              <a:t> </a:t>
            </a:r>
          </a:p>
          <a:p>
            <a:pPr algn="just"/>
            <a:r>
              <a:rPr lang="en-IE" sz="2000" b="1" dirty="0"/>
              <a:t>Traditionally the PC was the most popular method used to browse the Internet. </a:t>
            </a:r>
          </a:p>
          <a:p>
            <a:pPr algn="just"/>
            <a:r>
              <a:rPr lang="en-IE" sz="2000" b="1" dirty="0"/>
              <a:t> </a:t>
            </a:r>
          </a:p>
          <a:p>
            <a:pPr algn="just"/>
            <a:r>
              <a:rPr lang="en-IE" sz="2000" b="1" dirty="0"/>
              <a:t>The Desktop version of a PC is a relatively large device and usually has a monitor, a mouse and a keyboard attached.</a:t>
            </a:r>
          </a:p>
        </p:txBody>
      </p:sp>
    </p:spTree>
    <p:extLst>
      <p:ext uri="{BB962C8B-B14F-4D97-AF65-F5344CB8AC3E}">
        <p14:creationId xmlns:p14="http://schemas.microsoft.com/office/powerpoint/2010/main" val="1103291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91" y="58523"/>
            <a:ext cx="7866859" cy="1265528"/>
          </a:xfrm>
        </p:spPr>
        <p:txBody>
          <a:bodyPr/>
          <a:lstStyle/>
          <a:p>
            <a:pPr algn="ctr"/>
            <a:r>
              <a:rPr lang="en-GB" sz="3600" dirty="0" smtClean="0">
                <a:solidFill>
                  <a:schemeClr val="tx1"/>
                </a:solidFill>
              </a:rPr>
              <a:t>Unit 1</a:t>
            </a:r>
            <a:br>
              <a:rPr lang="en-GB" sz="3600" dirty="0" smtClean="0">
                <a:solidFill>
                  <a:schemeClr val="tx1"/>
                </a:solidFill>
              </a:rPr>
            </a:br>
            <a:r>
              <a:rPr lang="en-GB" sz="3600" dirty="0" smtClean="0">
                <a:solidFill>
                  <a:schemeClr val="tx1"/>
                </a:solidFill>
              </a:rPr>
              <a:t>Laptop</a:t>
            </a:r>
            <a:endParaRPr lang="en-IE" sz="3600" dirty="0">
              <a:solidFill>
                <a:schemeClr val="tx1"/>
              </a:solidFill>
            </a:endParaRPr>
          </a:p>
        </p:txBody>
      </p:sp>
      <p:sp>
        <p:nvSpPr>
          <p:cNvPr id="4" name="Text Placeholder 3"/>
          <p:cNvSpPr>
            <a:spLocks noGrp="1"/>
          </p:cNvSpPr>
          <p:nvPr>
            <p:ph type="body" idx="1"/>
          </p:nvPr>
        </p:nvSpPr>
        <p:spPr>
          <a:xfrm>
            <a:off x="73152" y="1097280"/>
            <a:ext cx="8814816" cy="3828427"/>
          </a:xfrm>
        </p:spPr>
        <p:txBody>
          <a:bodyPr/>
          <a:lstStyle/>
          <a:p>
            <a:pPr marL="76200" indent="0">
              <a:buNone/>
            </a:pPr>
            <a:r>
              <a:rPr lang="en-IE" b="1" dirty="0">
                <a:solidFill>
                  <a:schemeClr val="tx1"/>
                </a:solidFill>
              </a:rPr>
              <a:t>A laptop is simply a smaller version of a Personal Computer and has a built in monitor, keyboard and mouse. A laptop may also have built in speakers and microphone.</a:t>
            </a:r>
          </a:p>
          <a:p>
            <a:pPr marL="76200" indent="0">
              <a:buNone/>
            </a:pPr>
            <a:r>
              <a:rPr lang="en-IE" b="1" dirty="0" smtClean="0">
                <a:solidFill>
                  <a:schemeClr val="tx1"/>
                </a:solidFill>
              </a:rPr>
              <a:t>It </a:t>
            </a:r>
            <a:r>
              <a:rPr lang="en-IE" b="1" dirty="0">
                <a:solidFill>
                  <a:schemeClr val="tx1"/>
                </a:solidFill>
              </a:rPr>
              <a:t>is much easier to transport a laptop than a desktop and as a result laptops </a:t>
            </a:r>
            <a:r>
              <a:rPr lang="en-IE" b="1" dirty="0" smtClean="0">
                <a:solidFill>
                  <a:schemeClr val="tx1"/>
                </a:solidFill>
              </a:rPr>
              <a:t>are </a:t>
            </a:r>
            <a:r>
              <a:rPr lang="en-IE" b="1" dirty="0">
                <a:solidFill>
                  <a:schemeClr val="tx1"/>
                </a:solidFill>
              </a:rPr>
              <a:t>more popular than PC’s.</a:t>
            </a:r>
          </a:p>
        </p:txBody>
      </p:sp>
      <p:sp>
        <p:nvSpPr>
          <p:cNvPr id="8" name="Text Placeholder 2"/>
          <p:cNvSpPr txBox="1">
            <a:spLocks/>
          </p:cNvSpPr>
          <p:nvPr/>
        </p:nvSpPr>
        <p:spPr>
          <a:xfrm>
            <a:off x="390491" y="938898"/>
            <a:ext cx="5385895" cy="5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76200" indent="0">
              <a:buFont typeface="Karla"/>
              <a:buNone/>
            </a:pPr>
            <a:endParaRPr lang="en-IE" sz="1600" dirty="0"/>
          </a:p>
        </p:txBody>
      </p:sp>
      <p:pic>
        <p:nvPicPr>
          <p:cNvPr id="11" name="Picture 2" descr="laptop"/>
          <p:cNvPicPr>
            <a:picLocks noChangeAspect="1" noChangeArrowheads="1"/>
          </p:cNvPicPr>
          <p:nvPr/>
        </p:nvPicPr>
        <p:blipFill>
          <a:blip r:embed="rId2">
            <a:extLst>
              <a:ext uri="{28A0092B-C50C-407E-A947-70E740481C1C}">
                <a14:useLocalDpi xmlns:a14="http://schemas.microsoft.com/office/drawing/2010/main" val="0"/>
              </a:ext>
            </a:extLst>
          </a:blip>
          <a:srcRect l="27124" r="20796"/>
          <a:stretch>
            <a:fillRect/>
          </a:stretch>
        </p:blipFill>
        <p:spPr bwMode="auto">
          <a:xfrm>
            <a:off x="2392069" y="3752698"/>
            <a:ext cx="3650286" cy="79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987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1" y="117043"/>
            <a:ext cx="8059840" cy="1138757"/>
          </a:xfrm>
        </p:spPr>
        <p:txBody>
          <a:bodyPr/>
          <a:lstStyle/>
          <a:p>
            <a:pPr algn="ctr"/>
            <a:r>
              <a:rPr lang="en-GB" sz="3600" dirty="0" smtClean="0">
                <a:solidFill>
                  <a:schemeClr val="tx1"/>
                </a:solidFill>
              </a:rPr>
              <a:t>Unit 1</a:t>
            </a:r>
            <a:br>
              <a:rPr lang="en-GB" sz="3600" dirty="0" smtClean="0">
                <a:solidFill>
                  <a:schemeClr val="tx1"/>
                </a:solidFill>
              </a:rPr>
            </a:br>
            <a:r>
              <a:rPr lang="en-GB" sz="3600" dirty="0" smtClean="0">
                <a:solidFill>
                  <a:schemeClr val="tx1"/>
                </a:solidFill>
              </a:rPr>
              <a:t>Tablet/iPad</a:t>
            </a:r>
            <a:endParaRPr lang="en-IE" sz="3600" dirty="0">
              <a:solidFill>
                <a:schemeClr val="tx1"/>
              </a:solidFill>
            </a:endParaRPr>
          </a:p>
        </p:txBody>
      </p:sp>
      <p:sp>
        <p:nvSpPr>
          <p:cNvPr id="4" name="Text Placeholder 3"/>
          <p:cNvSpPr>
            <a:spLocks noGrp="1"/>
          </p:cNvSpPr>
          <p:nvPr>
            <p:ph type="body" idx="1"/>
          </p:nvPr>
        </p:nvSpPr>
        <p:spPr>
          <a:xfrm>
            <a:off x="117043" y="987553"/>
            <a:ext cx="9026957" cy="3938156"/>
          </a:xfrm>
        </p:spPr>
        <p:txBody>
          <a:bodyPr/>
          <a:lstStyle/>
          <a:p>
            <a:pPr marL="76200" indent="0">
              <a:buNone/>
            </a:pPr>
            <a:endParaRPr lang="en-GB" b="1" dirty="0" smtClean="0">
              <a:solidFill>
                <a:schemeClr val="tx1"/>
              </a:solidFill>
            </a:endParaRPr>
          </a:p>
          <a:p>
            <a:pPr marL="76200" indent="0">
              <a:buNone/>
            </a:pPr>
            <a:r>
              <a:rPr lang="en-GB" b="1" dirty="0" smtClean="0">
                <a:solidFill>
                  <a:schemeClr val="tx1"/>
                </a:solidFill>
              </a:rPr>
              <a:t>A </a:t>
            </a:r>
            <a:r>
              <a:rPr lang="en-GB" b="1" dirty="0">
                <a:solidFill>
                  <a:schemeClr val="tx1"/>
                </a:solidFill>
              </a:rPr>
              <a:t>tablet is a small, thin, flat tablet-sized personal computer which has many of the features of a full-size computer. </a:t>
            </a:r>
            <a:endParaRPr lang="en-IE" b="1" dirty="0">
              <a:solidFill>
                <a:schemeClr val="tx1"/>
              </a:solidFill>
            </a:endParaRPr>
          </a:p>
          <a:p>
            <a:pPr marL="76200" indent="0">
              <a:buNone/>
            </a:pPr>
            <a:r>
              <a:rPr lang="en-GB" b="1" dirty="0" smtClean="0">
                <a:solidFill>
                  <a:schemeClr val="tx1"/>
                </a:solidFill>
              </a:rPr>
              <a:t>While </a:t>
            </a:r>
            <a:r>
              <a:rPr lang="en-GB" b="1" dirty="0">
                <a:solidFill>
                  <a:schemeClr val="tx1"/>
                </a:solidFill>
              </a:rPr>
              <a:t>tablets have been around for quite a while, they have not been widely used in business or in the home. However, the release of the Ipad has made tablets a household name. </a:t>
            </a:r>
            <a:endParaRPr lang="en-IE" b="1" dirty="0">
              <a:solidFill>
                <a:schemeClr val="tx1"/>
              </a:solidFill>
            </a:endParaRPr>
          </a:p>
          <a:p>
            <a:pPr marL="76200" indent="0">
              <a:buNone/>
            </a:pPr>
            <a:r>
              <a:rPr lang="en-GB" dirty="0"/>
              <a:t> </a:t>
            </a:r>
            <a:endParaRPr lang="en-IE" dirty="0"/>
          </a:p>
          <a:p>
            <a:pPr marL="76200" indent="0">
              <a:buNone/>
            </a:pPr>
            <a:endParaRPr lang="en-IE" dirty="0"/>
          </a:p>
          <a:p>
            <a:pPr marL="76200" indent="0">
              <a:buNone/>
            </a:pPr>
            <a:endParaRPr lang="en-IE" dirty="0"/>
          </a:p>
        </p:txBody>
      </p:sp>
      <p:pic>
        <p:nvPicPr>
          <p:cNvPr id="5" name="Picture 2" descr="C:\Users\wexma\AppData\Local\Microsoft\Windows\INetCache\IE\ULEGX7A0\297062-apple-ipad-mini-rumors-schematics-and-cases-showcase-likely-features-s[1].jpg"/>
          <p:cNvPicPr>
            <a:picLocks noChangeAspect="1" noChangeArrowheads="1"/>
          </p:cNvPicPr>
          <p:nvPr/>
        </p:nvPicPr>
        <p:blipFill>
          <a:blip r:embed="rId2"/>
          <a:srcRect/>
          <a:stretch>
            <a:fillRect/>
          </a:stretch>
        </p:blipFill>
        <p:spPr bwMode="auto">
          <a:xfrm>
            <a:off x="2106778" y="3482034"/>
            <a:ext cx="4045305" cy="1236269"/>
          </a:xfrm>
          <a:prstGeom prst="rect">
            <a:avLst/>
          </a:prstGeom>
          <a:noFill/>
        </p:spPr>
      </p:pic>
    </p:spTree>
    <p:extLst>
      <p:ext uri="{BB962C8B-B14F-4D97-AF65-F5344CB8AC3E}">
        <p14:creationId xmlns:p14="http://schemas.microsoft.com/office/powerpoint/2010/main" val="410642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62" y="398400"/>
            <a:ext cx="7986688" cy="1115846"/>
          </a:xfrm>
        </p:spPr>
        <p:txBody>
          <a:bodyPr/>
          <a:lstStyle/>
          <a:p>
            <a:pPr algn="ctr"/>
            <a:r>
              <a:rPr lang="en-GB" sz="3600" dirty="0" smtClean="0">
                <a:solidFill>
                  <a:schemeClr val="tx1"/>
                </a:solidFill>
              </a:rPr>
              <a:t>Unit 1</a:t>
            </a:r>
            <a:br>
              <a:rPr lang="en-GB" sz="3600" dirty="0" smtClean="0">
                <a:solidFill>
                  <a:schemeClr val="tx1"/>
                </a:solidFill>
              </a:rPr>
            </a:br>
            <a:r>
              <a:rPr lang="en-GB" sz="3600" dirty="0" smtClean="0">
                <a:solidFill>
                  <a:schemeClr val="tx1"/>
                </a:solidFill>
              </a:rPr>
              <a:t>The Monitor</a:t>
            </a:r>
            <a:endParaRPr lang="en-IE" sz="3600" dirty="0">
              <a:solidFill>
                <a:schemeClr val="tx1"/>
              </a:solidFill>
            </a:endParaRPr>
          </a:p>
        </p:txBody>
      </p:sp>
      <p:sp>
        <p:nvSpPr>
          <p:cNvPr id="3" name="Text Placeholder 2"/>
          <p:cNvSpPr>
            <a:spLocks noGrp="1"/>
          </p:cNvSpPr>
          <p:nvPr>
            <p:ph type="body" idx="1"/>
          </p:nvPr>
        </p:nvSpPr>
        <p:spPr>
          <a:xfrm>
            <a:off x="104931" y="1046075"/>
            <a:ext cx="9039069" cy="3872318"/>
          </a:xfrm>
        </p:spPr>
        <p:txBody>
          <a:bodyPr/>
          <a:lstStyle/>
          <a:p>
            <a:pPr marL="76200" indent="0">
              <a:buNone/>
            </a:pPr>
            <a:endParaRPr lang="en-IE" sz="2000" dirty="0" smtClean="0">
              <a:solidFill>
                <a:schemeClr val="tx1"/>
              </a:solidFill>
            </a:endParaRPr>
          </a:p>
          <a:p>
            <a:pPr marL="76200" indent="0">
              <a:buNone/>
            </a:pPr>
            <a:r>
              <a:rPr lang="en-IE" sz="2000" b="1" dirty="0" smtClean="0">
                <a:solidFill>
                  <a:schemeClr val="tx1"/>
                </a:solidFill>
              </a:rPr>
              <a:t>The </a:t>
            </a:r>
            <a:r>
              <a:rPr lang="en-IE" sz="2000" b="1" dirty="0">
                <a:solidFill>
                  <a:schemeClr val="tx1"/>
                </a:solidFill>
              </a:rPr>
              <a:t>monitor is attached to the systems unit but is not permanently connected, it can be moved from one computer to another quite easily. </a:t>
            </a:r>
          </a:p>
          <a:p>
            <a:pPr marL="76200" indent="0">
              <a:buNone/>
            </a:pPr>
            <a:r>
              <a:rPr lang="en-IE" sz="2000" b="1" dirty="0">
                <a:solidFill>
                  <a:schemeClr val="tx1"/>
                </a:solidFill>
              </a:rPr>
              <a:t> </a:t>
            </a:r>
          </a:p>
          <a:p>
            <a:pPr marL="76200" indent="0">
              <a:buNone/>
            </a:pPr>
            <a:r>
              <a:rPr lang="en-IE" sz="2000" b="1" dirty="0">
                <a:solidFill>
                  <a:schemeClr val="tx1"/>
                </a:solidFill>
              </a:rPr>
              <a:t>Flat screen monitors come as standard and their function is to display the activity of the computer.</a:t>
            </a:r>
          </a:p>
          <a:p>
            <a:pPr marL="76200" indent="0">
              <a:buNone/>
            </a:pPr>
            <a:endParaRPr lang="en-IE" dirty="0"/>
          </a:p>
        </p:txBody>
      </p:sp>
      <p:pic>
        <p:nvPicPr>
          <p:cNvPr id="5121" name="Picture 1" descr="computer hp"/>
          <p:cNvPicPr>
            <a:picLocks noChangeAspect="1" noChangeArrowheads="1"/>
          </p:cNvPicPr>
          <p:nvPr/>
        </p:nvPicPr>
        <p:blipFill>
          <a:blip r:embed="rId2">
            <a:extLst>
              <a:ext uri="{28A0092B-C50C-407E-A947-70E740481C1C}">
                <a14:useLocalDpi xmlns:a14="http://schemas.microsoft.com/office/drawing/2010/main" val="0"/>
              </a:ext>
            </a:extLst>
          </a:blip>
          <a:srcRect l="30429" r="13588" b="20454"/>
          <a:stretch>
            <a:fillRect/>
          </a:stretch>
        </p:blipFill>
        <p:spPr bwMode="auto">
          <a:xfrm>
            <a:off x="2801723" y="3287642"/>
            <a:ext cx="3494146" cy="134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009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8" y="190195"/>
            <a:ext cx="8573414" cy="1089965"/>
          </a:xfrm>
        </p:spPr>
        <p:txBody>
          <a:bodyPr/>
          <a:lstStyle/>
          <a:p>
            <a:pPr algn="ctr"/>
            <a:r>
              <a:rPr lang="en-IE" sz="3600" dirty="0" smtClean="0">
                <a:solidFill>
                  <a:schemeClr val="tx1"/>
                </a:solidFill>
              </a:rPr>
              <a:t>Unit 1</a:t>
            </a:r>
            <a:br>
              <a:rPr lang="en-IE" sz="3600" dirty="0" smtClean="0">
                <a:solidFill>
                  <a:schemeClr val="tx1"/>
                </a:solidFill>
              </a:rPr>
            </a:br>
            <a:r>
              <a:rPr lang="en-IE" sz="3600" dirty="0" smtClean="0">
                <a:solidFill>
                  <a:schemeClr val="tx1"/>
                </a:solidFill>
              </a:rPr>
              <a:t>Mouse </a:t>
            </a:r>
            <a:r>
              <a:rPr lang="en-IE" sz="3600" dirty="0">
                <a:solidFill>
                  <a:schemeClr val="tx1"/>
                </a:solidFill>
              </a:rPr>
              <a:t>and Keyboard </a:t>
            </a:r>
            <a:r>
              <a:rPr lang="en-IE" dirty="0"/>
              <a:t/>
            </a:r>
            <a:br>
              <a:rPr lang="en-IE" dirty="0"/>
            </a:br>
            <a:endParaRPr lang="en-IE" dirty="0"/>
          </a:p>
        </p:txBody>
      </p:sp>
      <p:sp>
        <p:nvSpPr>
          <p:cNvPr id="3" name="Text Placeholder 2"/>
          <p:cNvSpPr>
            <a:spLocks noGrp="1"/>
          </p:cNvSpPr>
          <p:nvPr>
            <p:ph type="body" idx="1"/>
          </p:nvPr>
        </p:nvSpPr>
        <p:spPr>
          <a:xfrm>
            <a:off x="0" y="1075765"/>
            <a:ext cx="9144000" cy="4067735"/>
          </a:xfrm>
        </p:spPr>
        <p:txBody>
          <a:bodyPr/>
          <a:lstStyle/>
          <a:p>
            <a:pPr marL="76200" indent="0">
              <a:buNone/>
            </a:pPr>
            <a:r>
              <a:rPr lang="en-IE" b="1" dirty="0" smtClean="0">
                <a:solidFill>
                  <a:schemeClr val="tx1"/>
                </a:solidFill>
              </a:rPr>
              <a:t>Other </a:t>
            </a:r>
            <a:r>
              <a:rPr lang="en-IE" b="1" dirty="0">
                <a:solidFill>
                  <a:schemeClr val="tx1"/>
                </a:solidFill>
              </a:rPr>
              <a:t>necessary hardware includes the mouse and the keyboard. </a:t>
            </a:r>
          </a:p>
          <a:p>
            <a:pPr marL="76200" indent="0">
              <a:buNone/>
            </a:pPr>
            <a:r>
              <a:rPr lang="en-IE" b="1" dirty="0" smtClean="0">
                <a:solidFill>
                  <a:schemeClr val="tx1"/>
                </a:solidFill>
              </a:rPr>
              <a:t>The </a:t>
            </a:r>
            <a:r>
              <a:rPr lang="en-IE" b="1" dirty="0">
                <a:solidFill>
                  <a:schemeClr val="tx1"/>
                </a:solidFill>
              </a:rPr>
              <a:t>mouse is used to enter commands into the computer and the keyboard is used to type information and commands into the computer</a:t>
            </a:r>
            <a:r>
              <a:rPr lang="en-IE" b="1" dirty="0" smtClean="0">
                <a:solidFill>
                  <a:schemeClr val="tx1"/>
                </a:solidFill>
              </a:rPr>
              <a:t>.</a:t>
            </a:r>
          </a:p>
          <a:p>
            <a:pPr marL="76200" indent="0">
              <a:buNone/>
            </a:pPr>
            <a:endParaRPr lang="en-IE" dirty="0"/>
          </a:p>
          <a:p>
            <a:pPr marL="76200" indent="0">
              <a:buNone/>
            </a:pPr>
            <a:endParaRPr lang="en-IE" dirty="0"/>
          </a:p>
        </p:txBody>
      </p:sp>
      <p:pic>
        <p:nvPicPr>
          <p:cNvPr id="6146" name="Picture 2" descr="keyboard and mouse"/>
          <p:cNvPicPr>
            <a:picLocks noChangeAspect="1" noChangeArrowheads="1"/>
          </p:cNvPicPr>
          <p:nvPr/>
        </p:nvPicPr>
        <p:blipFill>
          <a:blip r:embed="rId2">
            <a:extLst>
              <a:ext uri="{28A0092B-C50C-407E-A947-70E740481C1C}">
                <a14:useLocalDpi xmlns:a14="http://schemas.microsoft.com/office/drawing/2010/main" val="0"/>
              </a:ext>
            </a:extLst>
          </a:blip>
          <a:srcRect b="3609"/>
          <a:stretch>
            <a:fillRect/>
          </a:stretch>
        </p:blipFill>
        <p:spPr bwMode="auto">
          <a:xfrm>
            <a:off x="3077223" y="2864274"/>
            <a:ext cx="346256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57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1309</TotalTime>
  <Words>774</Words>
  <Application>Microsoft Office PowerPoint</Application>
  <PresentationFormat>On-screen Show (16:9)</PresentationFormat>
  <Paragraphs>120</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Karla</vt:lpstr>
      <vt:lpstr>Raleway</vt:lpstr>
      <vt:lpstr>Arial</vt:lpstr>
      <vt:lpstr>Wingdings</vt:lpstr>
      <vt:lpstr>Arial Rounded MT Bold</vt:lpstr>
      <vt:lpstr>Times New Roman</vt:lpstr>
      <vt:lpstr>Escalus template</vt:lpstr>
      <vt:lpstr>PowerPoint Presentation</vt:lpstr>
      <vt:lpstr>PowerPoint Presentation</vt:lpstr>
      <vt:lpstr>Unit 1 Computing Devices </vt:lpstr>
      <vt:lpstr>PowerPoint Presentation</vt:lpstr>
      <vt:lpstr>Unit 1 Desktop PC with Speakers</vt:lpstr>
      <vt:lpstr>Unit 1 Laptop</vt:lpstr>
      <vt:lpstr>Unit 1 Tablet/iPad</vt:lpstr>
      <vt:lpstr>Unit 1 The Monitor</vt:lpstr>
      <vt:lpstr>Unit 1 Mouse and Keyboard  </vt:lpstr>
      <vt:lpstr>Unit 2 Software </vt:lpstr>
      <vt:lpstr>Unit 2 Software </vt:lpstr>
      <vt:lpstr>Unit 2 Operating System </vt:lpstr>
      <vt:lpstr>Unit 2  Operating System </vt:lpstr>
      <vt:lpstr>Unit 2  What is Microsoft Word</vt:lpstr>
      <vt:lpstr>Unit 2 Open a Word Document</vt:lpstr>
      <vt:lpstr>Unit 2 Word /Toolbars</vt:lpstr>
      <vt:lpstr>Unit 2 Word /Toolbars              You can select the font type and size. </vt:lpstr>
      <vt:lpstr>Unit 2 Word /Toolbars</vt:lpstr>
      <vt:lpstr>Unit 2 Word /Toolbars</vt:lpstr>
      <vt:lpstr>Unit 2 Word /Toolbars</vt:lpstr>
      <vt:lpstr>Unit 2 Word /Toolbars</vt:lpstr>
      <vt:lpstr>Unit 2 Saving a Document</vt:lpstr>
      <vt:lpstr>Unit 2 How to print</vt:lpstr>
      <vt:lpstr>Unit 2  Introducation to Excel</vt:lpstr>
      <vt:lpstr>Unit 2 How to Open  Excel</vt:lpstr>
      <vt:lpstr>Unit 2 Spreadsheet /Toolbars</vt:lpstr>
      <vt:lpstr>Unit 2 Spreadsheet /Tools Select the font type and size.  </vt:lpstr>
      <vt:lpstr>Unit 2 Spreadsheet /Toolbars</vt:lpstr>
      <vt:lpstr>Unit 2 Spreadsheet /Toolbars  You can choose borders </vt:lpstr>
      <vt:lpstr>Unit 2 Spreadsheet /Toolbars                        Text can be put in alphabetical order. </vt:lpstr>
      <vt:lpstr>Unit 2 Spreadsheet /Toolbars          You can summarize the inserted numbers  of the selected cells. </vt:lpstr>
      <vt:lpstr>Unit 2 How to save your spreadsheets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Maryk</cp:lastModifiedBy>
  <cp:revision>86</cp:revision>
  <cp:lastPrinted>2021-11-22T09:38:20Z</cp:lastPrinted>
  <dcterms:modified xsi:type="dcterms:W3CDTF">2022-01-05T14:14:14Z</dcterms:modified>
</cp:coreProperties>
</file>