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handoutMasterIdLst>
    <p:handoutMasterId r:id="rId26"/>
  </p:handoutMasterIdLst>
  <p:sldIdLst>
    <p:sldId id="288" r:id="rId2"/>
    <p:sldId id="257" r:id="rId3"/>
    <p:sldId id="310" r:id="rId4"/>
    <p:sldId id="313" r:id="rId5"/>
    <p:sldId id="314" r:id="rId6"/>
    <p:sldId id="315" r:id="rId7"/>
    <p:sldId id="316" r:id="rId8"/>
    <p:sldId id="318" r:id="rId9"/>
    <p:sldId id="317" r:id="rId10"/>
    <p:sldId id="319" r:id="rId11"/>
    <p:sldId id="320" r:id="rId12"/>
    <p:sldId id="321" r:id="rId13"/>
    <p:sldId id="322" r:id="rId14"/>
    <p:sldId id="323" r:id="rId15"/>
    <p:sldId id="324" r:id="rId16"/>
    <p:sldId id="325" r:id="rId17"/>
    <p:sldId id="326" r:id="rId18"/>
    <p:sldId id="328" r:id="rId19"/>
    <p:sldId id="329" r:id="rId20"/>
    <p:sldId id="330" r:id="rId21"/>
    <p:sldId id="331" r:id="rId22"/>
    <p:sldId id="327" r:id="rId23"/>
    <p:sldId id="279" r:id="rId24"/>
  </p:sldIdLst>
  <p:sldSz cx="9144000" cy="5143500" type="screen16x9"/>
  <p:notesSz cx="6858000" cy="9144000"/>
  <p:embeddedFontLst>
    <p:embeddedFont>
      <p:font typeface="Karla"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FFFFFF"/>
    <a:srgbClr val="BBE863"/>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660" autoAdjust="0"/>
  </p:normalViewPr>
  <p:slideViewPr>
    <p:cSldViewPr snapToGrid="0">
      <p:cViewPr varScale="1">
        <p:scale>
          <a:sx n="110" d="100"/>
          <a:sy n="110" d="100"/>
        </p:scale>
        <p:origin x="101"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33BBF-4606-42C1-8710-448E03655412}" type="doc">
      <dgm:prSet loTypeId="urn:microsoft.com/office/officeart/2005/8/layout/pyramid2" loCatId="pyramid" qsTypeId="urn:microsoft.com/office/officeart/2005/8/quickstyle/simple1" qsCatId="simple" csTypeId="urn:microsoft.com/office/officeart/2005/8/colors/accent1_2" csCatId="accent1" phldr="1"/>
      <dgm:spPr/>
    </dgm:pt>
    <dgm:pt modelId="{65A2BE63-2A1A-4535-BC1D-BAF505C4335F}">
      <dgm:prSet phldrT="[Testo]"/>
      <dgm:spPr/>
      <dgm:t>
        <a:bodyPr/>
        <a:lstStyle/>
        <a:p>
          <a:r>
            <a:rPr lang="it-IT" dirty="0" smtClean="0"/>
            <a:t>Regulations</a:t>
          </a:r>
          <a:endParaRPr lang="it-IT" dirty="0"/>
        </a:p>
      </dgm:t>
    </dgm:pt>
    <dgm:pt modelId="{7DA951F4-8495-4B20-B32D-293EDDC3C9BE}" type="parTrans" cxnId="{1C811702-5E83-43BA-BAEE-E4D06E5C0770}">
      <dgm:prSet/>
      <dgm:spPr/>
      <dgm:t>
        <a:bodyPr/>
        <a:lstStyle/>
        <a:p>
          <a:endParaRPr lang="it-IT"/>
        </a:p>
      </dgm:t>
    </dgm:pt>
    <dgm:pt modelId="{23FED24B-F166-4A38-BADF-81CBB9063CF4}" type="sibTrans" cxnId="{1C811702-5E83-43BA-BAEE-E4D06E5C0770}">
      <dgm:prSet/>
      <dgm:spPr/>
      <dgm:t>
        <a:bodyPr/>
        <a:lstStyle/>
        <a:p>
          <a:endParaRPr lang="it-IT"/>
        </a:p>
      </dgm:t>
    </dgm:pt>
    <dgm:pt modelId="{AD52A18B-E390-406B-A05C-BB6509037CEF}">
      <dgm:prSet phldrT="[Testo]"/>
      <dgm:spPr/>
      <dgm:t>
        <a:bodyPr/>
        <a:lstStyle/>
        <a:p>
          <a:r>
            <a:rPr lang="en-US" noProof="0" dirty="0" smtClean="0"/>
            <a:t>Directives</a:t>
          </a:r>
          <a:endParaRPr lang="en-US" noProof="0" dirty="0"/>
        </a:p>
      </dgm:t>
    </dgm:pt>
    <dgm:pt modelId="{A2B9664B-83AD-4789-A2B6-918B0A994304}" type="parTrans" cxnId="{79342341-EF42-42A6-AB72-8A027BC2DBC7}">
      <dgm:prSet/>
      <dgm:spPr/>
      <dgm:t>
        <a:bodyPr/>
        <a:lstStyle/>
        <a:p>
          <a:endParaRPr lang="it-IT"/>
        </a:p>
      </dgm:t>
    </dgm:pt>
    <dgm:pt modelId="{F37BB2C0-A339-4CA9-8769-EFAD6D5BA97E}" type="sibTrans" cxnId="{79342341-EF42-42A6-AB72-8A027BC2DBC7}">
      <dgm:prSet/>
      <dgm:spPr/>
      <dgm:t>
        <a:bodyPr/>
        <a:lstStyle/>
        <a:p>
          <a:endParaRPr lang="it-IT"/>
        </a:p>
      </dgm:t>
    </dgm:pt>
    <dgm:pt modelId="{161CD7E1-0541-40A5-9970-94D205927EA4}">
      <dgm:prSet phldrT="[Testo]"/>
      <dgm:spPr/>
      <dgm:t>
        <a:bodyPr/>
        <a:lstStyle/>
        <a:p>
          <a:r>
            <a:rPr lang="en-US" noProof="0" dirty="0" smtClean="0"/>
            <a:t>Decisions</a:t>
          </a:r>
          <a:endParaRPr lang="en-US" noProof="0" dirty="0"/>
        </a:p>
      </dgm:t>
    </dgm:pt>
    <dgm:pt modelId="{5E1C852C-121C-434D-99FB-73F46F79CDB7}" type="parTrans" cxnId="{EB0217FD-0756-4214-979A-A4E3E22304A2}">
      <dgm:prSet/>
      <dgm:spPr/>
      <dgm:t>
        <a:bodyPr/>
        <a:lstStyle/>
        <a:p>
          <a:endParaRPr lang="it-IT"/>
        </a:p>
      </dgm:t>
    </dgm:pt>
    <dgm:pt modelId="{6C3E5636-22E4-46EB-8E5A-718166834AD5}" type="sibTrans" cxnId="{EB0217FD-0756-4214-979A-A4E3E22304A2}">
      <dgm:prSet/>
      <dgm:spPr/>
      <dgm:t>
        <a:bodyPr/>
        <a:lstStyle/>
        <a:p>
          <a:endParaRPr lang="it-IT"/>
        </a:p>
      </dgm:t>
    </dgm:pt>
    <dgm:pt modelId="{3A972DE8-9020-4F04-BDFF-FE2541CBB659}">
      <dgm:prSet phldrT="[Testo]"/>
      <dgm:spPr/>
      <dgm:t>
        <a:bodyPr/>
        <a:lstStyle/>
        <a:p>
          <a:r>
            <a:rPr lang="en-US" noProof="0" dirty="0" smtClean="0"/>
            <a:t>Recommendations</a:t>
          </a:r>
          <a:r>
            <a:rPr lang="it-IT" dirty="0" smtClean="0"/>
            <a:t> </a:t>
          </a:r>
          <a:endParaRPr lang="it-IT" dirty="0"/>
        </a:p>
      </dgm:t>
    </dgm:pt>
    <dgm:pt modelId="{76A37B84-A43B-4F31-83CC-195E73D5BEA8}" type="parTrans" cxnId="{7F48C828-9DC7-4E37-BDCD-65D5B0D645FB}">
      <dgm:prSet/>
      <dgm:spPr/>
      <dgm:t>
        <a:bodyPr/>
        <a:lstStyle/>
        <a:p>
          <a:endParaRPr lang="it-IT"/>
        </a:p>
      </dgm:t>
    </dgm:pt>
    <dgm:pt modelId="{4641D6BA-4446-4D2C-85E1-F6DD5B0420A7}" type="sibTrans" cxnId="{7F48C828-9DC7-4E37-BDCD-65D5B0D645FB}">
      <dgm:prSet/>
      <dgm:spPr/>
      <dgm:t>
        <a:bodyPr/>
        <a:lstStyle/>
        <a:p>
          <a:endParaRPr lang="it-IT"/>
        </a:p>
      </dgm:t>
    </dgm:pt>
    <dgm:pt modelId="{53E12379-1FFA-4E54-99DE-437BFE060FE8}">
      <dgm:prSet phldrT="[Testo]"/>
      <dgm:spPr/>
      <dgm:t>
        <a:bodyPr/>
        <a:lstStyle/>
        <a:p>
          <a:r>
            <a:rPr lang="en-US" noProof="0" dirty="0" smtClean="0"/>
            <a:t>Opinions</a:t>
          </a:r>
          <a:endParaRPr lang="en-US" noProof="0" dirty="0"/>
        </a:p>
      </dgm:t>
    </dgm:pt>
    <dgm:pt modelId="{6B6B47FF-3F3F-4E96-A25D-9923B5F3BA11}" type="parTrans" cxnId="{65F9DBBD-C451-4B29-B03A-B259A13AE909}">
      <dgm:prSet/>
      <dgm:spPr/>
      <dgm:t>
        <a:bodyPr/>
        <a:lstStyle/>
        <a:p>
          <a:endParaRPr lang="it-IT"/>
        </a:p>
      </dgm:t>
    </dgm:pt>
    <dgm:pt modelId="{DFE2F38A-30E7-4C1D-AC95-55EAF061CD57}" type="sibTrans" cxnId="{65F9DBBD-C451-4B29-B03A-B259A13AE909}">
      <dgm:prSet/>
      <dgm:spPr/>
      <dgm:t>
        <a:bodyPr/>
        <a:lstStyle/>
        <a:p>
          <a:endParaRPr lang="it-IT"/>
        </a:p>
      </dgm:t>
    </dgm:pt>
    <dgm:pt modelId="{8A3732F4-AF97-45D9-9BD2-563323D19A99}" type="pres">
      <dgm:prSet presAssocID="{05633BBF-4606-42C1-8710-448E03655412}" presName="compositeShape" presStyleCnt="0">
        <dgm:presLayoutVars>
          <dgm:dir/>
          <dgm:resizeHandles/>
        </dgm:presLayoutVars>
      </dgm:prSet>
      <dgm:spPr/>
    </dgm:pt>
    <dgm:pt modelId="{0CCD34CE-D66C-41DB-AE7B-212F4CDEBEDA}" type="pres">
      <dgm:prSet presAssocID="{05633BBF-4606-42C1-8710-448E03655412}" presName="pyramid" presStyleLbl="node1" presStyleIdx="0" presStyleCnt="1"/>
      <dgm:spPr/>
    </dgm:pt>
    <dgm:pt modelId="{691ECB07-D110-49D9-846C-4B818FD93CE4}" type="pres">
      <dgm:prSet presAssocID="{05633BBF-4606-42C1-8710-448E03655412}" presName="theList" presStyleCnt="0"/>
      <dgm:spPr/>
    </dgm:pt>
    <dgm:pt modelId="{45D2C6AE-1EAB-4EE6-9CD2-09326ACBB588}" type="pres">
      <dgm:prSet presAssocID="{65A2BE63-2A1A-4535-BC1D-BAF505C4335F}" presName="aNode" presStyleLbl="fgAcc1" presStyleIdx="0" presStyleCnt="5">
        <dgm:presLayoutVars>
          <dgm:bulletEnabled val="1"/>
        </dgm:presLayoutVars>
      </dgm:prSet>
      <dgm:spPr/>
      <dgm:t>
        <a:bodyPr/>
        <a:lstStyle/>
        <a:p>
          <a:endParaRPr lang="it-IT"/>
        </a:p>
      </dgm:t>
    </dgm:pt>
    <dgm:pt modelId="{928E4BAE-3A8C-4A2D-8193-D3E303534C45}" type="pres">
      <dgm:prSet presAssocID="{65A2BE63-2A1A-4535-BC1D-BAF505C4335F}" presName="aSpace" presStyleCnt="0"/>
      <dgm:spPr/>
    </dgm:pt>
    <dgm:pt modelId="{9004C968-6F1F-4B7E-8CEC-2E708F832CE4}" type="pres">
      <dgm:prSet presAssocID="{AD52A18B-E390-406B-A05C-BB6509037CEF}" presName="aNode" presStyleLbl="fgAcc1" presStyleIdx="1" presStyleCnt="5">
        <dgm:presLayoutVars>
          <dgm:bulletEnabled val="1"/>
        </dgm:presLayoutVars>
      </dgm:prSet>
      <dgm:spPr/>
      <dgm:t>
        <a:bodyPr/>
        <a:lstStyle/>
        <a:p>
          <a:endParaRPr lang="it-IT"/>
        </a:p>
      </dgm:t>
    </dgm:pt>
    <dgm:pt modelId="{549DF020-3A3B-4D32-9964-B19564C82A73}" type="pres">
      <dgm:prSet presAssocID="{AD52A18B-E390-406B-A05C-BB6509037CEF}" presName="aSpace" presStyleCnt="0"/>
      <dgm:spPr/>
    </dgm:pt>
    <dgm:pt modelId="{B491AFAD-8899-4597-A761-7BB70DD1B8F7}" type="pres">
      <dgm:prSet presAssocID="{161CD7E1-0541-40A5-9970-94D205927EA4}" presName="aNode" presStyleLbl="fgAcc1" presStyleIdx="2" presStyleCnt="5">
        <dgm:presLayoutVars>
          <dgm:bulletEnabled val="1"/>
        </dgm:presLayoutVars>
      </dgm:prSet>
      <dgm:spPr/>
      <dgm:t>
        <a:bodyPr/>
        <a:lstStyle/>
        <a:p>
          <a:endParaRPr lang="it-IT"/>
        </a:p>
      </dgm:t>
    </dgm:pt>
    <dgm:pt modelId="{31C46235-CCED-42AC-A1D8-364EE8EE171E}" type="pres">
      <dgm:prSet presAssocID="{161CD7E1-0541-40A5-9970-94D205927EA4}" presName="aSpace" presStyleCnt="0"/>
      <dgm:spPr/>
    </dgm:pt>
    <dgm:pt modelId="{B440D452-2B2C-4B96-A056-19F1B5AC0A2E}" type="pres">
      <dgm:prSet presAssocID="{3A972DE8-9020-4F04-BDFF-FE2541CBB659}" presName="aNode" presStyleLbl="fgAcc1" presStyleIdx="3" presStyleCnt="5">
        <dgm:presLayoutVars>
          <dgm:bulletEnabled val="1"/>
        </dgm:presLayoutVars>
      </dgm:prSet>
      <dgm:spPr/>
      <dgm:t>
        <a:bodyPr/>
        <a:lstStyle/>
        <a:p>
          <a:endParaRPr lang="it-IT"/>
        </a:p>
      </dgm:t>
    </dgm:pt>
    <dgm:pt modelId="{2C4542CE-B56D-476C-AD4F-B0F277DE08B9}" type="pres">
      <dgm:prSet presAssocID="{3A972DE8-9020-4F04-BDFF-FE2541CBB659}" presName="aSpace" presStyleCnt="0"/>
      <dgm:spPr/>
    </dgm:pt>
    <dgm:pt modelId="{C674E3E6-93F9-48B3-A8D7-3C30FEA5468B}" type="pres">
      <dgm:prSet presAssocID="{53E12379-1FFA-4E54-99DE-437BFE060FE8}" presName="aNode" presStyleLbl="fgAcc1" presStyleIdx="4" presStyleCnt="5">
        <dgm:presLayoutVars>
          <dgm:bulletEnabled val="1"/>
        </dgm:presLayoutVars>
      </dgm:prSet>
      <dgm:spPr/>
      <dgm:t>
        <a:bodyPr/>
        <a:lstStyle/>
        <a:p>
          <a:endParaRPr lang="it-IT"/>
        </a:p>
      </dgm:t>
    </dgm:pt>
    <dgm:pt modelId="{58BCC905-FF77-41A0-9518-1440F2CC4F34}" type="pres">
      <dgm:prSet presAssocID="{53E12379-1FFA-4E54-99DE-437BFE060FE8}" presName="aSpace" presStyleCnt="0"/>
      <dgm:spPr/>
    </dgm:pt>
  </dgm:ptLst>
  <dgm:cxnLst>
    <dgm:cxn modelId="{79342341-EF42-42A6-AB72-8A027BC2DBC7}" srcId="{05633BBF-4606-42C1-8710-448E03655412}" destId="{AD52A18B-E390-406B-A05C-BB6509037CEF}" srcOrd="1" destOrd="0" parTransId="{A2B9664B-83AD-4789-A2B6-918B0A994304}" sibTransId="{F37BB2C0-A339-4CA9-8769-EFAD6D5BA97E}"/>
    <dgm:cxn modelId="{EB0217FD-0756-4214-979A-A4E3E22304A2}" srcId="{05633BBF-4606-42C1-8710-448E03655412}" destId="{161CD7E1-0541-40A5-9970-94D205927EA4}" srcOrd="2" destOrd="0" parTransId="{5E1C852C-121C-434D-99FB-73F46F79CDB7}" sibTransId="{6C3E5636-22E4-46EB-8E5A-718166834AD5}"/>
    <dgm:cxn modelId="{32D65217-7ECA-43CA-8673-769FC9E7AAF6}" type="presOf" srcId="{AD52A18B-E390-406B-A05C-BB6509037CEF}" destId="{9004C968-6F1F-4B7E-8CEC-2E708F832CE4}" srcOrd="0" destOrd="0" presId="urn:microsoft.com/office/officeart/2005/8/layout/pyramid2"/>
    <dgm:cxn modelId="{B5BD8D83-2CD3-437B-A143-E17914FC6EE3}" type="presOf" srcId="{161CD7E1-0541-40A5-9970-94D205927EA4}" destId="{B491AFAD-8899-4597-A761-7BB70DD1B8F7}" srcOrd="0" destOrd="0" presId="urn:microsoft.com/office/officeart/2005/8/layout/pyramid2"/>
    <dgm:cxn modelId="{65F9DBBD-C451-4B29-B03A-B259A13AE909}" srcId="{05633BBF-4606-42C1-8710-448E03655412}" destId="{53E12379-1FFA-4E54-99DE-437BFE060FE8}" srcOrd="4" destOrd="0" parTransId="{6B6B47FF-3F3F-4E96-A25D-9923B5F3BA11}" sibTransId="{DFE2F38A-30E7-4C1D-AC95-55EAF061CD57}"/>
    <dgm:cxn modelId="{72FF733D-3E9B-4635-87DA-266461A6D1DE}" type="presOf" srcId="{3A972DE8-9020-4F04-BDFF-FE2541CBB659}" destId="{B440D452-2B2C-4B96-A056-19F1B5AC0A2E}" srcOrd="0" destOrd="0" presId="urn:microsoft.com/office/officeart/2005/8/layout/pyramid2"/>
    <dgm:cxn modelId="{9F74D63C-7B3F-4DA4-A401-5D1CC906B425}" type="presOf" srcId="{65A2BE63-2A1A-4535-BC1D-BAF505C4335F}" destId="{45D2C6AE-1EAB-4EE6-9CD2-09326ACBB588}" srcOrd="0" destOrd="0" presId="urn:microsoft.com/office/officeart/2005/8/layout/pyramid2"/>
    <dgm:cxn modelId="{1CF394B3-0C45-45DA-8829-CE3147CC6AB6}" type="presOf" srcId="{53E12379-1FFA-4E54-99DE-437BFE060FE8}" destId="{C674E3E6-93F9-48B3-A8D7-3C30FEA5468B}" srcOrd="0" destOrd="0" presId="urn:microsoft.com/office/officeart/2005/8/layout/pyramid2"/>
    <dgm:cxn modelId="{7F48C828-9DC7-4E37-BDCD-65D5B0D645FB}" srcId="{05633BBF-4606-42C1-8710-448E03655412}" destId="{3A972DE8-9020-4F04-BDFF-FE2541CBB659}" srcOrd="3" destOrd="0" parTransId="{76A37B84-A43B-4F31-83CC-195E73D5BEA8}" sibTransId="{4641D6BA-4446-4D2C-85E1-F6DD5B0420A7}"/>
    <dgm:cxn modelId="{1C811702-5E83-43BA-BAEE-E4D06E5C0770}" srcId="{05633BBF-4606-42C1-8710-448E03655412}" destId="{65A2BE63-2A1A-4535-BC1D-BAF505C4335F}" srcOrd="0" destOrd="0" parTransId="{7DA951F4-8495-4B20-B32D-293EDDC3C9BE}" sibTransId="{23FED24B-F166-4A38-BADF-81CBB9063CF4}"/>
    <dgm:cxn modelId="{7056CF92-9FD2-42BF-9DD9-343E5978165A}" type="presOf" srcId="{05633BBF-4606-42C1-8710-448E03655412}" destId="{8A3732F4-AF97-45D9-9BD2-563323D19A99}" srcOrd="0" destOrd="0" presId="urn:microsoft.com/office/officeart/2005/8/layout/pyramid2"/>
    <dgm:cxn modelId="{947D373B-C85A-4570-BB1C-B420E330D5DA}" type="presParOf" srcId="{8A3732F4-AF97-45D9-9BD2-563323D19A99}" destId="{0CCD34CE-D66C-41DB-AE7B-212F4CDEBEDA}" srcOrd="0" destOrd="0" presId="urn:microsoft.com/office/officeart/2005/8/layout/pyramid2"/>
    <dgm:cxn modelId="{77DAC554-14B1-4188-B2FB-15464E3750E7}" type="presParOf" srcId="{8A3732F4-AF97-45D9-9BD2-563323D19A99}" destId="{691ECB07-D110-49D9-846C-4B818FD93CE4}" srcOrd="1" destOrd="0" presId="urn:microsoft.com/office/officeart/2005/8/layout/pyramid2"/>
    <dgm:cxn modelId="{E01CE6E8-79EF-484E-9552-E3F201D251C5}" type="presParOf" srcId="{691ECB07-D110-49D9-846C-4B818FD93CE4}" destId="{45D2C6AE-1EAB-4EE6-9CD2-09326ACBB588}" srcOrd="0" destOrd="0" presId="urn:microsoft.com/office/officeart/2005/8/layout/pyramid2"/>
    <dgm:cxn modelId="{21D9E520-E928-4153-8299-65382FBC75C1}" type="presParOf" srcId="{691ECB07-D110-49D9-846C-4B818FD93CE4}" destId="{928E4BAE-3A8C-4A2D-8193-D3E303534C45}" srcOrd="1" destOrd="0" presId="urn:microsoft.com/office/officeart/2005/8/layout/pyramid2"/>
    <dgm:cxn modelId="{4F6DBB01-A15D-4AA7-8F0A-EFBF1C626580}" type="presParOf" srcId="{691ECB07-D110-49D9-846C-4B818FD93CE4}" destId="{9004C968-6F1F-4B7E-8CEC-2E708F832CE4}" srcOrd="2" destOrd="0" presId="urn:microsoft.com/office/officeart/2005/8/layout/pyramid2"/>
    <dgm:cxn modelId="{EB76D48D-7AF6-4BE4-88E6-4BDC56CC8434}" type="presParOf" srcId="{691ECB07-D110-49D9-846C-4B818FD93CE4}" destId="{549DF020-3A3B-4D32-9964-B19564C82A73}" srcOrd="3" destOrd="0" presId="urn:microsoft.com/office/officeart/2005/8/layout/pyramid2"/>
    <dgm:cxn modelId="{1D00863F-28FC-49DF-9FEE-0F532E7198E5}" type="presParOf" srcId="{691ECB07-D110-49D9-846C-4B818FD93CE4}" destId="{B491AFAD-8899-4597-A761-7BB70DD1B8F7}" srcOrd="4" destOrd="0" presId="urn:microsoft.com/office/officeart/2005/8/layout/pyramid2"/>
    <dgm:cxn modelId="{9176C1E3-2EFE-41EB-B98B-0D24E8B610D3}" type="presParOf" srcId="{691ECB07-D110-49D9-846C-4B818FD93CE4}" destId="{31C46235-CCED-42AC-A1D8-364EE8EE171E}" srcOrd="5" destOrd="0" presId="urn:microsoft.com/office/officeart/2005/8/layout/pyramid2"/>
    <dgm:cxn modelId="{A49209C3-F764-4B3E-93E7-469C00C076AD}" type="presParOf" srcId="{691ECB07-D110-49D9-846C-4B818FD93CE4}" destId="{B440D452-2B2C-4B96-A056-19F1B5AC0A2E}" srcOrd="6" destOrd="0" presId="urn:microsoft.com/office/officeart/2005/8/layout/pyramid2"/>
    <dgm:cxn modelId="{17FF86B7-D145-4153-9316-C40B9FEEF1BA}" type="presParOf" srcId="{691ECB07-D110-49D9-846C-4B818FD93CE4}" destId="{2C4542CE-B56D-476C-AD4F-B0F277DE08B9}" srcOrd="7" destOrd="0" presId="urn:microsoft.com/office/officeart/2005/8/layout/pyramid2"/>
    <dgm:cxn modelId="{4A3BD5CB-6D89-45B9-AC7A-88C1976B0D7E}" type="presParOf" srcId="{691ECB07-D110-49D9-846C-4B818FD93CE4}" destId="{C674E3E6-93F9-48B3-A8D7-3C30FEA5468B}" srcOrd="8" destOrd="0" presId="urn:microsoft.com/office/officeart/2005/8/layout/pyramid2"/>
    <dgm:cxn modelId="{1895BF42-9553-4A5B-8424-92B9828CDB84}" type="presParOf" srcId="{691ECB07-D110-49D9-846C-4B818FD93CE4}" destId="{58BCC905-FF77-41A0-9518-1440F2CC4F3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4CE-D66C-41DB-AE7B-212F4CDEBEDA}">
      <dsp:nvSpPr>
        <dsp:cNvPr id="0" name=""/>
        <dsp:cNvSpPr/>
      </dsp:nvSpPr>
      <dsp:spPr>
        <a:xfrm>
          <a:off x="544285" y="0"/>
          <a:ext cx="1890587" cy="18905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2C6AE-1EAB-4EE6-9CD2-09326ACBB588}">
      <dsp:nvSpPr>
        <dsp:cNvPr id="0" name=""/>
        <dsp:cNvSpPr/>
      </dsp:nvSpPr>
      <dsp:spPr>
        <a:xfrm>
          <a:off x="1489578" y="18924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Regulations</a:t>
          </a:r>
          <a:endParaRPr lang="it-IT" sz="900" kern="1200" dirty="0"/>
        </a:p>
      </dsp:txBody>
      <dsp:txXfrm>
        <a:off x="1502701" y="202366"/>
        <a:ext cx="1202635" cy="242571"/>
      </dsp:txXfrm>
    </dsp:sp>
    <dsp:sp modelId="{9004C968-6F1F-4B7E-8CEC-2E708F832CE4}">
      <dsp:nvSpPr>
        <dsp:cNvPr id="0" name=""/>
        <dsp:cNvSpPr/>
      </dsp:nvSpPr>
      <dsp:spPr>
        <a:xfrm>
          <a:off x="1489578" y="49166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Directives</a:t>
          </a:r>
          <a:endParaRPr lang="en-US" sz="900" kern="1200" noProof="0" dirty="0"/>
        </a:p>
      </dsp:txBody>
      <dsp:txXfrm>
        <a:off x="1502701" y="504786"/>
        <a:ext cx="1202635" cy="242571"/>
      </dsp:txXfrm>
    </dsp:sp>
    <dsp:sp modelId="{B491AFAD-8899-4597-A761-7BB70DD1B8F7}">
      <dsp:nvSpPr>
        <dsp:cNvPr id="0" name=""/>
        <dsp:cNvSpPr/>
      </dsp:nvSpPr>
      <dsp:spPr>
        <a:xfrm>
          <a:off x="1489578" y="79408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Decisions</a:t>
          </a:r>
          <a:endParaRPr lang="en-US" sz="900" kern="1200" noProof="0" dirty="0"/>
        </a:p>
      </dsp:txBody>
      <dsp:txXfrm>
        <a:off x="1502701" y="807206"/>
        <a:ext cx="1202635" cy="242571"/>
      </dsp:txXfrm>
    </dsp:sp>
    <dsp:sp modelId="{B440D452-2B2C-4B96-A056-19F1B5AC0A2E}">
      <dsp:nvSpPr>
        <dsp:cNvPr id="0" name=""/>
        <dsp:cNvSpPr/>
      </dsp:nvSpPr>
      <dsp:spPr>
        <a:xfrm>
          <a:off x="1489578" y="109650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Recommendations</a:t>
          </a:r>
          <a:r>
            <a:rPr lang="it-IT" sz="900" kern="1200" dirty="0" smtClean="0"/>
            <a:t> </a:t>
          </a:r>
          <a:endParaRPr lang="it-IT" sz="900" kern="1200" dirty="0"/>
        </a:p>
      </dsp:txBody>
      <dsp:txXfrm>
        <a:off x="1502701" y="1109626"/>
        <a:ext cx="1202635" cy="242571"/>
      </dsp:txXfrm>
    </dsp:sp>
    <dsp:sp modelId="{C674E3E6-93F9-48B3-A8D7-3C30FEA5468B}">
      <dsp:nvSpPr>
        <dsp:cNvPr id="0" name=""/>
        <dsp:cNvSpPr/>
      </dsp:nvSpPr>
      <dsp:spPr>
        <a:xfrm>
          <a:off x="1489578" y="1398923"/>
          <a:ext cx="1228881" cy="2688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noProof="0" dirty="0" smtClean="0"/>
            <a:t>Opinions</a:t>
          </a:r>
          <a:endParaRPr lang="en-US" sz="900" kern="1200" noProof="0" dirty="0"/>
        </a:p>
      </dsp:txBody>
      <dsp:txXfrm>
        <a:off x="1502701" y="1412046"/>
        <a:ext cx="1202635" cy="242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31/12/2021</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8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1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8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57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3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30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1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34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8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6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50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41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6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0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40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762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eur-lex.europa.eu/legal-content/EN/TXT/?uri=CELEX%3A02016R0679-20160504"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Calibri" panose="020F0502020204030204" pitchFamily="34" charset="0"/>
                <a:cs typeface="Calibri" panose="020F0502020204030204" pitchFamily="34" charset="0"/>
              </a:rPr>
              <a:t>Digital Entrepreneurship for Adult Learners</a:t>
            </a:r>
            <a:endParaRPr lang="en-GB" sz="3200" b="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84885"/>
          </a:xfrm>
          <a:prstGeom prst="rect">
            <a:avLst/>
          </a:prstGeom>
        </p:spPr>
        <p:txBody>
          <a:bodyPr wrap="square">
            <a:spAutoFit/>
          </a:bodyPr>
          <a:lstStyle/>
          <a:p>
            <a:pPr algn="just"/>
            <a:r>
              <a:rPr lang="es-ES" sz="1600" b="1" dirty="0">
                <a:latin typeface="Calibri" panose="020F0502020204030204" pitchFamily="34" charset="0"/>
                <a:cs typeface="Calibri" panose="020F0502020204030204" pitchFamily="34" charset="0"/>
              </a:rPr>
              <a:t>Training module title</a:t>
            </a:r>
            <a:r>
              <a:rPr lang="es-ES" sz="1600" dirty="0" smtClean="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pPr algn="just"/>
            <a:r>
              <a:rPr lang="en-GB" dirty="0" smtClean="0">
                <a:latin typeface="Calibri" panose="020F0502020204030204" pitchFamily="34" charset="0"/>
                <a:cs typeface="Calibri" panose="020F0502020204030204" pitchFamily="34" charset="0"/>
              </a:rPr>
              <a:t>An introduction to the General </a:t>
            </a:r>
            <a:r>
              <a:rPr lang="en-GB" dirty="0">
                <a:latin typeface="Calibri" panose="020F0502020204030204" pitchFamily="34" charset="0"/>
                <a:cs typeface="Calibri" panose="020F0502020204030204" pitchFamily="34" charset="0"/>
              </a:rPr>
              <a:t>Data Protection Regulation (GDPR)</a:t>
            </a:r>
          </a:p>
          <a:p>
            <a:pPr algn="just"/>
            <a:endParaRPr lang="en-GB" dirty="0" smtClean="0">
              <a:latin typeface="Calibri" panose="020F0502020204030204" pitchFamily="34" charset="0"/>
              <a:cs typeface="Calibri" panose="020F0502020204030204" pitchFamily="34" charset="0"/>
            </a:endParaRPr>
          </a:p>
          <a:p>
            <a:pPr algn="just"/>
            <a:r>
              <a:rPr lang="es-ES" b="1" dirty="0" smtClean="0">
                <a:latin typeface="Calibri" panose="020F0502020204030204" pitchFamily="34" charset="0"/>
                <a:cs typeface="Calibri" panose="020F0502020204030204" pitchFamily="34" charset="0"/>
              </a:rPr>
              <a:t>By</a:t>
            </a:r>
            <a:r>
              <a:rPr lang="es-ES" dirty="0" smtClean="0">
                <a:latin typeface="Calibri" panose="020F0502020204030204" pitchFamily="34" charset="0"/>
                <a:cs typeface="Calibri" panose="020F0502020204030204" pitchFamily="34" charset="0"/>
              </a:rPr>
              <a:t> IHF asbl</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dirty="0">
                <a:latin typeface="Calibri" panose="020F0502020204030204" pitchFamily="34" charset="0"/>
                <a:cs typeface="Calibri" panose="020F0502020204030204" pitchFamily="34" charset="0"/>
              </a:rPr>
              <a:t>Any </a:t>
            </a:r>
            <a:r>
              <a:rPr lang="en-GB" sz="1800" dirty="0">
                <a:solidFill>
                  <a:srgbClr val="00B050"/>
                </a:solidFill>
                <a:latin typeface="Calibri" panose="020F0502020204030204" pitchFamily="34" charset="0"/>
                <a:cs typeface="Calibri" panose="020F0502020204030204" pitchFamily="34" charset="0"/>
              </a:rPr>
              <a:t>operation or set of operations which is performed on personal data or on sets of personal data</a:t>
            </a:r>
            <a:r>
              <a:rPr lang="en-GB" sz="1800" dirty="0">
                <a:latin typeface="Calibri" panose="020F0502020204030204" pitchFamily="34" charset="0"/>
                <a:cs typeface="Calibri" panose="020F0502020204030204" pitchFamily="34" charset="0"/>
              </a:rPr>
              <a:t>,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algn="just">
              <a:defRPr/>
            </a:pPr>
            <a:endParaRPr lang="en-GB" sz="1800" dirty="0" smtClean="0">
              <a:latin typeface="Calibri" panose="020F0502020204030204" pitchFamily="34" charset="0"/>
              <a:cs typeface="Calibri" panose="020F0502020204030204" pitchFamily="34" charset="0"/>
            </a:endParaRPr>
          </a:p>
          <a:p>
            <a:pPr algn="just">
              <a:defRPr/>
            </a:pPr>
            <a:endParaRPr lang="en-GB" sz="1800" dirty="0">
              <a:latin typeface="Calibri" panose="020F0502020204030204" pitchFamily="34" charset="0"/>
              <a:cs typeface="Calibri" panose="020F0502020204030204" pitchFamily="34" charset="0"/>
            </a:endParaRPr>
          </a:p>
          <a:p>
            <a:pPr algn="just">
              <a:defRPr/>
            </a:pPr>
            <a:endParaRPr lang="en-GB" sz="1800" dirty="0" smtClean="0">
              <a:latin typeface="Calibri" panose="020F0502020204030204" pitchFamily="34" charset="0"/>
              <a:cs typeface="Calibri" panose="020F0502020204030204" pitchFamily="34" charset="0"/>
            </a:endParaRPr>
          </a:p>
          <a:p>
            <a:pPr algn="just">
              <a:defRPr/>
            </a:pPr>
            <a:endParaRPr lang="en-GB" sz="1800" dirty="0" smtClean="0">
              <a:latin typeface="Calibri" panose="020F0502020204030204" pitchFamily="34" charset="0"/>
              <a:cs typeface="Calibri" panose="020F0502020204030204" pitchFamily="34" charset="0"/>
            </a:endParaRP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Processing </a:t>
            </a:r>
            <a:endParaRPr lang="en-US" sz="2000" dirty="0">
              <a:latin typeface="Calibri" panose="020F0502020204030204" pitchFamily="34" charset="0"/>
              <a:cs typeface="Calibri" panose="020F0502020204030204" pitchFamily="34" charset="0"/>
            </a:endParaRPr>
          </a:p>
        </p:txBody>
      </p:sp>
      <p:sp>
        <p:nvSpPr>
          <p:cNvPr id="2" name="Rettangolo 1"/>
          <p:cNvSpPr/>
          <p:nvPr/>
        </p:nvSpPr>
        <p:spPr>
          <a:xfrm>
            <a:off x="1475509" y="2826327"/>
            <a:ext cx="1046018" cy="235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Connettore 4 5"/>
          <p:cNvCxnSpPr/>
          <p:nvPr/>
        </p:nvCxnSpPr>
        <p:spPr>
          <a:xfrm>
            <a:off x="1998518" y="3061854"/>
            <a:ext cx="723900" cy="574964"/>
          </a:xfrm>
          <a:prstGeom prst="bentConnector3">
            <a:avLst>
              <a:gd name="adj1" fmla="val -71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722418" y="3271015"/>
            <a:ext cx="3068782" cy="738664"/>
          </a:xfrm>
          <a:prstGeom prst="rect">
            <a:avLst/>
          </a:prstGeom>
          <a:noFill/>
          <a:ln>
            <a:solidFill>
              <a:srgbClr val="FF0000"/>
            </a:solidFill>
          </a:ln>
        </p:spPr>
        <p:txBody>
          <a:bodyPr wrap="square" rtlCol="0">
            <a:spAutoFit/>
          </a:bodyPr>
          <a:lstStyle/>
          <a:p>
            <a:pPr algn="just"/>
            <a:r>
              <a:rPr lang="en-GB" dirty="0">
                <a:latin typeface="Calibri" panose="020F0502020204030204" pitchFamily="34" charset="0"/>
                <a:cs typeface="Calibri" panose="020F0502020204030204" pitchFamily="34" charset="0"/>
              </a:rPr>
              <a:t>The marking of stored personal data with the aim of limiting their processing in the </a:t>
            </a:r>
            <a:r>
              <a:rPr lang="en-GB" dirty="0" smtClean="0">
                <a:latin typeface="Calibri" panose="020F0502020204030204" pitchFamily="34" charset="0"/>
                <a:cs typeface="Calibri" panose="020F0502020204030204" pitchFamily="34" charset="0"/>
              </a:rPr>
              <a:t>future.</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06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1692771"/>
          </a:xfrm>
          <a:prstGeom prst="rect">
            <a:avLst/>
          </a:prstGeom>
        </p:spPr>
        <p:txBody>
          <a:bodyPr wrap="square">
            <a:spAutoFit/>
          </a:bodyPr>
          <a:lstStyle/>
          <a:p>
            <a:pPr algn="just">
              <a:defRPr/>
            </a:pPr>
            <a:r>
              <a:rPr lang="en-GB" sz="1800" dirty="0" smtClean="0">
                <a:latin typeface="Calibri" panose="020F0502020204030204" pitchFamily="34" charset="0"/>
                <a:cs typeface="Calibri" panose="020F0502020204030204" pitchFamily="34" charset="0"/>
              </a:rPr>
              <a:t>Any information </a:t>
            </a:r>
            <a:r>
              <a:rPr lang="en-GB" sz="1800" spc="-85" dirty="0">
                <a:latin typeface="Calibri" panose="020F0502020204030204" pitchFamily="34" charset="0"/>
                <a:cs typeface="Calibri" panose="020F0502020204030204" pitchFamily="34" charset="0"/>
              </a:rPr>
              <a:t>of </a:t>
            </a:r>
            <a:r>
              <a:rPr lang="en-GB" sz="1800" spc="-85" dirty="0">
                <a:solidFill>
                  <a:srgbClr val="00B050"/>
                </a:solidFill>
                <a:latin typeface="Calibri" panose="020F0502020204030204" pitchFamily="34" charset="0"/>
                <a:cs typeface="Calibri" panose="020F0502020204030204" pitchFamily="34" charset="0"/>
              </a:rPr>
              <a:t>automated processing </a:t>
            </a:r>
            <a:r>
              <a:rPr lang="en-GB" sz="1800" spc="-85" dirty="0">
                <a:latin typeface="Calibri" panose="020F0502020204030204" pitchFamily="34" charset="0"/>
                <a:cs typeface="Calibri" panose="020F0502020204030204" pitchFamily="34" charset="0"/>
              </a:rPr>
              <a:t>of personal data consisting of the </a:t>
            </a:r>
            <a:r>
              <a:rPr lang="en-GB" sz="1800" spc="-85" dirty="0">
                <a:solidFill>
                  <a:srgbClr val="00B050"/>
                </a:solidFill>
                <a:latin typeface="Calibri" panose="020F0502020204030204" pitchFamily="34" charset="0"/>
                <a:cs typeface="Calibri" panose="020F0502020204030204" pitchFamily="34" charset="0"/>
              </a:rPr>
              <a:t>use of personal data to evaluate certain personal aspects relating to a natural person</a:t>
            </a:r>
            <a:r>
              <a:rPr lang="en-GB" sz="1800" spc="-85" dirty="0">
                <a:latin typeface="Calibri" panose="020F0502020204030204" pitchFamily="34" charset="0"/>
                <a:cs typeface="Calibri" panose="020F0502020204030204" pitchFamily="34" charset="0"/>
              </a:rPr>
              <a:t>, in particular to analyse or predict aspects concerning that natural person’s performance at work, economic situation, health, personal preferences, interests, reliability, behaviour, location or movements.</a:t>
            </a:r>
          </a:p>
          <a:p>
            <a:pPr algn="just">
              <a:defRPr/>
            </a:pPr>
            <a:endParaRPr lang="en-GB" sz="1800" dirty="0" smtClean="0">
              <a:latin typeface="Calibri" panose="020F0502020204030204" pitchFamily="34" charset="0"/>
              <a:cs typeface="Calibri" panose="020F0502020204030204" pitchFamily="34" charset="0"/>
            </a:endParaRP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Profiling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22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2800767"/>
          </a:xfrm>
          <a:prstGeom prst="rect">
            <a:avLst/>
          </a:prstGeom>
        </p:spPr>
        <p:txBody>
          <a:bodyPr wrap="square">
            <a:spAutoFit/>
          </a:bodyPr>
          <a:lstStyle/>
          <a:p>
            <a:pPr algn="just">
              <a:defRPr/>
            </a:pPr>
            <a:r>
              <a:rPr lang="en-GB" sz="1800" spc="-85" dirty="0" smtClean="0">
                <a:latin typeface="Calibri" panose="020F0502020204030204" pitchFamily="34" charset="0"/>
                <a:cs typeface="Calibri" panose="020F0502020204030204" pitchFamily="34" charset="0"/>
              </a:rPr>
              <a:t>The </a:t>
            </a:r>
            <a:r>
              <a:rPr lang="en-GB" sz="1800" spc="-85" dirty="0">
                <a:latin typeface="Calibri" panose="020F0502020204030204" pitchFamily="34" charset="0"/>
                <a:cs typeface="Calibri" panose="020F0502020204030204" pitchFamily="34" charset="0"/>
              </a:rPr>
              <a:t>natural or legal person, public authority, agency or other body which, alone or jointly with others, </a:t>
            </a:r>
            <a:r>
              <a:rPr lang="en-GB" sz="1800" spc="-85" dirty="0">
                <a:solidFill>
                  <a:srgbClr val="00B050"/>
                </a:solidFill>
                <a:latin typeface="Calibri" panose="020F0502020204030204" pitchFamily="34" charset="0"/>
                <a:cs typeface="Calibri" panose="020F0502020204030204" pitchFamily="34" charset="0"/>
              </a:rPr>
              <a:t>determines the purposes and means of the processing of personal data</a:t>
            </a:r>
            <a:r>
              <a:rPr lang="en-GB" sz="1800" spc="-85" dirty="0">
                <a:latin typeface="Calibri" panose="020F0502020204030204" pitchFamily="34" charset="0"/>
                <a:cs typeface="Calibri" panose="020F0502020204030204" pitchFamily="34" charset="0"/>
              </a:rPr>
              <a:t>; where the purposes and means of such processing are determined by Union or Member State law, the controller or the specific criteria for its nomination may be provided for by Union or Member State </a:t>
            </a:r>
            <a:r>
              <a:rPr lang="en-GB" sz="1800" spc="-85" dirty="0" smtClean="0">
                <a:latin typeface="Calibri" panose="020F0502020204030204" pitchFamily="34" charset="0"/>
                <a:cs typeface="Calibri" panose="020F0502020204030204" pitchFamily="34" charset="0"/>
              </a:rPr>
              <a:t>law.</a:t>
            </a:r>
          </a:p>
          <a:p>
            <a:pPr algn="just">
              <a:defRPr/>
            </a:pPr>
            <a:endParaRPr lang="en-GB" sz="1800" spc="-85" dirty="0">
              <a:latin typeface="Calibri" panose="020F0502020204030204" pitchFamily="34" charset="0"/>
              <a:cs typeface="Calibri" panose="020F0502020204030204" pitchFamily="34" charset="0"/>
            </a:endParaRPr>
          </a:p>
          <a:p>
            <a:pPr algn="just">
              <a:defRPr/>
            </a:pPr>
            <a:r>
              <a:rPr lang="en-GB" sz="1800" spc="-85" dirty="0">
                <a:solidFill>
                  <a:srgbClr val="004C52"/>
                </a:solidFill>
                <a:latin typeface="Calibri" panose="020F0502020204030204" pitchFamily="34" charset="0"/>
                <a:cs typeface="Calibri" panose="020F0502020204030204" pitchFamily="34" charset="0"/>
              </a:rPr>
              <a:t>Processor</a:t>
            </a:r>
            <a:r>
              <a:rPr lang="en-GB" sz="1800" spc="-85" dirty="0">
                <a:latin typeface="Calibri" panose="020F0502020204030204" pitchFamily="34" charset="0"/>
                <a:cs typeface="Calibri" panose="020F0502020204030204" pitchFamily="34" charset="0"/>
              </a:rPr>
              <a:t> → A natural or legal person, public authority, agency or other body which processes personal data </a:t>
            </a:r>
            <a:r>
              <a:rPr lang="en-GB" sz="1800" spc="-85" dirty="0">
                <a:solidFill>
                  <a:srgbClr val="00B050"/>
                </a:solidFill>
                <a:latin typeface="Calibri" panose="020F0502020204030204" pitchFamily="34" charset="0"/>
                <a:cs typeface="Calibri" panose="020F0502020204030204" pitchFamily="34" charset="0"/>
              </a:rPr>
              <a:t>on behalf of the </a:t>
            </a:r>
            <a:r>
              <a:rPr lang="en-GB" sz="1800" spc="-85" dirty="0" smtClean="0">
                <a:solidFill>
                  <a:srgbClr val="00B050"/>
                </a:solidFill>
                <a:latin typeface="Calibri" panose="020F0502020204030204" pitchFamily="34" charset="0"/>
                <a:cs typeface="Calibri" panose="020F0502020204030204" pitchFamily="34" charset="0"/>
              </a:rPr>
              <a:t>controller</a:t>
            </a:r>
            <a:r>
              <a:rPr lang="en-GB" sz="1800" spc="-85" dirty="0" smtClean="0">
                <a:latin typeface="Calibri" panose="020F0502020204030204" pitchFamily="34" charset="0"/>
                <a:cs typeface="Calibri" panose="020F0502020204030204" pitchFamily="34" charset="0"/>
              </a:rPr>
              <a:t>.</a:t>
            </a:r>
            <a:endParaRPr lang="en-GB" sz="1800" spc="-85" dirty="0" smtClean="0">
              <a:solidFill>
                <a:srgbClr val="00B050"/>
              </a:solidFill>
              <a:latin typeface="Calibri" panose="020F0502020204030204" pitchFamily="34" charset="0"/>
              <a:cs typeface="Calibri" panose="020F0502020204030204" pitchFamily="34" charset="0"/>
            </a:endParaRPr>
          </a:p>
          <a:p>
            <a:pPr algn="just">
              <a:defRPr/>
            </a:pPr>
            <a:endParaRPr lang="en-GB" sz="1800" dirty="0" smtClean="0">
              <a:latin typeface="Calibri" panose="020F0502020204030204" pitchFamily="34" charset="0"/>
              <a:cs typeface="Calibri" panose="020F0502020204030204" pitchFamily="34" charset="0"/>
            </a:endParaRP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Controller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61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1415772"/>
          </a:xfrm>
          <a:prstGeom prst="rect">
            <a:avLst/>
          </a:prstGeom>
        </p:spPr>
        <p:txBody>
          <a:bodyPr wrap="square">
            <a:spAutoFit/>
          </a:bodyPr>
          <a:lstStyle/>
          <a:p>
            <a:pPr algn="just">
              <a:defRPr/>
            </a:pPr>
            <a:r>
              <a:rPr lang="en-GB" sz="1800" spc="-85" dirty="0" smtClean="0">
                <a:latin typeface="Calibri" panose="020F0502020204030204" pitchFamily="34" charset="0"/>
                <a:cs typeface="Calibri" panose="020F0502020204030204" pitchFamily="34" charset="0"/>
              </a:rPr>
              <a:t>Any </a:t>
            </a:r>
            <a:r>
              <a:rPr lang="en-GB" sz="1800" spc="-85" dirty="0">
                <a:solidFill>
                  <a:srgbClr val="00B050"/>
                </a:solidFill>
                <a:latin typeface="Calibri" panose="020F0502020204030204" pitchFamily="34" charset="0"/>
                <a:cs typeface="Calibri" panose="020F0502020204030204" pitchFamily="34" charset="0"/>
              </a:rPr>
              <a:t>freely given</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specific</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informed</a:t>
            </a:r>
            <a:r>
              <a:rPr lang="en-GB" sz="1800" spc="-85" dirty="0">
                <a:latin typeface="Calibri" panose="020F0502020204030204" pitchFamily="34" charset="0"/>
                <a:cs typeface="Calibri" panose="020F0502020204030204" pitchFamily="34" charset="0"/>
              </a:rPr>
              <a:t> and </a:t>
            </a:r>
            <a:r>
              <a:rPr lang="en-GB" sz="1800" spc="-85" dirty="0">
                <a:solidFill>
                  <a:srgbClr val="00B050"/>
                </a:solidFill>
                <a:latin typeface="Calibri" panose="020F0502020204030204" pitchFamily="34" charset="0"/>
                <a:cs typeface="Calibri" panose="020F0502020204030204" pitchFamily="34" charset="0"/>
              </a:rPr>
              <a:t>unambiguous</a:t>
            </a:r>
            <a:r>
              <a:rPr lang="en-GB" sz="1800" spc="-85" dirty="0">
                <a:latin typeface="Calibri" panose="020F0502020204030204" pitchFamily="34" charset="0"/>
                <a:cs typeface="Calibri" panose="020F0502020204030204" pitchFamily="34" charset="0"/>
              </a:rPr>
              <a:t> indication of the data subject’s wishes by which he or she, by a statement or by a clear affirmative action, signifies agreement to the processing of personal data relating to him or her.</a:t>
            </a:r>
          </a:p>
          <a:p>
            <a:pPr algn="just">
              <a:defRPr/>
            </a:pPr>
            <a:endParaRPr lang="en-GB" sz="1800" dirty="0" smtClean="0">
              <a:latin typeface="Calibri" panose="020F0502020204030204" pitchFamily="34" charset="0"/>
              <a:cs typeface="Calibri" panose="020F0502020204030204" pitchFamily="34" charset="0"/>
            </a:endParaRP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Consent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8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1138773"/>
          </a:xfrm>
          <a:prstGeom prst="rect">
            <a:avLst/>
          </a:prstGeom>
        </p:spPr>
        <p:txBody>
          <a:bodyPr wrap="square">
            <a:spAutoFit/>
          </a:bodyPr>
          <a:lstStyle/>
          <a:p>
            <a:pPr algn="just">
              <a:defRPr/>
            </a:pPr>
            <a:r>
              <a:rPr lang="en-GB" sz="1800" spc="-85" dirty="0" smtClean="0">
                <a:latin typeface="Calibri" panose="020F0502020204030204" pitchFamily="34" charset="0"/>
                <a:cs typeface="Calibri" panose="020F0502020204030204" pitchFamily="34" charset="0"/>
              </a:rPr>
              <a:t>A </a:t>
            </a:r>
            <a:r>
              <a:rPr lang="en-GB" sz="1800" spc="-85" dirty="0">
                <a:latin typeface="Calibri" panose="020F0502020204030204" pitchFamily="34" charset="0"/>
                <a:cs typeface="Calibri" panose="020F0502020204030204" pitchFamily="34" charset="0"/>
              </a:rPr>
              <a:t>breach of security leading to the </a:t>
            </a:r>
            <a:r>
              <a:rPr lang="en-GB" sz="1800" spc="-85" dirty="0">
                <a:solidFill>
                  <a:srgbClr val="00B050"/>
                </a:solidFill>
                <a:latin typeface="Calibri" panose="020F0502020204030204" pitchFamily="34" charset="0"/>
                <a:cs typeface="Calibri" panose="020F0502020204030204" pitchFamily="34" charset="0"/>
              </a:rPr>
              <a:t>accidental</a:t>
            </a:r>
            <a:r>
              <a:rPr lang="en-GB" sz="1800" spc="-85" dirty="0">
                <a:latin typeface="Calibri" panose="020F0502020204030204" pitchFamily="34" charset="0"/>
                <a:cs typeface="Calibri" panose="020F0502020204030204" pitchFamily="34" charset="0"/>
              </a:rPr>
              <a:t> or </a:t>
            </a:r>
            <a:r>
              <a:rPr lang="en-GB" sz="1800" spc="-85" dirty="0">
                <a:solidFill>
                  <a:srgbClr val="00B050"/>
                </a:solidFill>
                <a:latin typeface="Calibri" panose="020F0502020204030204" pitchFamily="34" charset="0"/>
                <a:cs typeface="Calibri" panose="020F0502020204030204" pitchFamily="34" charset="0"/>
              </a:rPr>
              <a:t>unlawful destruction</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loss</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alteration</a:t>
            </a:r>
            <a:r>
              <a:rPr lang="en-GB" sz="1800" spc="-85" dirty="0">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unauthorised</a:t>
            </a:r>
            <a:r>
              <a:rPr lang="en-GB" sz="1800" spc="-85" dirty="0">
                <a:solidFill>
                  <a:srgbClr val="0070C0"/>
                </a:solidFill>
                <a:latin typeface="Calibri" panose="020F0502020204030204" pitchFamily="34" charset="0"/>
                <a:cs typeface="Calibri" panose="020F0502020204030204" pitchFamily="34" charset="0"/>
              </a:rPr>
              <a:t> </a:t>
            </a:r>
            <a:r>
              <a:rPr lang="en-GB" sz="1800" spc="-85" dirty="0">
                <a:solidFill>
                  <a:srgbClr val="00B050"/>
                </a:solidFill>
                <a:latin typeface="Calibri" panose="020F0502020204030204" pitchFamily="34" charset="0"/>
                <a:cs typeface="Calibri" panose="020F0502020204030204" pitchFamily="34" charset="0"/>
              </a:rPr>
              <a:t>disclosure</a:t>
            </a:r>
            <a:r>
              <a:rPr lang="en-GB" sz="1800" spc="-85" dirty="0">
                <a:solidFill>
                  <a:srgbClr val="0070C0"/>
                </a:solidFill>
                <a:latin typeface="Calibri" panose="020F0502020204030204" pitchFamily="34" charset="0"/>
                <a:cs typeface="Calibri" panose="020F0502020204030204" pitchFamily="34" charset="0"/>
              </a:rPr>
              <a:t> </a:t>
            </a:r>
            <a:r>
              <a:rPr lang="en-GB" sz="1800" spc="-85" dirty="0">
                <a:latin typeface="Calibri" panose="020F0502020204030204" pitchFamily="34" charset="0"/>
                <a:cs typeface="Calibri" panose="020F0502020204030204" pitchFamily="34" charset="0"/>
              </a:rPr>
              <a:t>of, or access to, personal data transmitted, stored or otherwise processed.</a:t>
            </a:r>
          </a:p>
          <a:p>
            <a:pPr algn="just">
              <a:defRPr/>
            </a:pPr>
            <a:endParaRPr lang="en-GB" sz="1800" dirty="0" smtClean="0">
              <a:latin typeface="Calibri" panose="020F0502020204030204" pitchFamily="34" charset="0"/>
              <a:cs typeface="Calibri" panose="020F0502020204030204" pitchFamily="34" charset="0"/>
            </a:endParaRP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Personal Data Breach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805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2 – 7 principles of Data Protection</a:t>
            </a:r>
            <a:br>
              <a:rPr lang="en-US" sz="2200" dirty="0" smtClean="0">
                <a:latin typeface="Raleway" panose="020B0003030101060003" pitchFamily="34" charset="0"/>
              </a:rPr>
            </a:br>
            <a:r>
              <a:rPr lang="en-US" sz="2200" dirty="0" smtClean="0">
                <a:latin typeface="Raleway" panose="020B0003030101060003" pitchFamily="34" charset="0"/>
              </a:rPr>
              <a:t>Article no. 5, Chapter 2 </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n-GB" sz="1800" spc="-85" dirty="0">
                <a:solidFill>
                  <a:srgbClr val="00B050"/>
                </a:solidFill>
                <a:latin typeface="Calibri" panose="020F0502020204030204" pitchFamily="34" charset="0"/>
                <a:cs typeface="Calibri" panose="020F0502020204030204" pitchFamily="34" charset="0"/>
              </a:rPr>
              <a:t>Lawfulness, fairness and transparency of data </a:t>
            </a:r>
            <a:r>
              <a:rPr lang="en-GB" sz="1800" spc="-85" dirty="0" smtClean="0">
                <a:solidFill>
                  <a:srgbClr val="00B050"/>
                </a:solidFill>
                <a:latin typeface="Calibri" panose="020F0502020204030204" pitchFamily="34" charset="0"/>
                <a:cs typeface="Calibri" panose="020F0502020204030204" pitchFamily="34" charset="0"/>
              </a:rPr>
              <a:t>processing </a:t>
            </a:r>
            <a:r>
              <a:rPr lang="en-GB" sz="1800" spc="-85" dirty="0" smtClean="0">
                <a:latin typeface="Calibri" panose="020F0502020204030204" pitchFamily="34" charset="0"/>
                <a:cs typeface="Calibri" panose="020F0502020204030204" pitchFamily="34" charset="0"/>
              </a:rPr>
              <a:t>– don’t be shady</a:t>
            </a:r>
            <a:endParaRPr lang="en-GB" sz="200" spc="-85" dirty="0" smtClean="0">
              <a:latin typeface="Calibri" panose="020F0502020204030204" pitchFamily="34" charset="0"/>
              <a:cs typeface="Calibri" panose="020F0502020204030204" pitchFamily="34" charset="0"/>
            </a:endParaRPr>
          </a:p>
          <a:p>
            <a:pPr algn="just">
              <a:defRPr/>
            </a:pPr>
            <a:r>
              <a:rPr lang="en-GB" sz="1800" spc="-85" dirty="0" smtClean="0">
                <a:solidFill>
                  <a:srgbClr val="00B050"/>
                </a:solidFill>
                <a:latin typeface="Calibri" panose="020F0502020204030204" pitchFamily="34" charset="0"/>
                <a:cs typeface="Calibri" panose="020F0502020204030204" pitchFamily="34" charset="0"/>
              </a:rPr>
              <a:t>Purpose </a:t>
            </a:r>
            <a:r>
              <a:rPr lang="en-GB" sz="1800" spc="-85" dirty="0">
                <a:solidFill>
                  <a:srgbClr val="00B050"/>
                </a:solidFill>
                <a:latin typeface="Calibri" panose="020F0502020204030204" pitchFamily="34" charset="0"/>
                <a:cs typeface="Calibri" panose="020F0502020204030204" pitchFamily="34" charset="0"/>
              </a:rPr>
              <a:t>limitation </a:t>
            </a:r>
            <a:endParaRPr lang="en-GB" sz="200" i="1" spc="-85" dirty="0">
              <a:solidFill>
                <a:srgbClr val="00B050"/>
              </a:solidFill>
              <a:latin typeface="Calibri" panose="020F0502020204030204" pitchFamily="34" charset="0"/>
              <a:cs typeface="Calibri" panose="020F0502020204030204" pitchFamily="34" charset="0"/>
            </a:endParaRPr>
          </a:p>
          <a:p>
            <a:pPr algn="just">
              <a:defRPr/>
            </a:pPr>
            <a:r>
              <a:rPr lang="en-GB" sz="1800" spc="-85" dirty="0">
                <a:solidFill>
                  <a:srgbClr val="00B050"/>
                </a:solidFill>
                <a:latin typeface="Calibri" panose="020F0502020204030204" pitchFamily="34" charset="0"/>
                <a:cs typeface="Calibri" panose="020F0502020204030204" pitchFamily="34" charset="0"/>
              </a:rPr>
              <a:t>Data minimisation </a:t>
            </a:r>
            <a:r>
              <a:rPr lang="en-GB" sz="1800" spc="-85" dirty="0" smtClean="0">
                <a:solidFill>
                  <a:srgbClr val="00B050"/>
                </a:solidFill>
                <a:latin typeface="Calibri" panose="020F0502020204030204" pitchFamily="34" charset="0"/>
                <a:cs typeface="Calibri" panose="020F0502020204030204" pitchFamily="34" charset="0"/>
              </a:rPr>
              <a:t> </a:t>
            </a:r>
            <a:endParaRPr lang="en-GB" sz="1800" i="1" spc="-85" dirty="0">
              <a:solidFill>
                <a:srgbClr val="00B050"/>
              </a:solidFill>
              <a:latin typeface="Calibri" panose="020F0502020204030204" pitchFamily="34" charset="0"/>
              <a:cs typeface="Calibri" panose="020F0502020204030204" pitchFamily="34" charset="0"/>
            </a:endParaRPr>
          </a:p>
          <a:p>
            <a:pPr algn="just">
              <a:defRPr/>
            </a:pPr>
            <a:r>
              <a:rPr lang="en-GB" sz="1800" spc="-85" dirty="0" smtClean="0">
                <a:solidFill>
                  <a:srgbClr val="00B050"/>
                </a:solidFill>
                <a:latin typeface="Calibri" panose="020F0502020204030204" pitchFamily="34" charset="0"/>
                <a:cs typeface="Calibri" panose="020F0502020204030204" pitchFamily="34" charset="0"/>
              </a:rPr>
              <a:t>Accuracy</a:t>
            </a:r>
            <a:r>
              <a:rPr lang="en-GB" sz="1800" spc="-85" dirty="0" smtClean="0">
                <a:latin typeface="Calibri" panose="020F0502020204030204" pitchFamily="34" charset="0"/>
                <a:cs typeface="Calibri" panose="020F0502020204030204" pitchFamily="34" charset="0"/>
              </a:rPr>
              <a:t> </a:t>
            </a:r>
            <a:r>
              <a:rPr lang="en-GB" sz="1800" spc="-85" dirty="0">
                <a:latin typeface="Calibri" panose="020F0502020204030204" pitchFamily="34" charset="0"/>
                <a:cs typeface="Calibri" panose="020F0502020204030204" pitchFamily="34" charset="0"/>
              </a:rPr>
              <a:t>– </a:t>
            </a:r>
            <a:r>
              <a:rPr lang="en-GB" sz="1800" spc="-85" dirty="0" smtClean="0">
                <a:latin typeface="Calibri" panose="020F0502020204030204" pitchFamily="34" charset="0"/>
                <a:cs typeface="Calibri" panose="020F0502020204030204" pitchFamily="34" charset="0"/>
              </a:rPr>
              <a:t>don’t forget to update the data that you stored</a:t>
            </a:r>
            <a:endParaRPr lang="en-GB" sz="200" i="1" spc="-85" dirty="0">
              <a:latin typeface="Calibri" panose="020F0502020204030204" pitchFamily="34" charset="0"/>
              <a:cs typeface="Calibri" panose="020F0502020204030204" pitchFamily="34" charset="0"/>
            </a:endParaRPr>
          </a:p>
          <a:p>
            <a:pPr algn="just">
              <a:defRPr/>
            </a:pPr>
            <a:r>
              <a:rPr lang="en-GB" sz="1800" spc="-85" dirty="0">
                <a:solidFill>
                  <a:srgbClr val="00B050"/>
                </a:solidFill>
                <a:latin typeface="Calibri" panose="020F0502020204030204" pitchFamily="34" charset="0"/>
                <a:cs typeface="Calibri" panose="020F0502020204030204" pitchFamily="34" charset="0"/>
              </a:rPr>
              <a:t>Storage limitation </a:t>
            </a:r>
            <a:r>
              <a:rPr lang="en-GB" sz="1800" spc="-85" dirty="0">
                <a:latin typeface="Calibri" panose="020F0502020204030204" pitchFamily="34" charset="0"/>
                <a:cs typeface="Calibri" panose="020F0502020204030204" pitchFamily="34" charset="0"/>
              </a:rPr>
              <a:t>– </a:t>
            </a:r>
            <a:r>
              <a:rPr lang="en-GB" sz="1800" spc="-85" dirty="0" smtClean="0">
                <a:latin typeface="Calibri" panose="020F0502020204030204" pitchFamily="34" charset="0"/>
                <a:cs typeface="Calibri" panose="020F0502020204030204" pitchFamily="34" charset="0"/>
              </a:rPr>
              <a:t>don’t store data for longer than necessary</a:t>
            </a:r>
            <a:endParaRPr lang="en-GB" sz="200" i="1" spc="-85" dirty="0">
              <a:latin typeface="Calibri" panose="020F0502020204030204" pitchFamily="34" charset="0"/>
              <a:cs typeface="Calibri" panose="020F0502020204030204" pitchFamily="34" charset="0"/>
            </a:endParaRPr>
          </a:p>
          <a:p>
            <a:pPr algn="just">
              <a:defRPr/>
            </a:pPr>
            <a:r>
              <a:rPr lang="en-GB" sz="1800" spc="-85" dirty="0">
                <a:solidFill>
                  <a:srgbClr val="00B050"/>
                </a:solidFill>
                <a:latin typeface="Calibri" panose="020F0502020204030204" pitchFamily="34" charset="0"/>
                <a:cs typeface="Calibri" panose="020F0502020204030204" pitchFamily="34" charset="0"/>
              </a:rPr>
              <a:t>Integrity and confidentiality </a:t>
            </a:r>
            <a:r>
              <a:rPr lang="en-GB" sz="1800" spc="-85" dirty="0">
                <a:latin typeface="Calibri" panose="020F0502020204030204" pitchFamily="34" charset="0"/>
                <a:cs typeface="Calibri" panose="020F0502020204030204" pitchFamily="34" charset="0"/>
              </a:rPr>
              <a:t>– </a:t>
            </a:r>
            <a:r>
              <a:rPr lang="en-GB" sz="1800" spc="-85" dirty="0" smtClean="0">
                <a:latin typeface="Calibri" panose="020F0502020204030204" pitchFamily="34" charset="0"/>
                <a:cs typeface="Calibri" panose="020F0502020204030204" pitchFamily="34" charset="0"/>
              </a:rPr>
              <a:t>don’t forget to secure the data that you stored </a:t>
            </a:r>
            <a:endParaRPr lang="en-GB" sz="200" i="1" spc="-85" dirty="0">
              <a:latin typeface="Calibri" panose="020F0502020204030204" pitchFamily="34" charset="0"/>
              <a:cs typeface="Calibri" panose="020F0502020204030204" pitchFamily="34" charset="0"/>
            </a:endParaRPr>
          </a:p>
          <a:p>
            <a:pPr algn="just">
              <a:defRPr/>
            </a:pPr>
            <a:r>
              <a:rPr lang="en-GB" sz="1800" spc="-85" dirty="0">
                <a:solidFill>
                  <a:srgbClr val="00B050"/>
                </a:solidFill>
                <a:latin typeface="Calibri" panose="020F0502020204030204" pitchFamily="34" charset="0"/>
                <a:cs typeface="Calibri" panose="020F0502020204030204" pitchFamily="34" charset="0"/>
              </a:rPr>
              <a:t>Accountability</a:t>
            </a:r>
            <a:r>
              <a:rPr lang="en-GB" sz="1800" spc="-85" dirty="0">
                <a:latin typeface="Calibri" panose="020F0502020204030204" pitchFamily="34" charset="0"/>
                <a:cs typeface="Calibri" panose="020F0502020204030204" pitchFamily="34" charset="0"/>
              </a:rPr>
              <a:t> – </a:t>
            </a:r>
            <a:r>
              <a:rPr lang="en-GB" sz="1800" spc="-85" dirty="0" smtClean="0">
                <a:latin typeface="Calibri" panose="020F0502020204030204" pitchFamily="34" charset="0"/>
                <a:cs typeface="Calibri" panose="020F0502020204030204" pitchFamily="34" charset="0"/>
              </a:rPr>
              <a:t>don’t forget to demonstrate compliance with all of the above</a:t>
            </a:r>
            <a:endParaRPr lang="en-GB" sz="1800" spc="-85" dirty="0">
              <a:latin typeface="Calibri" panose="020F0502020204030204" pitchFamily="34" charset="0"/>
              <a:cs typeface="Calibri" panose="020F0502020204030204" pitchFamily="34" charset="0"/>
            </a:endParaRPr>
          </a:p>
          <a:p>
            <a:pPr algn="just">
              <a:defRPr/>
            </a:pPr>
            <a:endParaRPr lang="en-GB" sz="1800" dirty="0" smtClean="0">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7 principles of Data Protection  </a:t>
            </a:r>
            <a:endParaRPr lang="en-US" sz="2000" dirty="0">
              <a:latin typeface="Calibri" panose="020F0502020204030204" pitchFamily="34" charset="0"/>
              <a:cs typeface="Calibri" panose="020F0502020204030204" pitchFamily="34" charset="0"/>
            </a:endParaRPr>
          </a:p>
        </p:txBody>
      </p:sp>
      <p:sp>
        <p:nvSpPr>
          <p:cNvPr id="2" name="Parentesi graffa chiusa 1"/>
          <p:cNvSpPr/>
          <p:nvPr/>
        </p:nvSpPr>
        <p:spPr>
          <a:xfrm>
            <a:off x="1801094" y="2057401"/>
            <a:ext cx="394855"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CasellaDiTesto 2"/>
          <p:cNvSpPr txBox="1"/>
          <p:nvPr/>
        </p:nvSpPr>
        <p:spPr>
          <a:xfrm>
            <a:off x="2126675" y="2052732"/>
            <a:ext cx="3865415" cy="369332"/>
          </a:xfrm>
          <a:prstGeom prst="rect">
            <a:avLst/>
          </a:prstGeom>
          <a:noFill/>
        </p:spPr>
        <p:txBody>
          <a:bodyPr wrap="square" rtlCol="0">
            <a:spAutoFit/>
          </a:bodyPr>
          <a:lstStyle/>
          <a:p>
            <a:r>
              <a:rPr lang="en-GB" sz="1800" dirty="0">
                <a:latin typeface="Calibri" panose="020F0502020204030204" pitchFamily="34" charset="0"/>
                <a:cs typeface="Calibri" panose="020F0502020204030204" pitchFamily="34" charset="0"/>
              </a:rPr>
              <a:t>d</a:t>
            </a:r>
            <a:r>
              <a:rPr lang="en-GB" sz="1800" dirty="0" smtClean="0">
                <a:latin typeface="Calibri" panose="020F0502020204030204" pitchFamily="34" charset="0"/>
                <a:cs typeface="Calibri" panose="020F0502020204030204" pitchFamily="34" charset="0"/>
              </a:rPr>
              <a:t>on’t gather more than what you need</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80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3 – 8 privacy rights</a:t>
            </a:r>
            <a:br>
              <a:rPr lang="en-US" sz="2200" dirty="0" smtClean="0">
                <a:latin typeface="Raleway" panose="020B0003030101060003" pitchFamily="34" charset="0"/>
              </a:rPr>
            </a:br>
            <a:r>
              <a:rPr lang="en-US" sz="2200" dirty="0" smtClean="0">
                <a:latin typeface="Raleway" panose="020B0003030101060003" pitchFamily="34" charset="0"/>
              </a:rPr>
              <a:t>Chapter </a:t>
            </a:r>
            <a:r>
              <a:rPr lang="en-US" sz="2200" dirty="0">
                <a:latin typeface="Raleway" panose="020B0003030101060003" pitchFamily="34" charset="0"/>
              </a:rPr>
              <a:t>3</a:t>
            </a:r>
            <a:r>
              <a:rPr lang="en-US" sz="2200" dirty="0" smtClean="0">
                <a:latin typeface="Raleway" panose="020B0003030101060003" pitchFamily="34" charset="0"/>
              </a:rPr>
              <a:t> </a:t>
            </a:r>
            <a:endParaRPr lang="en-US" sz="2200" dirty="0">
              <a:latin typeface="Raleway" panose="020B0003030101060003" pitchFamily="34" charset="0"/>
            </a:endParaRPr>
          </a:p>
        </p:txBody>
      </p:sp>
      <p:sp>
        <p:nvSpPr>
          <p:cNvPr id="4" name="Rectángulo 3"/>
          <p:cNvSpPr/>
          <p:nvPr/>
        </p:nvSpPr>
        <p:spPr>
          <a:xfrm>
            <a:off x="127191" y="1641213"/>
            <a:ext cx="8455700" cy="2862322"/>
          </a:xfrm>
          <a:prstGeom prst="rect">
            <a:avLst/>
          </a:prstGeom>
        </p:spPr>
        <p:txBody>
          <a:bodyPr wrap="square">
            <a:spAutoFit/>
          </a:bodyPr>
          <a:lstStyle/>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be informed about the processing of their data form third </a:t>
            </a:r>
            <a:r>
              <a:rPr lang="en-GB" sz="1800" spc="-85" dirty="0" smtClean="0">
                <a:solidFill>
                  <a:srgbClr val="00B050"/>
                </a:solidFill>
                <a:latin typeface="Calibri" panose="020F0502020204030204" pitchFamily="34" charset="0"/>
                <a:cs typeface="Calibri" panose="020F0502020204030204" pitchFamily="34" charset="0"/>
              </a:rPr>
              <a:t>parties</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access their </a:t>
            </a:r>
            <a:r>
              <a:rPr lang="en-GB" sz="1800" spc="-85" dirty="0" smtClean="0">
                <a:solidFill>
                  <a:srgbClr val="00B050"/>
                </a:solidFill>
                <a:latin typeface="Calibri" panose="020F0502020204030204" pitchFamily="34" charset="0"/>
                <a:cs typeface="Calibri" panose="020F0502020204030204" pitchFamily="34" charset="0"/>
              </a:rPr>
              <a:t>data</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rectification of their </a:t>
            </a:r>
            <a:r>
              <a:rPr lang="en-GB" sz="1800" spc="-85" dirty="0" smtClean="0">
                <a:solidFill>
                  <a:srgbClr val="00B050"/>
                </a:solidFill>
                <a:latin typeface="Calibri" panose="020F0502020204030204" pitchFamily="34" charset="0"/>
                <a:cs typeface="Calibri" panose="020F0502020204030204" pitchFamily="34" charset="0"/>
              </a:rPr>
              <a:t>data</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be </a:t>
            </a:r>
            <a:r>
              <a:rPr lang="en-GB" sz="1800" spc="-85" dirty="0" smtClean="0">
                <a:solidFill>
                  <a:srgbClr val="00B050"/>
                </a:solidFill>
                <a:latin typeface="Calibri" panose="020F0502020204030204" pitchFamily="34" charset="0"/>
                <a:cs typeface="Calibri" panose="020F0502020204030204" pitchFamily="34" charset="0"/>
              </a:rPr>
              <a:t>forgotten</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restrict processing of their </a:t>
            </a:r>
            <a:r>
              <a:rPr lang="en-GB" sz="1800" spc="-85" dirty="0" smtClean="0">
                <a:solidFill>
                  <a:srgbClr val="00B050"/>
                </a:solidFill>
                <a:latin typeface="Calibri" panose="020F0502020204030204" pitchFamily="34" charset="0"/>
                <a:cs typeface="Calibri" panose="020F0502020204030204" pitchFamily="34" charset="0"/>
              </a:rPr>
              <a:t>data</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the portability of their </a:t>
            </a:r>
            <a:r>
              <a:rPr lang="en-GB" sz="1800" spc="-85" dirty="0" smtClean="0">
                <a:solidFill>
                  <a:srgbClr val="00B050"/>
                </a:solidFill>
                <a:latin typeface="Calibri" panose="020F0502020204030204" pitchFamily="34" charset="0"/>
                <a:cs typeface="Calibri" panose="020F0502020204030204" pitchFamily="34" charset="0"/>
              </a:rPr>
              <a:t>data</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the right to </a:t>
            </a:r>
            <a:r>
              <a:rPr lang="en-GB" sz="1800" spc="-85" dirty="0">
                <a:solidFill>
                  <a:srgbClr val="00B050"/>
                </a:solidFill>
                <a:latin typeface="Calibri" panose="020F0502020204030204" pitchFamily="34" charset="0"/>
                <a:cs typeface="Calibri" panose="020F0502020204030204" pitchFamily="34" charset="0"/>
              </a:rPr>
              <a:t>object their </a:t>
            </a:r>
            <a:r>
              <a:rPr lang="en-GB" sz="1800" spc="-85" dirty="0" smtClean="0">
                <a:solidFill>
                  <a:srgbClr val="00B050"/>
                </a:solidFill>
                <a:latin typeface="Calibri" panose="020F0502020204030204" pitchFamily="34" charset="0"/>
                <a:cs typeface="Calibri" panose="020F0502020204030204" pitchFamily="34" charset="0"/>
              </a:rPr>
              <a:t>data</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Citizens </a:t>
            </a:r>
            <a:r>
              <a:rPr lang="en-GB" sz="1800" spc="-85" dirty="0">
                <a:solidFill>
                  <a:schemeClr val="tx1"/>
                </a:solidFill>
                <a:latin typeface="Calibri" panose="020F0502020204030204" pitchFamily="34" charset="0"/>
                <a:cs typeface="Calibri" panose="020F0502020204030204" pitchFamily="34" charset="0"/>
              </a:rPr>
              <a:t>have rights </a:t>
            </a:r>
            <a:r>
              <a:rPr lang="en-GB" sz="1800" spc="-85" dirty="0">
                <a:solidFill>
                  <a:srgbClr val="00B050"/>
                </a:solidFill>
                <a:latin typeface="Calibri" panose="020F0502020204030204" pitchFamily="34" charset="0"/>
                <a:cs typeface="Calibri" panose="020F0502020204030204" pitchFamily="34" charset="0"/>
              </a:rPr>
              <a:t>in relation to automated decision making and </a:t>
            </a:r>
            <a:r>
              <a:rPr lang="en-GB" sz="1800" spc="-85" dirty="0" smtClean="0">
                <a:solidFill>
                  <a:srgbClr val="00B050"/>
                </a:solidFill>
                <a:latin typeface="Calibri" panose="020F0502020204030204" pitchFamily="34" charset="0"/>
                <a:cs typeface="Calibri" panose="020F0502020204030204" pitchFamily="34" charset="0"/>
              </a:rPr>
              <a:t>profiling</a:t>
            </a:r>
          </a:p>
          <a:p>
            <a:pPr marL="342900" indent="-342900" algn="just">
              <a:buFont typeface="+mj-lt"/>
              <a:buAutoNum type="arabicPeriod"/>
              <a:defRPr/>
            </a:pPr>
            <a:endParaRPr lang="en-GB" sz="1800" spc="-85" dirty="0">
              <a:solidFill>
                <a:srgbClr val="00B050"/>
              </a:solidFill>
              <a:latin typeface="Calibri" panose="020F0502020204030204" pitchFamily="34" charset="0"/>
              <a:cs typeface="Calibri" panose="020F0502020204030204" pitchFamily="34" charset="0"/>
            </a:endParaRPr>
          </a:p>
          <a:p>
            <a:pPr algn="just">
              <a:defRPr/>
            </a:pPr>
            <a:r>
              <a:rPr lang="en-GB" i="1" spc="-85" dirty="0" smtClean="0">
                <a:solidFill>
                  <a:schemeClr val="tx1"/>
                </a:solidFill>
                <a:latin typeface="Calibri" panose="020F0502020204030204" pitchFamily="34" charset="0"/>
                <a:cs typeface="Calibri" panose="020F0502020204030204" pitchFamily="34" charset="0"/>
              </a:rPr>
              <a:t>From Article no. 12 to 23 of legislative text.</a:t>
            </a:r>
            <a:endParaRPr lang="en-GB" i="1" dirty="0" smtClean="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Citizens’ rights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96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3 – 8 privacy rights</a:t>
            </a:r>
            <a:br>
              <a:rPr lang="en-US" sz="2200" dirty="0" smtClean="0">
                <a:latin typeface="Raleway" panose="020B0003030101060003" pitchFamily="34" charset="0"/>
              </a:rPr>
            </a:br>
            <a:r>
              <a:rPr lang="en-US" sz="2200" dirty="0" smtClean="0">
                <a:latin typeface="Raleway" panose="020B0003030101060003" pitchFamily="34" charset="0"/>
              </a:rPr>
              <a:t>Chapter </a:t>
            </a:r>
            <a:r>
              <a:rPr lang="en-US" sz="2200" dirty="0">
                <a:latin typeface="Raleway" panose="020B0003030101060003" pitchFamily="34" charset="0"/>
              </a:rPr>
              <a:t>3</a:t>
            </a:r>
            <a:r>
              <a:rPr lang="en-US" sz="2200" dirty="0" smtClean="0">
                <a:latin typeface="Raleway" panose="020B0003030101060003" pitchFamily="34" charset="0"/>
              </a:rPr>
              <a:t> </a:t>
            </a:r>
            <a:endParaRPr lang="en-US" sz="2200" dirty="0">
              <a:latin typeface="Raleway" panose="020B0003030101060003" pitchFamily="34" charset="0"/>
            </a:endParaRPr>
          </a:p>
        </p:txBody>
      </p:sp>
      <p:sp>
        <p:nvSpPr>
          <p:cNvPr id="4" name="Rectángulo 3"/>
          <p:cNvSpPr/>
          <p:nvPr/>
        </p:nvSpPr>
        <p:spPr>
          <a:xfrm>
            <a:off x="127191" y="1641213"/>
            <a:ext cx="8455700" cy="3308598"/>
          </a:xfrm>
          <a:prstGeom prst="rect">
            <a:avLst/>
          </a:prstGeom>
        </p:spPr>
        <p:txBody>
          <a:bodyPr wrap="square">
            <a:spAutoFit/>
          </a:bodyPr>
          <a:lstStyle/>
          <a:p>
            <a:pPr algn="just">
              <a:defRPr/>
            </a:pPr>
            <a:r>
              <a:rPr lang="en-GB" sz="1800" spc="-85" dirty="0" smtClean="0">
                <a:solidFill>
                  <a:schemeClr val="tx1"/>
                </a:solidFill>
                <a:latin typeface="Calibri" panose="020F0502020204030204" pitchFamily="34" charset="0"/>
                <a:cs typeface="Calibri" panose="020F0502020204030204" pitchFamily="34" charset="0"/>
              </a:rPr>
              <a:t>There are six cases (i.e. scenarios) in which organisations are allowed to process citizens’ data – upon full compliance with GDPR*:</a:t>
            </a:r>
          </a:p>
          <a:p>
            <a:pPr algn="just">
              <a:defRPr/>
            </a:pPr>
            <a:endParaRPr lang="en-GB" sz="500" spc="-85" dirty="0">
              <a:solidFill>
                <a:schemeClr val="tx1"/>
              </a:solidFill>
              <a:latin typeface="Calibri" panose="020F0502020204030204" pitchFamily="34" charset="0"/>
              <a:cs typeface="Calibri" panose="020F0502020204030204" pitchFamily="34" charset="0"/>
            </a:endParaRPr>
          </a:p>
          <a:p>
            <a:pPr algn="just">
              <a:defRPr/>
            </a:pPr>
            <a:r>
              <a:rPr lang="en-GB" i="1" spc="-85" dirty="0" smtClean="0">
                <a:solidFill>
                  <a:schemeClr val="tx1"/>
                </a:solidFill>
                <a:latin typeface="Calibri" panose="020F0502020204030204" pitchFamily="34" charset="0"/>
                <a:cs typeface="Calibri" panose="020F0502020204030204" pitchFamily="34" charset="0"/>
              </a:rPr>
              <a:t>*From Article no. 6  of legislative text</a:t>
            </a:r>
          </a:p>
          <a:p>
            <a:pPr algn="just">
              <a:defRPr/>
            </a:pPr>
            <a:endParaRPr lang="en-GB" sz="1000" spc="-85" dirty="0">
              <a:solidFill>
                <a:schemeClr val="tx1"/>
              </a:solidFill>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Unambiguous consent from the data’ subject</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Conclusion of a contract – organisation’s right to a brief double-check of subject’s background</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Full compliance with further legal obligations</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To protect vital interests of data’ subject</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To protect public interest</a:t>
            </a:r>
          </a:p>
          <a:p>
            <a:pPr marL="342900" indent="-342900" algn="just">
              <a:buFont typeface="+mj-lt"/>
              <a:buAutoNum type="arabicPeriod"/>
              <a:defRPr/>
            </a:pPr>
            <a:r>
              <a:rPr lang="en-GB" sz="1800" spc="-85" dirty="0" smtClean="0">
                <a:solidFill>
                  <a:schemeClr val="tx1"/>
                </a:solidFill>
                <a:latin typeface="Calibri" panose="020F0502020204030204" pitchFamily="34" charset="0"/>
                <a:cs typeface="Calibri" panose="020F0502020204030204" pitchFamily="34" charset="0"/>
              </a:rPr>
              <a:t>Whenever there is legitimate interest – upon non-conflict with fundamental rights and freedom of data’ subject.</a:t>
            </a:r>
          </a:p>
          <a:p>
            <a:pPr marL="342900" indent="-342900" algn="just">
              <a:buFont typeface="+mj-lt"/>
              <a:buAutoNum type="arabicPeriod"/>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implications for organizations and businesses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07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4 – Demonstrating compliance </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Perform routine assessment and audit of “personal data” you process, and which other parties have access to them</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Disclose the ratio behind your processing – under which of the six scenarios you operate your processing?</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Operate in full alignment with Article no.12 – first citizens’ right</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Transparency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4 – Demonstrating compliance </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Embrace data protection at all stages of value generation process</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Make personal data as anonymous as possible</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Set up security mechanisms to prevent data breaches – </a:t>
            </a:r>
            <a:r>
              <a:rPr lang="en-GB" sz="1800" i="1" spc="-85" dirty="0" smtClean="0">
                <a:solidFill>
                  <a:schemeClr val="tx1"/>
                </a:solidFill>
                <a:latin typeface="Calibri" panose="020F0502020204030204" pitchFamily="34" charset="0"/>
                <a:cs typeface="Calibri" panose="020F0502020204030204" pitchFamily="34" charset="0"/>
              </a:rPr>
              <a:t>who you’re sharing your PWs with?</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a:solidFill>
                  <a:schemeClr val="tx1"/>
                </a:solidFill>
                <a:latin typeface="Calibri" panose="020F0502020204030204" pitchFamily="34" charset="0"/>
                <a:cs typeface="Calibri" panose="020F0502020204030204" pitchFamily="34" charset="0"/>
              </a:rPr>
              <a:t>V</a:t>
            </a:r>
            <a:r>
              <a:rPr lang="en-GB" sz="1800" spc="-85" dirty="0" smtClean="0">
                <a:solidFill>
                  <a:schemeClr val="tx1"/>
                </a:solidFill>
                <a:latin typeface="Calibri" panose="020F0502020204030204" pitchFamily="34" charset="0"/>
                <a:cs typeface="Calibri" panose="020F0502020204030204" pitchFamily="34" charset="0"/>
              </a:rPr>
              <a:t>alidated data impact assessment – does your activity damages / threats personal data?</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Test a notification system in case of data breach – recalling citizens’ right to be informed</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Security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53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tx1"/>
                </a:solidFill>
              </a:rPr>
              <a:t>INDEX</a:t>
            </a:r>
            <a:endParaRPr sz="2200">
              <a:solidFill>
                <a:schemeClr val="tx1"/>
              </a:solidFill>
            </a:endParaRPr>
          </a:p>
        </p:txBody>
      </p:sp>
      <p:sp>
        <p:nvSpPr>
          <p:cNvPr id="4" name="Rectángulo 3"/>
          <p:cNvSpPr/>
          <p:nvPr/>
        </p:nvSpPr>
        <p:spPr>
          <a:xfrm>
            <a:off x="388419" y="957739"/>
            <a:ext cx="7942780" cy="4124206"/>
          </a:xfrm>
          <a:prstGeom prst="rect">
            <a:avLst/>
          </a:prstGeom>
        </p:spPr>
        <p:txBody>
          <a:bodyPr wrap="square">
            <a:spAutoFit/>
          </a:bodyPr>
          <a:lstStyle/>
          <a:p>
            <a:pPr marL="171450" lvl="0" indent="-171450">
              <a:buClr>
                <a:schemeClr val="dk1"/>
              </a:buClr>
              <a:buSzPts val="1100"/>
              <a:buFont typeface="Arial" panose="020B0604020202020204" pitchFamily="34" charset="0"/>
              <a:buChar char="•"/>
            </a:pPr>
            <a:r>
              <a:rPr lang="en-GB" sz="900" dirty="0" smtClean="0">
                <a:solidFill>
                  <a:srgbClr val="2ABBAD"/>
                </a:solidFill>
                <a:latin typeface="Calibri" panose="020F0502020204030204" pitchFamily="34" charset="0"/>
                <a:cs typeface="Calibri" panose="020F0502020204030204" pitchFamily="34" charset="0"/>
              </a:rPr>
              <a:t>Few introduction notes on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What is the GDPR?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Bare in mind…what is a regulation?</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The GDPR in brief: scale and scope</a:t>
            </a:r>
          </a:p>
          <a:p>
            <a:pPr lvl="0">
              <a:buClr>
                <a:schemeClr val="dk1"/>
              </a:buClr>
              <a:buSzPts val="1100"/>
            </a:pPr>
            <a:r>
              <a:rPr lang="en-GB" sz="900" dirty="0" smtClean="0">
                <a:solidFill>
                  <a:schemeClr val="tx1"/>
                </a:solidFill>
                <a:latin typeface="Calibri" panose="020F0502020204030204" pitchFamily="34" charset="0"/>
                <a:cs typeface="Calibri" panose="020F0502020204030204" pitchFamily="34" charset="0"/>
              </a:rPr>
              <a:t>	Be cautious</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Pinpoints</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dirty="0" smtClean="0">
              <a:solidFill>
                <a:schemeClr val="tx1"/>
              </a:solidFill>
              <a:latin typeface="Calibri" panose="020F0502020204030204" pitchFamily="34" charset="0"/>
              <a:cs typeface="Calibri" panose="020F0502020204030204" pitchFamily="34" charset="0"/>
            </a:endParaRPr>
          </a:p>
          <a:p>
            <a:pPr marL="171450"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Unit 1: </a:t>
            </a:r>
            <a:r>
              <a:rPr lang="en-GB" sz="900" dirty="0" smtClean="0">
                <a:solidFill>
                  <a:srgbClr val="2ABBAD"/>
                </a:solidFill>
                <a:latin typeface="Calibri" panose="020F0502020204030204" pitchFamily="34" charset="0"/>
                <a:cs typeface="Calibri" panose="020F0502020204030204" pitchFamily="34" charset="0"/>
              </a:rPr>
              <a:t>The GDPR glossary</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Personal data </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Processing</a:t>
            </a:r>
          </a:p>
          <a:p>
            <a:pPr>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Profiling </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Controller</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Consent</a:t>
            </a:r>
          </a:p>
          <a:p>
            <a:pPr lvl="0">
              <a:buClr>
                <a:schemeClr val="dk1"/>
              </a:buClr>
              <a:buSzPts val="1100"/>
            </a:pPr>
            <a:r>
              <a:rPr lang="en-GB" sz="900" dirty="0" smtClean="0">
                <a:solidFill>
                  <a:schemeClr val="tx1"/>
                </a:solidFill>
                <a:latin typeface="Calibri" panose="020F0502020204030204" pitchFamily="34" charset="0"/>
                <a:cs typeface="Calibri" panose="020F0502020204030204" pitchFamily="34" charset="0"/>
              </a:rPr>
              <a:t>	Personal Data Breach </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endParaRPr lang="en-GB" sz="900" dirty="0" smtClean="0">
              <a:solidFill>
                <a:schemeClr val="tx1"/>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a:solidFill>
                  <a:srgbClr val="2ABBAD"/>
                </a:solidFill>
                <a:latin typeface="Calibri" panose="020F0502020204030204" pitchFamily="34" charset="0"/>
                <a:cs typeface="Calibri" panose="020F0502020204030204" pitchFamily="34" charset="0"/>
              </a:rPr>
              <a:t>Unit 2 </a:t>
            </a:r>
            <a:r>
              <a:rPr lang="en-GB" sz="900" dirty="0" smtClean="0">
                <a:solidFill>
                  <a:srgbClr val="2ABBAD"/>
                </a:solidFill>
                <a:latin typeface="Calibri" panose="020F0502020204030204" pitchFamily="34" charset="0"/>
                <a:cs typeface="Calibri" panose="020F0502020204030204" pitchFamily="34" charset="0"/>
              </a:rPr>
              <a:t>– 7 </a:t>
            </a:r>
            <a:r>
              <a:rPr lang="en-GB" sz="900" dirty="0">
                <a:solidFill>
                  <a:srgbClr val="2ABBAD"/>
                </a:solidFill>
                <a:latin typeface="Calibri" panose="020F0502020204030204" pitchFamily="34" charset="0"/>
                <a:cs typeface="Calibri" panose="020F0502020204030204" pitchFamily="34" charset="0"/>
              </a:rPr>
              <a:t>principles of Data </a:t>
            </a:r>
            <a:r>
              <a:rPr lang="en-GB" sz="900" dirty="0" smtClean="0">
                <a:solidFill>
                  <a:srgbClr val="2ABBAD"/>
                </a:solidFill>
                <a:latin typeface="Calibri" panose="020F0502020204030204" pitchFamily="34" charset="0"/>
                <a:cs typeface="Calibri" panose="020F0502020204030204" pitchFamily="34" charset="0"/>
              </a:rPr>
              <a:t>Protection</a:t>
            </a:r>
          </a:p>
          <a:p>
            <a:pPr lvl="0">
              <a:buClr>
                <a:schemeClr val="dk1"/>
              </a:buClr>
              <a:buSzPts val="1100"/>
            </a:pPr>
            <a:endParaRPr lang="en-GB" sz="900" dirty="0">
              <a:solidFill>
                <a:srgbClr val="2ABBAD"/>
              </a:solidFill>
              <a:latin typeface="Calibri" panose="020F0502020204030204" pitchFamily="34" charset="0"/>
              <a:cs typeface="Calibri" panose="020F0502020204030204" pitchFamily="34" charset="0"/>
            </a:endParaRPr>
          </a:p>
          <a:p>
            <a:pPr marL="171450" lvl="0" indent="-171450">
              <a:buClr>
                <a:schemeClr val="dk1"/>
              </a:buClr>
              <a:buSzPts val="1100"/>
              <a:buFont typeface="Arial" panose="020B0604020202020204" pitchFamily="34" charset="0"/>
              <a:buChar char="•"/>
            </a:pPr>
            <a:r>
              <a:rPr lang="en-GB" sz="900" dirty="0" smtClean="0">
                <a:solidFill>
                  <a:srgbClr val="2ABBAD"/>
                </a:solidFill>
                <a:latin typeface="Calibri" panose="020F0502020204030204" pitchFamily="34" charset="0"/>
                <a:cs typeface="Calibri" panose="020F0502020204030204" pitchFamily="34" charset="0"/>
              </a:rPr>
              <a:t>Unit </a:t>
            </a:r>
            <a:r>
              <a:rPr lang="en-GB" sz="900" dirty="0">
                <a:solidFill>
                  <a:srgbClr val="2ABBAD"/>
                </a:solidFill>
                <a:latin typeface="Calibri" panose="020F0502020204030204" pitchFamily="34" charset="0"/>
                <a:cs typeface="Calibri" panose="020F0502020204030204" pitchFamily="34" charset="0"/>
              </a:rPr>
              <a:t>3 – </a:t>
            </a:r>
            <a:r>
              <a:rPr lang="en-GB" sz="900" dirty="0" smtClean="0">
                <a:solidFill>
                  <a:srgbClr val="2ABBAD"/>
                </a:solidFill>
                <a:latin typeface="Calibri" panose="020F0502020204030204" pitchFamily="34" charset="0"/>
                <a:cs typeface="Calibri" panose="020F0502020204030204" pitchFamily="34" charset="0"/>
              </a:rPr>
              <a:t>8 </a:t>
            </a:r>
            <a:r>
              <a:rPr lang="en-GB" sz="900" dirty="0">
                <a:solidFill>
                  <a:srgbClr val="2ABBAD"/>
                </a:solidFill>
                <a:latin typeface="Calibri" panose="020F0502020204030204" pitchFamily="34" charset="0"/>
                <a:cs typeface="Calibri" panose="020F0502020204030204" pitchFamily="34" charset="0"/>
              </a:rPr>
              <a:t>privacy rights</a:t>
            </a:r>
          </a:p>
          <a:p>
            <a:pPr lvl="0">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Citizens’ rights</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The implication for organisations and businesses</a:t>
            </a:r>
          </a:p>
          <a:p>
            <a:pPr lvl="1">
              <a:buClr>
                <a:schemeClr val="dk1"/>
              </a:buClr>
              <a:buSzPts val="1100"/>
            </a:pPr>
            <a:endParaRPr lang="en-GB" sz="900" dirty="0">
              <a:solidFill>
                <a:schemeClr val="tx1"/>
              </a:solidFill>
              <a:latin typeface="Calibri" panose="020F0502020204030204" pitchFamily="34" charset="0"/>
              <a:cs typeface="Calibri" panose="020F0502020204030204" pitchFamily="34" charset="0"/>
            </a:endParaRPr>
          </a:p>
          <a:p>
            <a:pPr marL="171450" lvl="1" indent="-171450">
              <a:buClr>
                <a:schemeClr val="dk1"/>
              </a:buClr>
              <a:buSzPts val="1100"/>
              <a:buFont typeface="Arial" panose="020B0604020202020204" pitchFamily="34" charset="0"/>
              <a:buChar char="•"/>
            </a:pPr>
            <a:r>
              <a:rPr lang="en-GB" sz="900" dirty="0" smtClean="0">
                <a:solidFill>
                  <a:srgbClr val="2ABBAD"/>
                </a:solidFill>
                <a:latin typeface="Calibri" panose="020F0502020204030204" pitchFamily="34" charset="0"/>
                <a:cs typeface="Calibri" panose="020F0502020204030204" pitchFamily="34" charset="0"/>
              </a:rPr>
              <a:t>Unit </a:t>
            </a:r>
            <a:r>
              <a:rPr lang="en-GB" sz="900" dirty="0">
                <a:solidFill>
                  <a:srgbClr val="2ABBAD"/>
                </a:solidFill>
                <a:latin typeface="Calibri" panose="020F0502020204030204" pitchFamily="34" charset="0"/>
                <a:cs typeface="Calibri" panose="020F0502020204030204" pitchFamily="34" charset="0"/>
              </a:rPr>
              <a:t>4 – Demonstrating </a:t>
            </a:r>
            <a:r>
              <a:rPr lang="en-GB" sz="900" dirty="0" smtClean="0">
                <a:solidFill>
                  <a:srgbClr val="2ABBAD"/>
                </a:solidFill>
                <a:latin typeface="Calibri" panose="020F0502020204030204" pitchFamily="34" charset="0"/>
                <a:cs typeface="Calibri" panose="020F0502020204030204" pitchFamily="34" charset="0"/>
              </a:rPr>
              <a:t>compliance</a:t>
            </a:r>
            <a:endParaRPr lang="en-GB" sz="900" dirty="0" smtClean="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Transparency </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Security</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Accountability</a:t>
            </a:r>
          </a:p>
          <a:p>
            <a:pPr lvl="1">
              <a:buClr>
                <a:schemeClr val="dk1"/>
              </a:buClr>
              <a:buSzPts val="1100"/>
            </a:pPr>
            <a:r>
              <a:rPr lang="en-GB" sz="900" dirty="0">
                <a:solidFill>
                  <a:schemeClr val="tx1"/>
                </a:solidFill>
                <a:latin typeface="Calibri" panose="020F0502020204030204" pitchFamily="34" charset="0"/>
                <a:cs typeface="Calibri" panose="020F0502020204030204" pitchFamily="34" charset="0"/>
              </a:rPr>
              <a:t>	</a:t>
            </a:r>
            <a:r>
              <a:rPr lang="en-GB" sz="900" dirty="0" smtClean="0">
                <a:solidFill>
                  <a:schemeClr val="tx1"/>
                </a:solidFill>
                <a:latin typeface="Calibri" panose="020F0502020204030204" pitchFamily="34" charset="0"/>
                <a:cs typeface="Calibri" panose="020F0502020204030204" pitchFamily="34" charset="0"/>
              </a:rPr>
              <a:t>Citizens </a:t>
            </a:r>
            <a:r>
              <a:rPr lang="en-GB" sz="900" smtClean="0">
                <a:solidFill>
                  <a:schemeClr val="tx1"/>
                </a:solidFill>
                <a:latin typeface="Calibri" panose="020F0502020204030204" pitchFamily="34" charset="0"/>
                <a:cs typeface="Calibri" panose="020F0502020204030204" pitchFamily="34" charset="0"/>
              </a:rPr>
              <a:t>Data Protection Rights’</a:t>
            </a:r>
            <a:endParaRPr lang="en-GB" sz="9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endParaRPr lang="en-GB" dirty="0" smtClean="0">
              <a:solidFill>
                <a:schemeClr val="tx1"/>
              </a:solidFill>
              <a:latin typeface="Calibri" panose="020F0502020204030204" pitchFamily="34" charset="0"/>
              <a:cs typeface="Calibri" panose="020F0502020204030204" pitchFamily="34" charset="0"/>
            </a:endParaRP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4 – Demonstrating compliance </a:t>
            </a:r>
            <a:endParaRPr lang="en-US" sz="2200" dirty="0">
              <a:latin typeface="Raleway" panose="020B0003030101060003" pitchFamily="34" charset="0"/>
            </a:endParaRPr>
          </a:p>
        </p:txBody>
      </p:sp>
      <p:sp>
        <p:nvSpPr>
          <p:cNvPr id="4" name="Rectángulo 3"/>
          <p:cNvSpPr/>
          <p:nvPr/>
        </p:nvSpPr>
        <p:spPr>
          <a:xfrm>
            <a:off x="127191" y="1641213"/>
            <a:ext cx="8455700" cy="1754326"/>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If you have the opportunity, appoint a specialist that can take care of your compliance</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If any third party process data on your behalf, please considers signing a formal agreement</a:t>
            </a:r>
          </a:p>
          <a:p>
            <a:pPr marL="285750" indent="-285750" algn="just">
              <a:buFont typeface="Wingdings" panose="05000000000000000000" pitchFamily="2" charset="2"/>
              <a:buChar char="ü"/>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Large organisation typically rely on the expertise of a Data Protection Officer, consider hiring one as soon as you enough resources…(€)</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Accountability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819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4 – Demonstrating compliance </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marL="285750" indent="-285750" algn="just">
              <a:buFont typeface="Wingdings" panose="05000000000000000000" pitchFamily="2" charset="2"/>
              <a:buChar char="ü"/>
              <a:defRPr/>
            </a:pPr>
            <a:r>
              <a:rPr lang="en-GB" sz="1800" spc="-85" dirty="0" smtClean="0">
                <a:solidFill>
                  <a:schemeClr val="tx1"/>
                </a:solidFill>
                <a:latin typeface="Calibri" panose="020F0502020204030204" pitchFamily="34" charset="0"/>
                <a:cs typeface="Calibri" panose="020F0502020204030204" pitchFamily="34" charset="0"/>
              </a:rPr>
              <a:t>Make sure to double check any time your full compliance with all of the citizens’ rights (go back to slide 16 for reference)</a:t>
            </a:r>
          </a:p>
          <a:p>
            <a:pPr algn="just">
              <a:defRPr/>
            </a:pPr>
            <a:endParaRPr lang="en-GB" sz="1800" spc="-85"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r>
              <a:rPr lang="en-GB" sz="1800" spc="-85" dirty="0">
                <a:solidFill>
                  <a:schemeClr val="tx1"/>
                </a:solidFill>
                <a:latin typeface="Calibri" panose="020F0502020204030204" pitchFamily="34" charset="0"/>
                <a:cs typeface="Calibri" panose="020F0502020204030204" pitchFamily="34" charset="0"/>
              </a:rPr>
              <a:t>I</a:t>
            </a:r>
            <a:r>
              <a:rPr lang="en-GB" sz="1800" spc="-85" dirty="0" smtClean="0">
                <a:solidFill>
                  <a:schemeClr val="tx1"/>
                </a:solidFill>
                <a:latin typeface="Calibri" panose="020F0502020204030204" pitchFamily="34" charset="0"/>
                <a:cs typeface="Calibri" panose="020F0502020204030204" pitchFamily="34" charset="0"/>
              </a:rPr>
              <a:t>s it easy for data subjects to be informed about the processing?...</a:t>
            </a:r>
          </a:p>
          <a:p>
            <a:pPr marL="285750" indent="-285750" algn="just">
              <a:buFont typeface="Wingdings" panose="05000000000000000000" pitchFamily="2" charset="2"/>
              <a:buChar char="Ø"/>
              <a:defRPr/>
            </a:pPr>
            <a:r>
              <a:rPr lang="en-GB" sz="1800" spc="-85" dirty="0" smtClean="0">
                <a:solidFill>
                  <a:schemeClr val="tx1"/>
                </a:solidFill>
                <a:latin typeface="Calibri" panose="020F0502020204030204" pitchFamily="34" charset="0"/>
                <a:cs typeface="Calibri" panose="020F0502020204030204" pitchFamily="34" charset="0"/>
              </a:rPr>
              <a:t>Is it easy for data subject to access their data?...</a:t>
            </a:r>
          </a:p>
          <a:p>
            <a:pPr marL="285750" indent="-285750" algn="just">
              <a:buFont typeface="Wingdings" panose="05000000000000000000" pitchFamily="2" charset="2"/>
              <a:buChar char="Ø"/>
              <a:defRPr/>
            </a:pPr>
            <a:r>
              <a:rPr lang="en-GB" sz="1800" spc="-85" dirty="0" smtClean="0">
                <a:solidFill>
                  <a:schemeClr val="tx1"/>
                </a:solidFill>
                <a:latin typeface="Calibri" panose="020F0502020204030204" pitchFamily="34" charset="0"/>
                <a:cs typeface="Calibri" panose="020F0502020204030204" pitchFamily="34" charset="0"/>
              </a:rPr>
              <a:t>Is it easy for data subject to be forgotten?...</a:t>
            </a:r>
          </a:p>
          <a:p>
            <a:pPr marL="285750" indent="-285750" algn="just">
              <a:buFont typeface="Wingdings" panose="05000000000000000000" pitchFamily="2" charset="2"/>
              <a:buChar char="Ø"/>
              <a:defRPr/>
            </a:pPr>
            <a:r>
              <a:rPr lang="en-GB" sz="1800" spc="-85" dirty="0" smtClean="0">
                <a:solidFill>
                  <a:schemeClr val="tx1"/>
                </a:solidFill>
                <a:latin typeface="Calibri" panose="020F0502020204030204" pitchFamily="34" charset="0"/>
                <a:cs typeface="Calibri" panose="020F0502020204030204" pitchFamily="34" charset="0"/>
              </a:rPr>
              <a:t>Etc…</a:t>
            </a:r>
          </a:p>
          <a:p>
            <a:pPr marL="285750" indent="-285750" algn="just">
              <a:buFont typeface="Wingdings" panose="05000000000000000000" pitchFamily="2" charset="2"/>
              <a:buChar char="Ø"/>
              <a:defRPr/>
            </a:pPr>
            <a:endParaRPr lang="en-GB" sz="1800" spc="-85" dirty="0" smtClean="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defRPr/>
            </a:pP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Citizens Data Protection’s rights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157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4 – Demonstrating compliance </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defRPr/>
            </a:pPr>
            <a:r>
              <a:rPr lang="en-GB" sz="1800" spc="-85" dirty="0" smtClean="0">
                <a:solidFill>
                  <a:schemeClr val="tx1"/>
                </a:solidFill>
                <a:latin typeface="Calibri" panose="020F0502020204030204" pitchFamily="34" charset="0"/>
                <a:cs typeface="Calibri" panose="020F0502020204030204" pitchFamily="34" charset="0"/>
              </a:rPr>
              <a:t>In the context of this training module, our objective is to guide readers through the very fundamentals of GDPR legislations – something that per se is very intricate and would require a whole separate context for in-depth considerations. </a:t>
            </a:r>
          </a:p>
          <a:p>
            <a:pPr algn="just">
              <a:defRPr/>
            </a:pPr>
            <a:endParaRPr lang="en-GB" sz="1800" spc="-85" dirty="0">
              <a:solidFill>
                <a:schemeClr val="tx1"/>
              </a:solidFill>
              <a:latin typeface="Calibri" panose="020F0502020204030204" pitchFamily="34" charset="0"/>
              <a:cs typeface="Calibri" panose="020F0502020204030204" pitchFamily="34" charset="0"/>
            </a:endParaRPr>
          </a:p>
          <a:p>
            <a:pPr algn="just">
              <a:defRPr/>
            </a:pPr>
            <a:r>
              <a:rPr lang="en-GB" sz="1800" spc="-85" dirty="0" smtClean="0">
                <a:solidFill>
                  <a:schemeClr val="tx1"/>
                </a:solidFill>
                <a:latin typeface="Calibri" panose="020F0502020204030204" pitchFamily="34" charset="0"/>
                <a:cs typeface="Calibri" panose="020F0502020204030204" pitchFamily="34" charset="0"/>
              </a:rPr>
              <a:t>In the </a:t>
            </a:r>
            <a:r>
              <a:rPr lang="en-GB" sz="1800" spc="-85" dirty="0" smtClean="0">
                <a:solidFill>
                  <a:schemeClr val="tx1"/>
                </a:solidFill>
                <a:latin typeface="Calibri" panose="020F0502020204030204" pitchFamily="34" charset="0"/>
                <a:cs typeface="Calibri" panose="020F0502020204030204" pitchFamily="34" charset="0"/>
              </a:rPr>
              <a:t>last couple slides</a:t>
            </a:r>
            <a:r>
              <a:rPr lang="en-GB" sz="1800" spc="-85" dirty="0" smtClean="0">
                <a:solidFill>
                  <a:schemeClr val="tx1"/>
                </a:solidFill>
                <a:latin typeface="Calibri" panose="020F0502020204030204" pitchFamily="34" charset="0"/>
                <a:cs typeface="Calibri" panose="020F0502020204030204" pitchFamily="34" charset="0"/>
              </a:rPr>
              <a:t>, we provided </a:t>
            </a:r>
            <a:r>
              <a:rPr lang="en-GB" sz="1800" spc="-85" dirty="0" smtClean="0">
                <a:solidFill>
                  <a:schemeClr val="tx1"/>
                </a:solidFill>
                <a:latin typeface="Calibri" panose="020F0502020204030204" pitchFamily="34" charset="0"/>
                <a:cs typeface="Calibri" panose="020F0502020204030204" pitchFamily="34" charset="0"/>
              </a:rPr>
              <a:t>for a very brief compliance checklist – this is not exhaustive by any mean! If you wish to know more about GDPR and what might be your duties / obligations, please consider getting in contact with consultants and professionals near you…</a:t>
            </a:r>
            <a:endParaRPr lang="en-GB" sz="1800" spc="-85"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A </a:t>
            </a:r>
            <a:r>
              <a:rPr lang="en-US" sz="2000" dirty="0" smtClean="0">
                <a:latin typeface="Calibri" panose="020F0502020204030204" pitchFamily="34" charset="0"/>
                <a:cs typeface="Calibri" panose="020F0502020204030204" pitchFamily="34" charset="0"/>
              </a:rPr>
              <a:t>final important disclaimer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29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Thank you!</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Few introduction notes on GDPR</a:t>
            </a:r>
            <a:endParaRPr lang="en-US" sz="2200" dirty="0">
              <a:latin typeface="Raleway" panose="020B0003030101060003" pitchFamily="34" charset="0"/>
            </a:endParaRPr>
          </a:p>
        </p:txBody>
      </p:sp>
      <p:sp>
        <p:nvSpPr>
          <p:cNvPr id="4" name="Rectángulo 3"/>
          <p:cNvSpPr/>
          <p:nvPr/>
        </p:nvSpPr>
        <p:spPr>
          <a:xfrm>
            <a:off x="127191" y="1641213"/>
            <a:ext cx="8455700" cy="1477328"/>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If you’re going to exploit IT services to launch and run your digital business, it is required from you – by law – to understand what the GDPR is about.</a:t>
            </a:r>
          </a:p>
          <a:p>
            <a:pPr algn="just"/>
            <a:endParaRPr lang="en-GB" sz="1800" dirty="0">
              <a:solidFill>
                <a:srgbClr val="0E101A"/>
              </a:solidFill>
              <a:effectLst/>
              <a:latin typeface="Calibri" panose="020F0502020204030204" pitchFamily="34" charset="0"/>
              <a:cs typeface="Calibri" panose="020F0502020204030204" pitchFamily="34" charset="0"/>
            </a:endParaRPr>
          </a:p>
          <a:p>
            <a:pPr algn="just"/>
            <a:r>
              <a:rPr lang="en-GB" sz="1800" dirty="0" smtClean="0">
                <a:solidFill>
                  <a:srgbClr val="0E101A"/>
                </a:solidFill>
                <a:latin typeface="Calibri" panose="020F0502020204030204" pitchFamily="34" charset="0"/>
                <a:cs typeface="Calibri" panose="020F0502020204030204" pitchFamily="34" charset="0"/>
              </a:rPr>
              <a:t>In the context of this model, we will share you with a couple of information you </a:t>
            </a:r>
            <a:r>
              <a:rPr lang="en-GB" sz="1800" dirty="0" smtClean="0">
                <a:solidFill>
                  <a:srgbClr val="0E101A"/>
                </a:solidFill>
                <a:latin typeface="Calibri" panose="020F0502020204030204" pitchFamily="34" charset="0"/>
                <a:cs typeface="Calibri" panose="020F0502020204030204" pitchFamily="34" charset="0"/>
              </a:rPr>
              <a:t>need to </a:t>
            </a:r>
            <a:r>
              <a:rPr lang="en-GB" sz="1800" dirty="0" smtClean="0">
                <a:solidFill>
                  <a:srgbClr val="0E101A"/>
                </a:solidFill>
                <a:latin typeface="Calibri" panose="020F0502020204030204" pitchFamily="34" charset="0"/>
                <a:cs typeface="Calibri" panose="020F0502020204030204" pitchFamily="34" charset="0"/>
              </a:rPr>
              <a:t>operate a digital business in </a:t>
            </a:r>
            <a:r>
              <a:rPr lang="en-GB" sz="1800" dirty="0" smtClean="0">
                <a:solidFill>
                  <a:srgbClr val="0E101A"/>
                </a:solidFill>
                <a:latin typeface="Calibri" panose="020F0502020204030204" pitchFamily="34" charset="0"/>
                <a:cs typeface="Calibri" panose="020F0502020204030204" pitchFamily="34" charset="0"/>
              </a:rPr>
              <a:t>Europe</a:t>
            </a:r>
            <a:r>
              <a:rPr lang="en-GB" sz="1800" dirty="0">
                <a:solidFill>
                  <a:srgbClr val="0E101A"/>
                </a:solidFill>
                <a:latin typeface="Calibri" panose="020F0502020204030204" pitchFamily="34" charset="0"/>
                <a:cs typeface="Calibri" panose="020F0502020204030204" pitchFamily="34" charset="0"/>
              </a:rPr>
              <a:t> </a:t>
            </a:r>
            <a:r>
              <a:rPr lang="en-GB" sz="1800" dirty="0" smtClean="0">
                <a:solidFill>
                  <a:srgbClr val="0E101A"/>
                </a:solidFill>
                <a:latin typeface="Calibri" panose="020F0502020204030204" pitchFamily="34" charset="0"/>
                <a:cs typeface="Calibri" panose="020F0502020204030204" pitchFamily="34" charset="0"/>
              </a:rPr>
              <a:t>in compliance with GDPR.</a:t>
            </a:r>
            <a:endParaRPr lang="en-GB" sz="1800"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646331"/>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A regulation of the EU Parliament and EU council on “the protection of natural persons with regards to the processing of personal data and the free movement of such data”</a:t>
            </a: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What is the GDPR  </a:t>
            </a:r>
            <a:endParaRPr lang="en-US" sz="2000" dirty="0">
              <a:latin typeface="Calibri" panose="020F0502020204030204" pitchFamily="34" charset="0"/>
              <a:cs typeface="Calibri" panose="020F0502020204030204" pitchFamily="34" charset="0"/>
            </a:endParaRPr>
          </a:p>
        </p:txBody>
      </p:sp>
      <p:pic>
        <p:nvPicPr>
          <p:cNvPr id="6" name="Immagine 5"/>
          <p:cNvPicPr>
            <a:picLocks noChangeAspect="1"/>
          </p:cNvPicPr>
          <p:nvPr/>
        </p:nvPicPr>
        <p:blipFill>
          <a:blip r:embed="rId3"/>
          <a:stretch>
            <a:fillRect/>
          </a:stretch>
        </p:blipFill>
        <p:spPr>
          <a:xfrm>
            <a:off x="1954540" y="2418568"/>
            <a:ext cx="4801001" cy="1351463"/>
          </a:xfrm>
          <a:prstGeom prst="rect">
            <a:avLst/>
          </a:prstGeom>
          <a:ln w="28575">
            <a:solidFill>
              <a:srgbClr val="FF0000"/>
            </a:solidFill>
          </a:ln>
        </p:spPr>
      </p:pic>
      <p:sp>
        <p:nvSpPr>
          <p:cNvPr id="7" name="CasellaDiTesto 6"/>
          <p:cNvSpPr txBox="1"/>
          <p:nvPr/>
        </p:nvSpPr>
        <p:spPr>
          <a:xfrm>
            <a:off x="1883994" y="3901055"/>
            <a:ext cx="5418842"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Source: </a:t>
            </a:r>
            <a:r>
              <a:rPr lang="en-GB" sz="1000" dirty="0">
                <a:latin typeface="Calibri" panose="020F0502020204030204" pitchFamily="34" charset="0"/>
                <a:cs typeface="Calibri" panose="020F0502020204030204" pitchFamily="34" charset="0"/>
                <a:hlinkClick r:id="rId4"/>
              </a:rPr>
              <a:t>https://eur-lex.europa.eu/legal-content/EN/TXT/?</a:t>
            </a:r>
            <a:r>
              <a:rPr lang="en-GB" sz="1000" dirty="0" smtClean="0">
                <a:latin typeface="Calibri" panose="020F0502020204030204" pitchFamily="34" charset="0"/>
                <a:cs typeface="Calibri" panose="020F0502020204030204" pitchFamily="34" charset="0"/>
                <a:hlinkClick r:id="rId4"/>
              </a:rPr>
              <a:t>uri=CELEX%3A02016R0679-20160504</a:t>
            </a:r>
            <a:r>
              <a:rPr lang="en-GB" sz="1000" dirty="0" smtClean="0">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1415772"/>
          </a:xfrm>
          <a:prstGeom prst="rect">
            <a:avLst/>
          </a:prstGeom>
        </p:spPr>
        <p:txBody>
          <a:bodyPr wrap="square">
            <a:spAutoFit/>
          </a:bodyPr>
          <a:lstStyle/>
          <a:p>
            <a:pPr algn="just"/>
            <a:r>
              <a:rPr lang="en-GB" sz="1800" dirty="0" smtClean="0">
                <a:solidFill>
                  <a:srgbClr val="0E101A"/>
                </a:solidFill>
                <a:latin typeface="Calibri" panose="020F0502020204030204" pitchFamily="34" charset="0"/>
                <a:cs typeface="Calibri" panose="020F0502020204030204" pitchFamily="34" charset="0"/>
              </a:rPr>
              <a:t>According to EU Law, a regulation is a legal act from EU policy institutions to which all Member States should comply with (as in the case of GDPR). Not all types of EU legislations are as binding as regulations…</a:t>
            </a:r>
          </a:p>
          <a:p>
            <a:pPr algn="just"/>
            <a:endParaRPr lang="en-GB" sz="1800" i="1" dirty="0">
              <a:solidFill>
                <a:srgbClr val="0E101A"/>
              </a:solidFill>
              <a:latin typeface="Calibri" panose="020F0502020204030204" pitchFamily="34" charset="0"/>
              <a:cs typeface="Calibri" panose="020F0502020204030204" pitchFamily="34" charset="0"/>
            </a:endParaRPr>
          </a:p>
          <a:p>
            <a:pPr algn="just"/>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Bare in mind…  </a:t>
            </a:r>
            <a:endParaRPr lang="en-US" sz="2000" dirty="0">
              <a:latin typeface="Calibri" panose="020F0502020204030204" pitchFamily="34" charset="0"/>
              <a:cs typeface="Calibri" panose="020F0502020204030204" pitchFamily="34" charset="0"/>
            </a:endParaRPr>
          </a:p>
        </p:txBody>
      </p:sp>
      <p:graphicFrame>
        <p:nvGraphicFramePr>
          <p:cNvPr id="3" name="Diagramma 2"/>
          <p:cNvGraphicFramePr/>
          <p:nvPr>
            <p:extLst>
              <p:ext uri="{D42A27DB-BD31-4B8C-83A1-F6EECF244321}">
                <p14:modId xmlns:p14="http://schemas.microsoft.com/office/powerpoint/2010/main" val="3257015942"/>
              </p:ext>
            </p:extLst>
          </p:nvPr>
        </p:nvGraphicFramePr>
        <p:xfrm>
          <a:off x="2722419" y="2577503"/>
          <a:ext cx="3262746" cy="18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221673" y="3261186"/>
            <a:ext cx="2951018" cy="523220"/>
          </a:xfrm>
          <a:prstGeom prst="rect">
            <a:avLst/>
          </a:prstGeom>
          <a:noFill/>
          <a:ln>
            <a:solidFill>
              <a:srgbClr val="FF0000"/>
            </a:solidFill>
          </a:ln>
        </p:spPr>
        <p:txBody>
          <a:bodyPr wrap="square" rtlCol="0">
            <a:spAutoFit/>
          </a:bodyPr>
          <a:lstStyle/>
          <a:p>
            <a:pPr algn="just"/>
            <a:r>
              <a:rPr lang="en-GB" dirty="0" smtClean="0"/>
              <a:t>The higher the level, the more binding the legislative content</a:t>
            </a:r>
            <a:endParaRPr lang="en-GB" dirty="0"/>
          </a:p>
        </p:txBody>
      </p:sp>
    </p:spTree>
    <p:extLst>
      <p:ext uri="{BB962C8B-B14F-4D97-AF65-F5344CB8AC3E}">
        <p14:creationId xmlns:p14="http://schemas.microsoft.com/office/powerpoint/2010/main" val="99819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1969770"/>
          </a:xfrm>
          <a:prstGeom prst="rect">
            <a:avLst/>
          </a:prstGeom>
        </p:spPr>
        <p:txBody>
          <a:bodyPr wrap="square">
            <a:spAutoFit/>
          </a:bodyPr>
          <a:lstStyle/>
          <a:p>
            <a:pPr marL="342900" indent="-342900" algn="just">
              <a:buFont typeface="+mj-lt"/>
              <a:buAutoNum type="arabicPeriod"/>
              <a:defRPr/>
            </a:pPr>
            <a:r>
              <a:rPr lang="en-GB" sz="1800" dirty="0">
                <a:latin typeface="Calibri" panose="020F0502020204030204" pitchFamily="34" charset="0"/>
                <a:cs typeface="Calibri" panose="020F0502020204030204" pitchFamily="34" charset="0"/>
              </a:rPr>
              <a:t>[GDPR] </a:t>
            </a:r>
            <a:r>
              <a:rPr lang="en-GB" sz="1800" i="1" dirty="0">
                <a:latin typeface="Calibri" panose="020F0502020204030204" pitchFamily="34" charset="0"/>
                <a:cs typeface="Calibri" panose="020F0502020204030204" pitchFamily="34" charset="0"/>
              </a:rPr>
              <a:t>lays down rules relating to the </a:t>
            </a:r>
            <a:r>
              <a:rPr lang="en-GB" sz="1800" b="1" dirty="0">
                <a:solidFill>
                  <a:srgbClr val="00B050"/>
                </a:solidFill>
                <a:latin typeface="Calibri" panose="020F0502020204030204" pitchFamily="34" charset="0"/>
                <a:cs typeface="Calibri" panose="020F0502020204030204" pitchFamily="34" charset="0"/>
              </a:rPr>
              <a:t>protection of natural persons </a:t>
            </a:r>
            <a:r>
              <a:rPr lang="en-GB" sz="1800" i="1" dirty="0">
                <a:latin typeface="Calibri" panose="020F0502020204030204" pitchFamily="34" charset="0"/>
                <a:cs typeface="Calibri" panose="020F0502020204030204" pitchFamily="34" charset="0"/>
              </a:rPr>
              <a:t>with regard to the processing of personal data and rules relating to the free movement of personal data.</a:t>
            </a:r>
          </a:p>
          <a:p>
            <a:pPr marL="742950" indent="-742950" algn="just">
              <a:buFont typeface="+mj-lt"/>
              <a:buAutoNum type="arabicPeriod"/>
              <a:defRPr/>
            </a:pPr>
            <a:endParaRPr lang="en-GB" sz="18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sz="1800" dirty="0">
                <a:latin typeface="Calibri" panose="020F0502020204030204" pitchFamily="34" charset="0"/>
                <a:cs typeface="Calibri" panose="020F0502020204030204" pitchFamily="34" charset="0"/>
              </a:rPr>
              <a:t>[GDPR] </a:t>
            </a:r>
            <a:r>
              <a:rPr lang="en-GB" sz="1800" b="1" dirty="0">
                <a:solidFill>
                  <a:srgbClr val="00B050"/>
                </a:solidFill>
                <a:latin typeface="Calibri" panose="020F0502020204030204" pitchFamily="34" charset="0"/>
                <a:cs typeface="Calibri" panose="020F0502020204030204" pitchFamily="34" charset="0"/>
              </a:rPr>
              <a:t>protects fundamental rights </a:t>
            </a:r>
            <a:r>
              <a:rPr lang="en-GB" sz="1800" i="1" dirty="0">
                <a:latin typeface="Calibri" panose="020F0502020204030204" pitchFamily="34" charset="0"/>
                <a:cs typeface="Calibri" panose="020F0502020204030204" pitchFamily="34" charset="0"/>
              </a:rPr>
              <a:t>and </a:t>
            </a:r>
            <a:r>
              <a:rPr lang="en-GB" sz="1800" b="1" dirty="0">
                <a:solidFill>
                  <a:srgbClr val="00B050"/>
                </a:solidFill>
                <a:latin typeface="Calibri" panose="020F0502020204030204" pitchFamily="34" charset="0"/>
                <a:cs typeface="Calibri" panose="020F0502020204030204" pitchFamily="34" charset="0"/>
              </a:rPr>
              <a:t>freedoms of natural persons </a:t>
            </a:r>
            <a:r>
              <a:rPr lang="en-GB" sz="1800" i="1" dirty="0">
                <a:latin typeface="Calibri" panose="020F0502020204030204" pitchFamily="34" charset="0"/>
                <a:cs typeface="Calibri" panose="020F0502020204030204" pitchFamily="34" charset="0"/>
              </a:rPr>
              <a:t>and in particular their right to the protection of personal data.</a:t>
            </a:r>
          </a:p>
          <a:p>
            <a:pPr marL="342900" indent="-342900" algn="just">
              <a:buFont typeface="+mj-lt"/>
              <a:buAutoNum type="arabicPeriod"/>
            </a:pP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The GDPR in brief: scale and scope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71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2523768"/>
          </a:xfrm>
          <a:prstGeom prst="rect">
            <a:avLst/>
          </a:prstGeom>
        </p:spPr>
        <p:txBody>
          <a:bodyPr wrap="square">
            <a:spAutoFit/>
          </a:bodyPr>
          <a:lstStyle/>
          <a:p>
            <a:pPr algn="just">
              <a:defRPr/>
            </a:pPr>
            <a:r>
              <a:rPr lang="en-GB" sz="1800" dirty="0" smtClean="0">
                <a:latin typeface="Calibri" panose="020F0502020204030204" pitchFamily="34" charset="0"/>
                <a:cs typeface="Calibri" panose="020F0502020204030204" pitchFamily="34" charset="0"/>
              </a:rPr>
              <a:t>GDPR whole focus of interest is upon EU citizens and their “right to be forgotten”.</a:t>
            </a:r>
          </a:p>
          <a:p>
            <a:pPr algn="just">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smtClean="0">
                <a:latin typeface="Calibri" panose="020F0502020204030204" pitchFamily="34" charset="0"/>
                <a:cs typeface="Calibri" panose="020F0502020204030204" pitchFamily="34" charset="0"/>
              </a:rPr>
              <a:t>On one hand, GDPR represents a very robust and reliable systems of rights and “privileges” – if we look at it from the private citizen’s perspective.</a:t>
            </a:r>
          </a:p>
          <a:p>
            <a:pPr marL="285750" indent="-285750" algn="just">
              <a:buFont typeface="Arial" panose="020B0604020202020204" pitchFamily="34" charset="0"/>
              <a:buChar char="•"/>
              <a:defRPr/>
            </a:pP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smtClean="0">
                <a:latin typeface="Calibri" panose="020F0502020204030204" pitchFamily="34" charset="0"/>
                <a:cs typeface="Calibri" panose="020F0502020204030204" pitchFamily="34" charset="0"/>
              </a:rPr>
              <a:t>On the other, GDPR introduces a large set of obligations </a:t>
            </a:r>
            <a:r>
              <a:rPr lang="en-GB" sz="1800" dirty="0">
                <a:latin typeface="Calibri" panose="020F0502020204030204" pitchFamily="34" charset="0"/>
                <a:cs typeface="Calibri" panose="020F0502020204030204" pitchFamily="34" charset="0"/>
              </a:rPr>
              <a:t>and </a:t>
            </a:r>
            <a:r>
              <a:rPr lang="en-GB" sz="1800" dirty="0" smtClean="0">
                <a:latin typeface="Calibri" panose="020F0502020204030204" pitchFamily="34" charset="0"/>
                <a:cs typeface="Calibri" panose="020F0502020204030204" pitchFamily="34" charset="0"/>
              </a:rPr>
              <a:t>duties, enforced by law, to which all organisations operating in EU should comply with – if we look at it from the business’ perspective.</a:t>
            </a:r>
            <a:endParaRPr lang="en-GB"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n-GB" i="1"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Be cautious…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smtClean="0">
                <a:latin typeface="Raleway" panose="020B0003030101060003" pitchFamily="34" charset="0"/>
              </a:rPr>
              <a:t>Background and </a:t>
            </a:r>
            <a:r>
              <a:rPr lang="en-US" sz="2200" dirty="0" smtClean="0">
                <a:latin typeface="Raleway" panose="020B0003030101060003" pitchFamily="34" charset="0"/>
              </a:rPr>
              <a:t>Introduction</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defRPr/>
            </a:pPr>
            <a:r>
              <a:rPr lang="en-GB" sz="1800" dirty="0" smtClean="0">
                <a:latin typeface="Calibri" panose="020F0502020204030204" pitchFamily="34" charset="0"/>
                <a:cs typeface="Calibri" panose="020F0502020204030204" pitchFamily="34" charset="0"/>
              </a:rPr>
              <a:t>To better understand the regulation of general Data </a:t>
            </a:r>
            <a:r>
              <a:rPr lang="en-GB" sz="1800" dirty="0">
                <a:latin typeface="Calibri" panose="020F0502020204030204" pitchFamily="34" charset="0"/>
                <a:cs typeface="Calibri" panose="020F0502020204030204" pitchFamily="34" charset="0"/>
              </a:rPr>
              <a:t>P</a:t>
            </a:r>
            <a:r>
              <a:rPr lang="en-GB" sz="1800" dirty="0" smtClean="0">
                <a:latin typeface="Calibri" panose="020F0502020204030204" pitchFamily="34" charset="0"/>
                <a:cs typeface="Calibri" panose="020F0502020204030204" pitchFamily="34" charset="0"/>
              </a:rPr>
              <a:t>rotection – and how you can comply with it – we really need to give you first a couple of key guidelines and pillars that orientate the ratio of the regulation:</a:t>
            </a:r>
          </a:p>
          <a:p>
            <a:pPr algn="just">
              <a:defRPr/>
            </a:pPr>
            <a:endParaRPr lang="en-GB" sz="1800" i="1" dirty="0">
              <a:solidFill>
                <a:srgbClr val="0070C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b="1" dirty="0">
                <a:solidFill>
                  <a:srgbClr val="00B050"/>
                </a:solidFill>
                <a:latin typeface="Calibri" panose="020F0502020204030204" pitchFamily="34" charset="0"/>
                <a:cs typeface="Calibri" panose="020F0502020204030204" pitchFamily="34" charset="0"/>
              </a:rPr>
              <a:t>G</a:t>
            </a:r>
            <a:r>
              <a:rPr lang="en-GB" sz="1800" b="1" dirty="0" smtClean="0">
                <a:solidFill>
                  <a:srgbClr val="00B050"/>
                </a:solidFill>
                <a:latin typeface="Calibri" panose="020F0502020204030204" pitchFamily="34" charset="0"/>
                <a:cs typeface="Calibri" panose="020F0502020204030204" pitchFamily="34" charset="0"/>
              </a:rPr>
              <a:t>lossary</a:t>
            </a:r>
            <a:r>
              <a:rPr lang="en-GB" sz="1800" dirty="0" smtClean="0">
                <a:solidFill>
                  <a:schemeClr val="tx1"/>
                </a:solidFill>
                <a:latin typeface="Calibri" panose="020F0502020204030204" pitchFamily="34" charset="0"/>
                <a:cs typeface="Calibri" panose="020F0502020204030204" pitchFamily="34" charset="0"/>
              </a:rPr>
              <a:t> of references and common terms used by the legislation</a:t>
            </a:r>
          </a:p>
          <a:p>
            <a:pPr marL="285750" indent="-285750" algn="just">
              <a:buFont typeface="Arial" panose="020B0604020202020204" pitchFamily="34" charset="0"/>
              <a:buChar char="•"/>
              <a:defRPr/>
            </a:pPr>
            <a:r>
              <a:rPr lang="en-GB" sz="1800" b="1" dirty="0" smtClean="0">
                <a:solidFill>
                  <a:srgbClr val="00B050"/>
                </a:solidFill>
                <a:latin typeface="Calibri" panose="020F0502020204030204" pitchFamily="34" charset="0"/>
                <a:cs typeface="Calibri" panose="020F0502020204030204" pitchFamily="34" charset="0"/>
              </a:rPr>
              <a:t>Basic principles </a:t>
            </a:r>
            <a:r>
              <a:rPr lang="en-GB" sz="1800" dirty="0" smtClean="0">
                <a:solidFill>
                  <a:schemeClr val="tx1"/>
                </a:solidFill>
                <a:latin typeface="Calibri" panose="020F0502020204030204" pitchFamily="34" charset="0"/>
                <a:cs typeface="Calibri" panose="020F0502020204030204" pitchFamily="34" charset="0"/>
              </a:rPr>
              <a:t>of Data Protection</a:t>
            </a:r>
          </a:p>
          <a:p>
            <a:pPr marL="285750" indent="-285750" algn="just">
              <a:buFont typeface="Arial" panose="020B0604020202020204" pitchFamily="34" charset="0"/>
              <a:buChar char="•"/>
              <a:defRPr/>
            </a:pPr>
            <a:r>
              <a:rPr lang="en-GB" sz="1800" b="1" dirty="0" smtClean="0">
                <a:solidFill>
                  <a:srgbClr val="00B050"/>
                </a:solidFill>
                <a:latin typeface="Calibri" panose="020F0502020204030204" pitchFamily="34" charset="0"/>
                <a:cs typeface="Calibri" panose="020F0502020204030204" pitchFamily="34" charset="0"/>
              </a:rPr>
              <a:t>Privacy rights </a:t>
            </a:r>
            <a:r>
              <a:rPr lang="en-GB" sz="1800" dirty="0" smtClean="0">
                <a:solidFill>
                  <a:schemeClr val="tx1"/>
                </a:solidFill>
                <a:latin typeface="Calibri" panose="020F0502020204030204" pitchFamily="34" charset="0"/>
                <a:cs typeface="Calibri" panose="020F0502020204030204" pitchFamily="34" charset="0"/>
              </a:rPr>
              <a:t>that fall under GDPR’s interests</a:t>
            </a:r>
            <a:endParaRPr lang="en-GB"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Pinpoints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00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smtClean="0">
                <a:latin typeface="Raleway" panose="020B0003030101060003" pitchFamily="34" charset="0"/>
              </a:rPr>
              <a:t>Unit 1 – the GDPR glossary</a:t>
            </a:r>
            <a:br>
              <a:rPr lang="en-US" sz="2200" dirty="0" smtClean="0">
                <a:latin typeface="Raleway" panose="020B0003030101060003" pitchFamily="34" charset="0"/>
              </a:rPr>
            </a:br>
            <a:r>
              <a:rPr lang="en-US" sz="2200" dirty="0" smtClean="0">
                <a:latin typeface="Raleway" panose="020B0003030101060003" pitchFamily="34" charset="0"/>
              </a:rPr>
              <a:t>Article no. 4 </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algn="just">
              <a:defRPr/>
            </a:pPr>
            <a:r>
              <a:rPr lang="en-GB" sz="1800" dirty="0" smtClean="0">
                <a:latin typeface="Calibri" panose="020F0502020204030204" pitchFamily="34" charset="0"/>
                <a:cs typeface="Calibri" panose="020F0502020204030204" pitchFamily="34" charset="0"/>
              </a:rPr>
              <a:t>Any </a:t>
            </a:r>
            <a:r>
              <a:rPr lang="en-GB" sz="1800" dirty="0">
                <a:latin typeface="Calibri" panose="020F0502020204030204" pitchFamily="34" charset="0"/>
                <a:cs typeface="Calibri" panose="020F0502020204030204" pitchFamily="34" charset="0"/>
              </a:rPr>
              <a:t>information relating to an identified or identifiable natural person (“data subject”); an identifiable natural person is one who can be identified, directly or indirectly, in particular by reference to an identifier such as a </a:t>
            </a:r>
            <a:r>
              <a:rPr lang="en-GB" sz="1800" dirty="0">
                <a:solidFill>
                  <a:srgbClr val="00B050"/>
                </a:solidFill>
                <a:latin typeface="Calibri" panose="020F0502020204030204" pitchFamily="34" charset="0"/>
                <a:cs typeface="Calibri" panose="020F0502020204030204" pitchFamily="34" charset="0"/>
              </a:rPr>
              <a:t>name</a:t>
            </a:r>
            <a:r>
              <a:rPr lang="en-GB" sz="1800" dirty="0">
                <a:latin typeface="Calibri" panose="020F0502020204030204" pitchFamily="34" charset="0"/>
                <a:cs typeface="Calibri" panose="020F0502020204030204" pitchFamily="34" charset="0"/>
              </a:rPr>
              <a:t>, an </a:t>
            </a:r>
            <a:r>
              <a:rPr lang="en-GB" sz="1800" dirty="0">
                <a:solidFill>
                  <a:srgbClr val="00B050"/>
                </a:solidFill>
                <a:latin typeface="Calibri" panose="020F0502020204030204" pitchFamily="34" charset="0"/>
                <a:cs typeface="Calibri" panose="020F0502020204030204" pitchFamily="34" charset="0"/>
              </a:rPr>
              <a:t>identification number</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location data</a:t>
            </a:r>
            <a:r>
              <a:rPr lang="en-GB" sz="1800" dirty="0">
                <a:latin typeface="Calibri" panose="020F0502020204030204" pitchFamily="34" charset="0"/>
                <a:cs typeface="Calibri" panose="020F0502020204030204" pitchFamily="34" charset="0"/>
              </a:rPr>
              <a:t>, an </a:t>
            </a:r>
            <a:r>
              <a:rPr lang="en-GB" sz="1800" dirty="0">
                <a:solidFill>
                  <a:srgbClr val="00B050"/>
                </a:solidFill>
                <a:latin typeface="Calibri" panose="020F0502020204030204" pitchFamily="34" charset="0"/>
                <a:cs typeface="Calibri" panose="020F0502020204030204" pitchFamily="34" charset="0"/>
              </a:rPr>
              <a:t>online identifier </a:t>
            </a:r>
            <a:r>
              <a:rPr lang="en-GB" sz="1800" dirty="0">
                <a:latin typeface="Calibri" panose="020F0502020204030204" pitchFamily="34" charset="0"/>
                <a:cs typeface="Calibri" panose="020F0502020204030204" pitchFamily="34" charset="0"/>
              </a:rPr>
              <a:t>or to one or more factors specific to the </a:t>
            </a:r>
            <a:r>
              <a:rPr lang="en-GB" sz="1800" dirty="0">
                <a:solidFill>
                  <a:srgbClr val="00B050"/>
                </a:solidFill>
                <a:latin typeface="Calibri" panose="020F0502020204030204" pitchFamily="34" charset="0"/>
                <a:cs typeface="Calibri" panose="020F0502020204030204" pitchFamily="34" charset="0"/>
              </a:rPr>
              <a:t>physical</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physiological</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genetic</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mental</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economic</a:t>
            </a:r>
            <a:r>
              <a:rPr lang="en-GB" sz="1800" dirty="0">
                <a:latin typeface="Calibri" panose="020F0502020204030204" pitchFamily="34" charset="0"/>
                <a:cs typeface="Calibri" panose="020F0502020204030204" pitchFamily="34" charset="0"/>
              </a:rPr>
              <a:t>, </a:t>
            </a:r>
            <a:r>
              <a:rPr lang="en-GB" sz="1800" dirty="0">
                <a:solidFill>
                  <a:srgbClr val="00B050"/>
                </a:solidFill>
                <a:latin typeface="Calibri" panose="020F0502020204030204" pitchFamily="34" charset="0"/>
                <a:cs typeface="Calibri" panose="020F0502020204030204" pitchFamily="34" charset="0"/>
              </a:rPr>
              <a:t>cultural</a:t>
            </a:r>
            <a:r>
              <a:rPr lang="en-GB" sz="1800" dirty="0">
                <a:latin typeface="Calibri" panose="020F0502020204030204" pitchFamily="34" charset="0"/>
                <a:cs typeface="Calibri" panose="020F0502020204030204" pitchFamily="34" charset="0"/>
              </a:rPr>
              <a:t> or </a:t>
            </a:r>
            <a:r>
              <a:rPr lang="en-GB" sz="1800" dirty="0">
                <a:solidFill>
                  <a:srgbClr val="00B050"/>
                </a:solidFill>
                <a:latin typeface="Calibri" panose="020F0502020204030204" pitchFamily="34" charset="0"/>
                <a:cs typeface="Calibri" panose="020F0502020204030204" pitchFamily="34" charset="0"/>
              </a:rPr>
              <a:t>social identity </a:t>
            </a:r>
            <a:r>
              <a:rPr lang="en-GB" sz="1800" dirty="0">
                <a:latin typeface="Calibri" panose="020F0502020204030204" pitchFamily="34" charset="0"/>
                <a:cs typeface="Calibri" panose="020F0502020204030204" pitchFamily="34" charset="0"/>
              </a:rPr>
              <a:t>of that natural person.</a:t>
            </a:r>
          </a:p>
          <a:p>
            <a:pPr algn="just">
              <a:defRPr/>
            </a:pPr>
            <a:r>
              <a:rPr lang="en-GB" sz="1800" dirty="0" smtClean="0">
                <a:latin typeface="Calibri" panose="020F0502020204030204" pitchFamily="34" charset="0"/>
                <a:cs typeface="Calibri" panose="020F0502020204030204" pitchFamily="34" charset="0"/>
              </a:rPr>
              <a:t> </a:t>
            </a:r>
          </a:p>
          <a:p>
            <a:pPr algn="just">
              <a:defRPr/>
            </a:pPr>
            <a:r>
              <a:rPr lang="en-GB" i="1" dirty="0" smtClean="0">
                <a:solidFill>
                  <a:schemeClr val="tx1"/>
                </a:solidFill>
                <a:latin typeface="Calibri" panose="020F0502020204030204" pitchFamily="34" charset="0"/>
                <a:cs typeface="Calibri" panose="020F0502020204030204" pitchFamily="34" charset="0"/>
              </a:rPr>
              <a:t>Quoted from legislative text</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smtClean="0">
                <a:latin typeface="Calibri" panose="020F0502020204030204" pitchFamily="34" charset="0"/>
                <a:cs typeface="Calibri" panose="020F0502020204030204" pitchFamily="34" charset="0"/>
              </a:rPr>
              <a:t>Personal data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07938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630</TotalTime>
  <Words>1551</Words>
  <Application>Microsoft Office PowerPoint</Application>
  <PresentationFormat>Presentazione su schermo (16:9)</PresentationFormat>
  <Paragraphs>178</Paragraphs>
  <Slides>23</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Karla</vt:lpstr>
      <vt:lpstr>Arial</vt:lpstr>
      <vt:lpstr>Calibri</vt:lpstr>
      <vt:lpstr>Wingdings</vt:lpstr>
      <vt:lpstr>Raleway</vt:lpstr>
      <vt:lpstr>Escalus template</vt:lpstr>
      <vt:lpstr>Presentazione standard di PowerPoint</vt:lpstr>
      <vt:lpstr>INDEX</vt:lpstr>
      <vt:lpstr>Few introduction notes on GDPR</vt:lpstr>
      <vt:lpstr>Background and Introduction</vt:lpstr>
      <vt:lpstr>Background and Introduction</vt:lpstr>
      <vt:lpstr>Background and Introduction</vt:lpstr>
      <vt:lpstr>Background and Introduction</vt:lpstr>
      <vt:lpstr>Background and Introduction</vt:lpstr>
      <vt:lpstr>Unit 1 – the GDPR glossary Article no. 4 </vt:lpstr>
      <vt:lpstr>Unit 1 – the GDPR glossary Article no. 4 </vt:lpstr>
      <vt:lpstr>Unit 1 – the GDPR glossary Article no. 4 </vt:lpstr>
      <vt:lpstr>Unit 1 – the GDPR glossary Article no. 4 </vt:lpstr>
      <vt:lpstr>Unit 1 – the GDPR glossary Article no. 4 </vt:lpstr>
      <vt:lpstr>Unit 1 – the GDPR glossary Article no. 4 </vt:lpstr>
      <vt:lpstr>Unit 2 – 7 principles of Data Protection Article no. 5, Chapter 2 </vt:lpstr>
      <vt:lpstr>Unit 3 – 8 privacy rights Chapter 3 </vt:lpstr>
      <vt:lpstr>Unit 3 – 8 privacy rights Chapter 3 </vt:lpstr>
      <vt:lpstr>Unit 4 – Demonstrating compliance </vt:lpstr>
      <vt:lpstr>Unit 4 – Demonstrating compliance </vt:lpstr>
      <vt:lpstr>Unit 4 – Demonstrating compliance </vt:lpstr>
      <vt:lpstr>Unit 4 – Demonstrating compliance </vt:lpstr>
      <vt:lpstr>Unit 4 – Demonstrating compliance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IHF Bruxelles</cp:lastModifiedBy>
  <cp:revision>146</cp:revision>
  <dcterms:modified xsi:type="dcterms:W3CDTF">2021-12-31T17:49:40Z</dcterms:modified>
</cp:coreProperties>
</file>