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1"/>
  </p:notesMasterIdLst>
  <p:handoutMasterIdLst>
    <p:handoutMasterId r:id="rId42"/>
  </p:handoutMasterIdLst>
  <p:sldIdLst>
    <p:sldId id="288" r:id="rId2"/>
    <p:sldId id="310" r:id="rId3"/>
    <p:sldId id="312" r:id="rId4"/>
    <p:sldId id="313" r:id="rId5"/>
    <p:sldId id="314" r:id="rId6"/>
    <p:sldId id="315" r:id="rId7"/>
    <p:sldId id="316" r:id="rId8"/>
    <p:sldId id="318" r:id="rId9"/>
    <p:sldId id="319" r:id="rId10"/>
    <p:sldId id="320" r:id="rId11"/>
    <p:sldId id="257" r:id="rId12"/>
    <p:sldId id="321" r:id="rId13"/>
    <p:sldId id="322" r:id="rId14"/>
    <p:sldId id="323" r:id="rId15"/>
    <p:sldId id="324" r:id="rId16"/>
    <p:sldId id="326" r:id="rId17"/>
    <p:sldId id="327" r:id="rId18"/>
    <p:sldId id="328" r:id="rId19"/>
    <p:sldId id="329" r:id="rId20"/>
    <p:sldId id="325" r:id="rId21"/>
    <p:sldId id="330" r:id="rId22"/>
    <p:sldId id="332" r:id="rId23"/>
    <p:sldId id="333" r:id="rId24"/>
    <p:sldId id="334" r:id="rId25"/>
    <p:sldId id="335" r:id="rId26"/>
    <p:sldId id="331"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279" r:id="rId40"/>
  </p:sldIdLst>
  <p:sldSz cx="9144000" cy="5143500" type="screen16x9"/>
  <p:notesSz cx="6858000" cy="9144000"/>
  <p:embeddedFontLst>
    <p:embeddedFont>
      <p:font typeface="Raleway" panose="020B0003030101060003" pitchFamily="3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Karla"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66"/>
    <a:srgbClr val="BBE863"/>
    <a:srgbClr val="004C52"/>
    <a:srgbClr val="2A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60" autoAdjust="0"/>
  </p:normalViewPr>
  <p:slideViewPr>
    <p:cSldViewPr snapToGrid="0">
      <p:cViewPr varScale="1">
        <p:scale>
          <a:sx n="143" d="100"/>
          <a:sy n="143" d="100"/>
        </p:scale>
        <p:origin x="762"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mot" userId="a37ffe203f9b4a0a" providerId="LiveId" clId="{080AB5C4-BC17-405E-B987-7C795F10590B}"/>
    <pc:docChg chg="custSel modSld">
      <pc:chgData name="Dermot" userId="a37ffe203f9b4a0a" providerId="LiveId" clId="{080AB5C4-BC17-405E-B987-7C795F10590B}" dt="2021-12-02T18:02:23.865" v="1233" actId="207"/>
      <pc:docMkLst>
        <pc:docMk/>
      </pc:docMkLst>
      <pc:sldChg chg="modSp mod">
        <pc:chgData name="Dermot" userId="a37ffe203f9b4a0a" providerId="LiveId" clId="{080AB5C4-BC17-405E-B987-7C795F10590B}" dt="2021-12-02T15:47:36.917" v="0" actId="688"/>
        <pc:sldMkLst>
          <pc:docMk/>
          <pc:sldMk cId="0" sldId="279"/>
        </pc:sldMkLst>
        <pc:spChg chg="mod">
          <ac:chgData name="Dermot" userId="a37ffe203f9b4a0a" providerId="LiveId" clId="{080AB5C4-BC17-405E-B987-7C795F10590B}" dt="2021-12-02T15:47:36.917" v="0" actId="688"/>
          <ac:spMkLst>
            <pc:docMk/>
            <pc:sldMk cId="0" sldId="279"/>
            <ac:spMk id="304" creationId="{00000000-0000-0000-0000-000000000000}"/>
          </ac:spMkLst>
        </pc:spChg>
      </pc:sldChg>
      <pc:sldChg chg="modSp mod">
        <pc:chgData name="Dermot" userId="a37ffe203f9b4a0a" providerId="LiveId" clId="{080AB5C4-BC17-405E-B987-7C795F10590B}" dt="2021-12-02T16:06:01.788" v="741" actId="20577"/>
        <pc:sldMkLst>
          <pc:docMk/>
          <pc:sldMk cId="1765223461" sldId="302"/>
        </pc:sldMkLst>
        <pc:spChg chg="mod">
          <ac:chgData name="Dermot" userId="a37ffe203f9b4a0a" providerId="LiveId" clId="{080AB5C4-BC17-405E-B987-7C795F10590B}" dt="2021-12-02T16:02:40.757" v="553" actId="207"/>
          <ac:spMkLst>
            <pc:docMk/>
            <pc:sldMk cId="1765223461" sldId="302"/>
            <ac:spMk id="2" creationId="{00000000-0000-0000-0000-000000000000}"/>
          </ac:spMkLst>
        </pc:spChg>
        <pc:spChg chg="mod">
          <ac:chgData name="Dermot" userId="a37ffe203f9b4a0a" providerId="LiveId" clId="{080AB5C4-BC17-405E-B987-7C795F10590B}" dt="2021-12-02T16:06:01.788" v="741" actId="20577"/>
          <ac:spMkLst>
            <pc:docMk/>
            <pc:sldMk cId="1765223461" sldId="302"/>
            <ac:spMk id="4" creationId="{00000000-0000-0000-0000-000000000000}"/>
          </ac:spMkLst>
        </pc:spChg>
      </pc:sldChg>
      <pc:sldChg chg="modSp mod">
        <pc:chgData name="Dermot" userId="a37ffe203f9b4a0a" providerId="LiveId" clId="{080AB5C4-BC17-405E-B987-7C795F10590B}" dt="2021-12-02T16:08:40.153" v="812" actId="207"/>
        <pc:sldMkLst>
          <pc:docMk/>
          <pc:sldMk cId="1071092272" sldId="310"/>
        </pc:sldMkLst>
        <pc:spChg chg="mod">
          <ac:chgData name="Dermot" userId="a37ffe203f9b4a0a" providerId="LiveId" clId="{080AB5C4-BC17-405E-B987-7C795F10590B}" dt="2021-12-02T15:57:30.201" v="384" actId="207"/>
          <ac:spMkLst>
            <pc:docMk/>
            <pc:sldMk cId="1071092272" sldId="310"/>
            <ac:spMk id="4" creationId="{00000000-0000-0000-0000-000000000000}"/>
          </ac:spMkLst>
        </pc:spChg>
        <pc:spChg chg="mod">
          <ac:chgData name="Dermot" userId="a37ffe203f9b4a0a" providerId="LiveId" clId="{080AB5C4-BC17-405E-B987-7C795F10590B}" dt="2021-12-02T16:08:40.153" v="812" actId="207"/>
          <ac:spMkLst>
            <pc:docMk/>
            <pc:sldMk cId="1071092272" sldId="310"/>
            <ac:spMk id="5" creationId="{00000000-0000-0000-0000-000000000000}"/>
          </ac:spMkLst>
        </pc:spChg>
      </pc:sldChg>
      <pc:sldChg chg="modSp mod">
        <pc:chgData name="Dermot" userId="a37ffe203f9b4a0a" providerId="LiveId" clId="{080AB5C4-BC17-405E-B987-7C795F10590B}" dt="2021-12-02T17:49:22.032" v="952" actId="20577"/>
        <pc:sldMkLst>
          <pc:docMk/>
          <pc:sldMk cId="3865294982" sldId="311"/>
        </pc:sldMkLst>
        <pc:spChg chg="mod">
          <ac:chgData name="Dermot" userId="a37ffe203f9b4a0a" providerId="LiveId" clId="{080AB5C4-BC17-405E-B987-7C795F10590B}" dt="2021-12-02T17:49:22.032" v="952" actId="20577"/>
          <ac:spMkLst>
            <pc:docMk/>
            <pc:sldMk cId="3865294982" sldId="311"/>
            <ac:spMk id="2" creationId="{00000000-0000-0000-0000-000000000000}"/>
          </ac:spMkLst>
        </pc:spChg>
        <pc:spChg chg="mod">
          <ac:chgData name="Dermot" userId="a37ffe203f9b4a0a" providerId="LiveId" clId="{080AB5C4-BC17-405E-B987-7C795F10590B}" dt="2021-12-02T17:48:50.835" v="940" actId="20577"/>
          <ac:spMkLst>
            <pc:docMk/>
            <pc:sldMk cId="3865294982" sldId="311"/>
            <ac:spMk id="102" creationId="{00000000-0000-0000-0000-000000000000}"/>
          </ac:spMkLst>
        </pc:spChg>
      </pc:sldChg>
      <pc:sldChg chg="modSp mod">
        <pc:chgData name="Dermot" userId="a37ffe203f9b4a0a" providerId="LiveId" clId="{080AB5C4-BC17-405E-B987-7C795F10590B}" dt="2021-12-02T17:49:54.338" v="953" actId="20577"/>
        <pc:sldMkLst>
          <pc:docMk/>
          <pc:sldMk cId="2110074376" sldId="312"/>
        </pc:sldMkLst>
        <pc:spChg chg="mod">
          <ac:chgData name="Dermot" userId="a37ffe203f9b4a0a" providerId="LiveId" clId="{080AB5C4-BC17-405E-B987-7C795F10590B}" dt="2021-12-02T17:49:54.338" v="953" actId="20577"/>
          <ac:spMkLst>
            <pc:docMk/>
            <pc:sldMk cId="2110074376" sldId="312"/>
            <ac:spMk id="2" creationId="{00000000-0000-0000-0000-000000000000}"/>
          </ac:spMkLst>
        </pc:spChg>
      </pc:sldChg>
      <pc:sldChg chg="modSp mod">
        <pc:chgData name="Dermot" userId="a37ffe203f9b4a0a" providerId="LiveId" clId="{080AB5C4-BC17-405E-B987-7C795F10590B}" dt="2021-12-02T15:55:48.102" v="336" actId="207"/>
        <pc:sldMkLst>
          <pc:docMk/>
          <pc:sldMk cId="4249184233" sldId="314"/>
        </pc:sldMkLst>
        <pc:spChg chg="mod">
          <ac:chgData name="Dermot" userId="a37ffe203f9b4a0a" providerId="LiveId" clId="{080AB5C4-BC17-405E-B987-7C795F10590B}" dt="2021-12-02T15:55:48.102" v="336" actId="207"/>
          <ac:spMkLst>
            <pc:docMk/>
            <pc:sldMk cId="4249184233" sldId="314"/>
            <ac:spMk id="2" creationId="{00000000-0000-0000-0000-000000000000}"/>
          </ac:spMkLst>
        </pc:spChg>
      </pc:sldChg>
      <pc:sldChg chg="modSp mod">
        <pc:chgData name="Dermot" userId="a37ffe203f9b4a0a" providerId="LiveId" clId="{080AB5C4-BC17-405E-B987-7C795F10590B}" dt="2021-12-02T17:58:16.895" v="1161" actId="207"/>
        <pc:sldMkLst>
          <pc:docMk/>
          <pc:sldMk cId="2117262890" sldId="323"/>
        </pc:sldMkLst>
        <pc:spChg chg="mod">
          <ac:chgData name="Dermot" userId="a37ffe203f9b4a0a" providerId="LiveId" clId="{080AB5C4-BC17-405E-B987-7C795F10590B}" dt="2021-12-02T17:58:16.895" v="1161" actId="207"/>
          <ac:spMkLst>
            <pc:docMk/>
            <pc:sldMk cId="2117262890" sldId="323"/>
            <ac:spMk id="2" creationId="{00000000-0000-0000-0000-000000000000}"/>
          </ac:spMkLst>
        </pc:spChg>
        <pc:spChg chg="mod">
          <ac:chgData name="Dermot" userId="a37ffe203f9b4a0a" providerId="LiveId" clId="{080AB5C4-BC17-405E-B987-7C795F10590B}" dt="2021-12-02T17:54:40.429" v="976" actId="207"/>
          <ac:spMkLst>
            <pc:docMk/>
            <pc:sldMk cId="2117262890" sldId="323"/>
            <ac:spMk id="6" creationId="{00000000-0000-0000-0000-000000000000}"/>
          </ac:spMkLst>
        </pc:spChg>
      </pc:sldChg>
      <pc:sldChg chg="modSp mod">
        <pc:chgData name="Dermot" userId="a37ffe203f9b4a0a" providerId="LiveId" clId="{080AB5C4-BC17-405E-B987-7C795F10590B}" dt="2021-12-02T15:54:44.509" v="304" actId="20577"/>
        <pc:sldMkLst>
          <pc:docMk/>
          <pc:sldMk cId="1604783803" sldId="328"/>
        </pc:sldMkLst>
        <pc:spChg chg="mod">
          <ac:chgData name="Dermot" userId="a37ffe203f9b4a0a" providerId="LiveId" clId="{080AB5C4-BC17-405E-B987-7C795F10590B}" dt="2021-12-02T15:54:44.509" v="304" actId="20577"/>
          <ac:spMkLst>
            <pc:docMk/>
            <pc:sldMk cId="1604783803" sldId="328"/>
            <ac:spMk id="6" creationId="{00000000-0000-0000-0000-000000000000}"/>
          </ac:spMkLst>
        </pc:spChg>
      </pc:sldChg>
      <pc:sldChg chg="modSp mod">
        <pc:chgData name="Dermot" userId="a37ffe203f9b4a0a" providerId="LiveId" clId="{080AB5C4-BC17-405E-B987-7C795F10590B}" dt="2021-12-02T18:02:23.865" v="1233" actId="207"/>
        <pc:sldMkLst>
          <pc:docMk/>
          <pc:sldMk cId="428361913" sldId="329"/>
        </pc:sldMkLst>
        <pc:spChg chg="mod">
          <ac:chgData name="Dermot" userId="a37ffe203f9b4a0a" providerId="LiveId" clId="{080AB5C4-BC17-405E-B987-7C795F10590B}" dt="2021-12-02T18:02:23.865" v="1233" actId="207"/>
          <ac:spMkLst>
            <pc:docMk/>
            <pc:sldMk cId="428361913" sldId="329"/>
            <ac:spMk id="6" creationId="{00000000-0000-0000-0000-000000000000}"/>
          </ac:spMkLst>
        </pc:spChg>
      </pc:sldChg>
      <pc:sldChg chg="modSp mod">
        <pc:chgData name="Dermot" userId="a37ffe203f9b4a0a" providerId="LiveId" clId="{080AB5C4-BC17-405E-B987-7C795F10590B}" dt="2021-12-02T17:58:59.390" v="1176" actId="207"/>
        <pc:sldMkLst>
          <pc:docMk/>
          <pc:sldMk cId="4013569040" sldId="330"/>
        </pc:sldMkLst>
        <pc:spChg chg="mod">
          <ac:chgData name="Dermot" userId="a37ffe203f9b4a0a" providerId="LiveId" clId="{080AB5C4-BC17-405E-B987-7C795F10590B}" dt="2021-12-02T17:58:59.390" v="1176" actId="207"/>
          <ac:spMkLst>
            <pc:docMk/>
            <pc:sldMk cId="4013569040" sldId="330"/>
            <ac:spMk id="2" creationId="{00000000-0000-0000-0000-000000000000}"/>
          </ac:spMkLst>
        </pc:spChg>
      </pc:sldChg>
      <pc:sldChg chg="modSp mod">
        <pc:chgData name="Dermot" userId="a37ffe203f9b4a0a" providerId="LiveId" clId="{080AB5C4-BC17-405E-B987-7C795F10590B}" dt="2021-12-02T15:52:22.591" v="231" actId="207"/>
        <pc:sldMkLst>
          <pc:docMk/>
          <pc:sldMk cId="2214100733" sldId="333"/>
        </pc:sldMkLst>
        <pc:spChg chg="mod">
          <ac:chgData name="Dermot" userId="a37ffe203f9b4a0a" providerId="LiveId" clId="{080AB5C4-BC17-405E-B987-7C795F10590B}" dt="2021-12-02T15:52:22.591" v="231" actId="207"/>
          <ac:spMkLst>
            <pc:docMk/>
            <pc:sldMk cId="2214100733" sldId="333"/>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31/01/2022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79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07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984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025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573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36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17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0959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949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0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1357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48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992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452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632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444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100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090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488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7254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53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710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889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901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224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683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983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211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86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179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948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91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918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35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266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470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ations.jrc.ec.europa.eu/repository/handle/JRC109128"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publications.jrc.ec.europa.eu/repository/handle/JRC120911"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publications.jrc.ec.europa.eu/repository/handle/JRC101254" TargetMode="External"/><Relationship Id="rId7" Type="http://schemas.openxmlformats.org/officeDocument/2006/relationships/hyperlink" Target="https://publications.jrc.ec.europa.eu/repository/handle/JRC120376"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https://publications.jrc.ec.europa.eu/repository/handle/JRC110624" TargetMode="External"/><Relationship Id="rId5" Type="http://schemas.openxmlformats.org/officeDocument/2006/relationships/hyperlink" Target="https://ec.europa.eu/jrc/en/digcompedu" TargetMode="External"/><Relationship Id="rId4" Type="http://schemas.openxmlformats.org/officeDocument/2006/relationships/hyperlink" Target="https://publications.jrc.ec.europa.eu/repository/handle/JRC10628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publications.jrc.ec.europa.eu/repository/handle/JRC106281"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publications.jrc.ec.europa.eu/repository/handle/JRC101581"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2972791"/>
            <a:ext cx="8472715" cy="775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200" b="0">
                <a:solidFill>
                  <a:schemeClr val="tx1"/>
                </a:solidFill>
                <a:latin typeface="Calibri" panose="020F0502020204030204" pitchFamily="34" charset="0"/>
                <a:cs typeface="Calibri" panose="020F0502020204030204" pitchFamily="34" charset="0"/>
              </a:rPr>
              <a:t>Digital Entrepreneurship for Adult Learners</a:t>
            </a:r>
            <a:endParaRPr lang="en-GB" sz="3200" b="0">
              <a:solidFill>
                <a:schemeClr val="tx1"/>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42470"/>
            <a:ext cx="2685293" cy="1336551"/>
          </a:xfrm>
          <a:prstGeom prst="rect">
            <a:avLst/>
          </a:prstGeom>
        </p:spPr>
      </p:pic>
      <p:sp>
        <p:nvSpPr>
          <p:cNvPr id="4" name="Rectángulo 3"/>
          <p:cNvSpPr/>
          <p:nvPr/>
        </p:nvSpPr>
        <p:spPr>
          <a:xfrm>
            <a:off x="119268" y="3556919"/>
            <a:ext cx="8380569" cy="984885"/>
          </a:xfrm>
          <a:prstGeom prst="rect">
            <a:avLst/>
          </a:prstGeom>
        </p:spPr>
        <p:txBody>
          <a:bodyPr wrap="square">
            <a:spAutoFit/>
          </a:bodyPr>
          <a:lstStyle/>
          <a:p>
            <a:pPr algn="just"/>
            <a:r>
              <a:rPr lang="es-ES" sz="1600" b="1" dirty="0">
                <a:latin typeface="Calibri" panose="020F0502020204030204" pitchFamily="34" charset="0"/>
                <a:cs typeface="Calibri" panose="020F0502020204030204" pitchFamily="34" charset="0"/>
              </a:rPr>
              <a:t>Training module title</a:t>
            </a:r>
            <a:r>
              <a:rPr lang="es-ES" sz="1600" dirty="0" smtClean="0">
                <a:latin typeface="Calibri" panose="020F0502020204030204" pitchFamily="34" charset="0"/>
                <a:cs typeface="Calibri" panose="020F0502020204030204" pitchFamily="34" charset="0"/>
              </a:rPr>
              <a:t>:</a:t>
            </a:r>
            <a:r>
              <a:rPr lang="en-GB" dirty="0">
                <a:latin typeface="Calibri" panose="020F0502020204030204" pitchFamily="34" charset="0"/>
                <a:cs typeface="Calibri" panose="020F0502020204030204" pitchFamily="34" charset="0"/>
              </a:rPr>
              <a:t> </a:t>
            </a:r>
            <a:endParaRPr lang="en-GB" dirty="0" smtClean="0">
              <a:latin typeface="Calibri" panose="020F0502020204030204" pitchFamily="34" charset="0"/>
              <a:cs typeface="Calibri" panose="020F0502020204030204" pitchFamily="34" charset="0"/>
            </a:endParaRPr>
          </a:p>
          <a:p>
            <a:pPr algn="just"/>
            <a:r>
              <a:rPr lang="en-GB" dirty="0" smtClean="0">
                <a:latin typeface="Calibri" panose="020F0502020204030204" pitchFamily="34" charset="0"/>
                <a:cs typeface="Calibri" panose="020F0502020204030204" pitchFamily="34" charset="0"/>
              </a:rPr>
              <a:t>The </a:t>
            </a:r>
            <a:r>
              <a:rPr lang="en-GB" dirty="0">
                <a:latin typeface="Calibri" panose="020F0502020204030204" pitchFamily="34" charset="0"/>
                <a:cs typeface="Calibri" panose="020F0502020204030204" pitchFamily="34" charset="0"/>
              </a:rPr>
              <a:t>EntreComp and DigComp frameworks to build-up your expertise </a:t>
            </a:r>
            <a:r>
              <a:rPr lang="en-GB" dirty="0" smtClean="0">
                <a:latin typeface="Calibri" panose="020F0502020204030204" pitchFamily="34" charset="0"/>
                <a:cs typeface="Calibri" panose="020F0502020204030204" pitchFamily="34" charset="0"/>
              </a:rPr>
              <a:t>in entrepreneurial and digital competences</a:t>
            </a:r>
          </a:p>
          <a:p>
            <a:pPr algn="just"/>
            <a:endParaRPr lang="en-GB" dirty="0" smtClean="0">
              <a:latin typeface="Calibri" panose="020F0502020204030204" pitchFamily="34" charset="0"/>
              <a:cs typeface="Calibri" panose="020F0502020204030204" pitchFamily="34" charset="0"/>
            </a:endParaRPr>
          </a:p>
          <a:p>
            <a:pPr algn="just"/>
            <a:r>
              <a:rPr lang="es-ES" b="1" dirty="0" smtClean="0">
                <a:latin typeface="Calibri" panose="020F0502020204030204" pitchFamily="34" charset="0"/>
                <a:cs typeface="Calibri" panose="020F0502020204030204" pitchFamily="34" charset="0"/>
              </a:rPr>
              <a:t>By</a:t>
            </a:r>
            <a:r>
              <a:rPr lang="es-ES" dirty="0" smtClean="0">
                <a:latin typeface="Calibri" panose="020F0502020204030204" pitchFamily="34" charset="0"/>
                <a:cs typeface="Calibri" panose="020F0502020204030204" pitchFamily="34" charset="0"/>
              </a:rPr>
              <a:t> IDP European Consultants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The 8-layer proficiency model – a general outline   </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smtClean="0">
                <a:latin typeface="Raleway" panose="020B0003030101060003" pitchFamily="34" charset="0"/>
              </a:rPr>
              <a:t>Unit 1 – What is EntreComp?</a:t>
            </a:r>
            <a:endParaRPr lang="en-US" sz="2200" dirty="0">
              <a:latin typeface="Raleway" panose="020B0003030101060003" pitchFamily="34" charset="0"/>
            </a:endParaRPr>
          </a:p>
        </p:txBody>
      </p:sp>
      <p:graphicFrame>
        <p:nvGraphicFramePr>
          <p:cNvPr id="7" name="Tabella 5">
            <a:extLst>
              <a:ext uri="{FF2B5EF4-FFF2-40B4-BE49-F238E27FC236}">
                <a16:creationId xmlns:a16="http://schemas.microsoft.com/office/drawing/2014/main" id="{82B62C2E-1545-4891-8B02-333A2200E918}"/>
              </a:ext>
            </a:extLst>
          </p:cNvPr>
          <p:cNvGraphicFramePr>
            <a:graphicFrameLocks noGrp="1"/>
          </p:cNvGraphicFramePr>
          <p:nvPr>
            <p:extLst>
              <p:ext uri="{D42A27DB-BD31-4B8C-83A1-F6EECF244321}">
                <p14:modId xmlns:p14="http://schemas.microsoft.com/office/powerpoint/2010/main" val="4140071762"/>
              </p:ext>
            </p:extLst>
          </p:nvPr>
        </p:nvGraphicFramePr>
        <p:xfrm>
          <a:off x="464692" y="1733026"/>
          <a:ext cx="8214616" cy="2748984"/>
        </p:xfrm>
        <a:graphic>
          <a:graphicData uri="http://schemas.openxmlformats.org/drawingml/2006/table">
            <a:tbl>
              <a:tblPr firstRow="1" bandRow="1"/>
              <a:tblGrid>
                <a:gridCol w="1026827">
                  <a:extLst>
                    <a:ext uri="{9D8B030D-6E8A-4147-A177-3AD203B41FA5}">
                      <a16:colId xmlns:a16="http://schemas.microsoft.com/office/drawing/2014/main" val="414805210"/>
                    </a:ext>
                  </a:extLst>
                </a:gridCol>
                <a:gridCol w="1026827">
                  <a:extLst>
                    <a:ext uri="{9D8B030D-6E8A-4147-A177-3AD203B41FA5}">
                      <a16:colId xmlns:a16="http://schemas.microsoft.com/office/drawing/2014/main" val="2583722988"/>
                    </a:ext>
                  </a:extLst>
                </a:gridCol>
                <a:gridCol w="1026827">
                  <a:extLst>
                    <a:ext uri="{9D8B030D-6E8A-4147-A177-3AD203B41FA5}">
                      <a16:colId xmlns:a16="http://schemas.microsoft.com/office/drawing/2014/main" val="3442029451"/>
                    </a:ext>
                  </a:extLst>
                </a:gridCol>
                <a:gridCol w="1026827">
                  <a:extLst>
                    <a:ext uri="{9D8B030D-6E8A-4147-A177-3AD203B41FA5}">
                      <a16:colId xmlns:a16="http://schemas.microsoft.com/office/drawing/2014/main" val="3599296151"/>
                    </a:ext>
                  </a:extLst>
                </a:gridCol>
                <a:gridCol w="1026827">
                  <a:extLst>
                    <a:ext uri="{9D8B030D-6E8A-4147-A177-3AD203B41FA5}">
                      <a16:colId xmlns:a16="http://schemas.microsoft.com/office/drawing/2014/main" val="3549105305"/>
                    </a:ext>
                  </a:extLst>
                </a:gridCol>
                <a:gridCol w="1026827">
                  <a:extLst>
                    <a:ext uri="{9D8B030D-6E8A-4147-A177-3AD203B41FA5}">
                      <a16:colId xmlns:a16="http://schemas.microsoft.com/office/drawing/2014/main" val="2973949631"/>
                    </a:ext>
                  </a:extLst>
                </a:gridCol>
                <a:gridCol w="1026827">
                  <a:extLst>
                    <a:ext uri="{9D8B030D-6E8A-4147-A177-3AD203B41FA5}">
                      <a16:colId xmlns:a16="http://schemas.microsoft.com/office/drawing/2014/main" val="1436346978"/>
                    </a:ext>
                  </a:extLst>
                </a:gridCol>
                <a:gridCol w="1026827">
                  <a:extLst>
                    <a:ext uri="{9D8B030D-6E8A-4147-A177-3AD203B41FA5}">
                      <a16:colId xmlns:a16="http://schemas.microsoft.com/office/drawing/2014/main" val="1937824920"/>
                    </a:ext>
                  </a:extLst>
                </a:gridCol>
              </a:tblGrid>
              <a:tr h="261913">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200" b="1" i="1" dirty="0">
                          <a:solidFill>
                            <a:srgbClr val="0070C0"/>
                          </a:solidFill>
                        </a:rPr>
                        <a:t>Foundation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200" b="1" i="1" dirty="0">
                          <a:solidFill>
                            <a:srgbClr val="0070C0"/>
                          </a:solidFill>
                        </a:rPr>
                        <a:t>Intermediate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200" b="1" i="1" dirty="0">
                          <a:solidFill>
                            <a:srgbClr val="0070C0"/>
                          </a:solidFill>
                        </a:rPr>
                        <a:t>Advanced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200" b="1" i="1" dirty="0">
                          <a:solidFill>
                            <a:srgbClr val="0070C0"/>
                          </a:solidFill>
                        </a:rPr>
                        <a:t>Expert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tc hMerge="1">
                  <a:txBody>
                    <a:bodyPr/>
                    <a:lstStyle/>
                    <a:p>
                      <a:endParaRPr lang="en-US"/>
                    </a:p>
                  </a:txBody>
                  <a:tcPr/>
                </a:tc>
                <a:extLst>
                  <a:ext uri="{0D108BD9-81ED-4DB2-BD59-A6C34878D82A}">
                    <a16:rowId xmlns:a16="http://schemas.microsoft.com/office/drawing/2014/main" val="2573470390"/>
                  </a:ext>
                </a:extLst>
              </a:tr>
              <a:tr h="458347">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b="1" dirty="0"/>
                        <a:t>Relying on support from others</a:t>
                      </a:r>
                      <a:endParaRPr lang="en-US" sz="1200" b="1"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b="1" dirty="0"/>
                        <a:t>Building independence</a:t>
                      </a:r>
                      <a:endParaRPr lang="en-US" sz="1200" b="1"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b="1" dirty="0"/>
                        <a:t>Taking responsibility</a:t>
                      </a:r>
                      <a:endParaRPr lang="en-US" sz="1200" b="1"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b="1" dirty="0"/>
                        <a:t>Driving transformation, innovation and growth</a:t>
                      </a:r>
                      <a:endParaRPr lang="en-US" sz="1200" b="1"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tc hMerge="1">
                  <a:txBody>
                    <a:bodyPr/>
                    <a:lstStyle/>
                    <a:p>
                      <a:endParaRPr lang="en-US"/>
                    </a:p>
                  </a:txBody>
                  <a:tcPr/>
                </a:tc>
                <a:extLst>
                  <a:ext uri="{0D108BD9-81ED-4DB2-BD59-A6C34878D82A}">
                    <a16:rowId xmlns:a16="http://schemas.microsoft.com/office/drawing/2014/main" val="3878563662"/>
                  </a:ext>
                </a:extLst>
              </a:tr>
              <a:tr h="174199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dirty="0"/>
                        <a:t>Under direct supervision</a:t>
                      </a:r>
                      <a:endParaRPr lang="en-US" sz="12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dirty="0"/>
                        <a:t>With reduced support from others, some autonomy and together with my peers. </a:t>
                      </a:r>
                      <a:endParaRPr lang="en-US" sz="12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dirty="0"/>
                        <a:t>On my own and together with my peers.</a:t>
                      </a:r>
                      <a:endParaRPr lang="en-US" sz="12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dirty="0"/>
                        <a:t>Taking and sharing </a:t>
                      </a:r>
                      <a:r>
                        <a:rPr lang="en-GB" sz="1200" dirty="0" smtClean="0"/>
                        <a:t>of </a:t>
                      </a:r>
                      <a:r>
                        <a:rPr lang="en-GB" sz="1200" dirty="0"/>
                        <a:t>responsibilities. </a:t>
                      </a:r>
                      <a:endParaRPr lang="en-US" sz="12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dirty="0"/>
                        <a:t>With some guidance and together with others. </a:t>
                      </a:r>
                      <a:endParaRPr lang="en-US" sz="12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dirty="0"/>
                        <a:t>Taking responsibility for making decisions and working with others.</a:t>
                      </a:r>
                      <a:endParaRPr lang="en-US" sz="12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dirty="0"/>
                        <a:t>Taking responsibility for contributing to complex </a:t>
                      </a:r>
                      <a:r>
                        <a:rPr lang="en-GB" sz="1200" dirty="0" smtClean="0"/>
                        <a:t>development </a:t>
                      </a:r>
                      <a:r>
                        <a:rPr lang="en-GB" sz="1200" dirty="0"/>
                        <a:t>in a specific field.</a:t>
                      </a:r>
                      <a:endParaRPr lang="en-US" sz="12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dirty="0"/>
                        <a:t>Contributing substantially to the development of a specific field. </a:t>
                      </a:r>
                      <a:endParaRPr lang="en-US" sz="12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extLst>
                  <a:ext uri="{0D108BD9-81ED-4DB2-BD59-A6C34878D82A}">
                    <a16:rowId xmlns:a16="http://schemas.microsoft.com/office/drawing/2014/main" val="1077691182"/>
                  </a:ext>
                </a:extLst>
              </a:tr>
              <a:tr h="26191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dirty="0">
                          <a:solidFill>
                            <a:srgbClr val="002060"/>
                          </a:solidFill>
                        </a:rPr>
                        <a:t>Discover</a:t>
                      </a:r>
                      <a:endParaRPr lang="en-US" sz="1200" b="1"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dirty="0">
                          <a:solidFill>
                            <a:srgbClr val="002060"/>
                          </a:solidFill>
                        </a:rPr>
                        <a:t>Explore</a:t>
                      </a:r>
                      <a:endParaRPr lang="en-US" sz="1200" b="1"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dirty="0">
                          <a:solidFill>
                            <a:srgbClr val="002060"/>
                          </a:solidFill>
                        </a:rPr>
                        <a:t>Experiment</a:t>
                      </a:r>
                      <a:endParaRPr lang="en-US" sz="1200" b="1"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dirty="0">
                          <a:solidFill>
                            <a:srgbClr val="002060"/>
                          </a:solidFill>
                        </a:rPr>
                        <a:t>Dare</a:t>
                      </a:r>
                      <a:endParaRPr lang="en-US" sz="1200" b="1"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dirty="0">
                          <a:solidFill>
                            <a:srgbClr val="002060"/>
                          </a:solidFill>
                        </a:rPr>
                        <a:t>Improve </a:t>
                      </a:r>
                      <a:endParaRPr lang="en-US" sz="1200" b="1"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dirty="0">
                          <a:solidFill>
                            <a:srgbClr val="002060"/>
                          </a:solidFill>
                        </a:rPr>
                        <a:t>Reinforce</a:t>
                      </a:r>
                      <a:endParaRPr lang="en-US" sz="1200" b="1"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dirty="0">
                          <a:solidFill>
                            <a:srgbClr val="002060"/>
                          </a:solidFill>
                        </a:rPr>
                        <a:t>Expand</a:t>
                      </a:r>
                      <a:endParaRPr lang="en-US" sz="1200" b="1"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dirty="0">
                          <a:solidFill>
                            <a:srgbClr val="002060"/>
                          </a:solidFill>
                        </a:rPr>
                        <a:t>Transform</a:t>
                      </a:r>
                      <a:endParaRPr lang="en-US" sz="1200" b="1"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extLst>
                  <a:ext uri="{0D108BD9-81ED-4DB2-BD59-A6C34878D82A}">
                    <a16:rowId xmlns:a16="http://schemas.microsoft.com/office/drawing/2014/main" val="436400073"/>
                  </a:ext>
                </a:extLst>
              </a:tr>
            </a:tbl>
          </a:graphicData>
        </a:graphic>
      </p:graphicFrame>
    </p:spTree>
    <p:extLst>
      <p:ext uri="{BB962C8B-B14F-4D97-AF65-F5344CB8AC3E}">
        <p14:creationId xmlns:p14="http://schemas.microsoft.com/office/powerpoint/2010/main" val="203304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tx1"/>
                </a:solidFill>
              </a:rPr>
              <a:t>INDEX</a:t>
            </a:r>
            <a:endParaRPr sz="2200">
              <a:solidFill>
                <a:schemeClr val="tx1"/>
              </a:solidFill>
            </a:endParaRPr>
          </a:p>
        </p:txBody>
      </p:sp>
      <p:sp>
        <p:nvSpPr>
          <p:cNvPr id="4" name="Rectángulo 3"/>
          <p:cNvSpPr/>
          <p:nvPr/>
        </p:nvSpPr>
        <p:spPr>
          <a:xfrm>
            <a:off x="388419" y="957739"/>
            <a:ext cx="7942780" cy="4062651"/>
          </a:xfrm>
          <a:prstGeom prst="rect">
            <a:avLst/>
          </a:prstGeom>
        </p:spPr>
        <p:txBody>
          <a:bodyPr wrap="square">
            <a:spAutoFit/>
          </a:bodyPr>
          <a:lstStyle/>
          <a:p>
            <a:pPr marL="285750" lvl="0" indent="-285750">
              <a:buClr>
                <a:schemeClr val="dk1"/>
              </a:buClr>
              <a:buSzPts val="1100"/>
              <a:buFont typeface="Arial" panose="020B0604020202020204" pitchFamily="34" charset="0"/>
              <a:buChar char="•"/>
            </a:pPr>
            <a:r>
              <a:rPr lang="en-GB" dirty="0" smtClean="0">
                <a:solidFill>
                  <a:srgbClr val="2ABBAD"/>
                </a:solidFill>
                <a:latin typeface="Calibri" panose="020F0502020204030204" pitchFamily="34" charset="0"/>
                <a:cs typeface="Calibri" panose="020F0502020204030204" pitchFamily="34" charset="0"/>
              </a:rPr>
              <a:t>Background and Introduction</a:t>
            </a:r>
          </a:p>
          <a:p>
            <a:pPr lvl="0">
              <a:buClr>
                <a:schemeClr val="dk1"/>
              </a:buClr>
              <a:buSzPts val="1100"/>
            </a:pPr>
            <a:r>
              <a:rPr lang="en-GB" dirty="0">
                <a:solidFill>
                  <a:schemeClr val="tx1"/>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Where do these framework stem from</a:t>
            </a:r>
            <a:r>
              <a:rPr lang="en-GB" sz="1200" dirty="0" smtClean="0">
                <a:solidFill>
                  <a:schemeClr val="tx1"/>
                </a:solidFill>
                <a:latin typeface="Calibri" panose="020F0502020204030204" pitchFamily="34" charset="0"/>
                <a:cs typeface="Calibri" panose="020F0502020204030204" pitchFamily="34" charset="0"/>
              </a:rPr>
              <a:t>?</a:t>
            </a:r>
          </a:p>
          <a:p>
            <a:pPr lvl="0">
              <a:buClr>
                <a:schemeClr val="dk1"/>
              </a:buClr>
              <a:buSzPts val="1100"/>
            </a:pPr>
            <a:r>
              <a:rPr lang="en-GB" sz="1200" dirty="0">
                <a:solidFill>
                  <a:schemeClr val="tx1"/>
                </a:solidFill>
                <a:latin typeface="Calibri" panose="020F0502020204030204" pitchFamily="34" charset="0"/>
                <a:cs typeface="Calibri" panose="020F0502020204030204" pitchFamily="34" charset="0"/>
              </a:rPr>
              <a:t>	</a:t>
            </a:r>
            <a:r>
              <a:rPr lang="en-GB" sz="1200" dirty="0" smtClean="0">
                <a:solidFill>
                  <a:schemeClr val="tx1"/>
                </a:solidFill>
                <a:latin typeface="Calibri" panose="020F0502020204030204" pitchFamily="34" charset="0"/>
                <a:cs typeface="Calibri" panose="020F0502020204030204" pitchFamily="34" charset="0"/>
              </a:rPr>
              <a:t>Key </a:t>
            </a:r>
            <a:r>
              <a:rPr lang="en-GB" sz="1200" dirty="0">
                <a:solidFill>
                  <a:schemeClr val="tx1"/>
                </a:solidFill>
                <a:latin typeface="Calibri" panose="020F0502020204030204" pitchFamily="34" charset="0"/>
                <a:cs typeface="Calibri" panose="020F0502020204030204" pitchFamily="34" charset="0"/>
              </a:rPr>
              <a:t>competences for lifelong </a:t>
            </a:r>
            <a:r>
              <a:rPr lang="en-GB" sz="1200" dirty="0" smtClean="0">
                <a:solidFill>
                  <a:schemeClr val="tx1"/>
                </a:solidFill>
                <a:latin typeface="Calibri" panose="020F0502020204030204" pitchFamily="34" charset="0"/>
                <a:cs typeface="Calibri" panose="020F0502020204030204" pitchFamily="34" charset="0"/>
              </a:rPr>
              <a:t>learning</a:t>
            </a:r>
          </a:p>
          <a:p>
            <a:pPr lvl="0">
              <a:buClr>
                <a:schemeClr val="dk1"/>
              </a:buClr>
              <a:buSzPts val="1100"/>
            </a:pPr>
            <a:r>
              <a:rPr lang="en-GB" sz="1200" dirty="0">
                <a:solidFill>
                  <a:schemeClr val="tx1"/>
                </a:solidFill>
                <a:latin typeface="Calibri" panose="020F0502020204030204" pitchFamily="34" charset="0"/>
                <a:cs typeface="Calibri" panose="020F0502020204030204" pitchFamily="34" charset="0"/>
              </a:rPr>
              <a:t>	Digital Competences &amp; Sense of initiative and </a:t>
            </a:r>
            <a:r>
              <a:rPr lang="en-GB" sz="1200" dirty="0" smtClean="0">
                <a:solidFill>
                  <a:schemeClr val="tx1"/>
                </a:solidFill>
                <a:latin typeface="Calibri" panose="020F0502020204030204" pitchFamily="34" charset="0"/>
                <a:cs typeface="Calibri" panose="020F0502020204030204" pitchFamily="34" charset="0"/>
              </a:rPr>
              <a:t>Entrepreneurship</a:t>
            </a:r>
            <a:endParaRPr lang="en-GB" sz="500" dirty="0" smtClean="0">
              <a:solidFill>
                <a:schemeClr val="tx1"/>
              </a:solidFill>
              <a:latin typeface="Calibri" panose="020F0502020204030204" pitchFamily="34" charset="0"/>
              <a:cs typeface="Calibri" panose="020F0502020204030204" pitchFamily="34" charset="0"/>
            </a:endParaRPr>
          </a:p>
          <a:p>
            <a:pPr marL="285750" indent="-285750">
              <a:buClr>
                <a:schemeClr val="dk1"/>
              </a:buClr>
              <a:buSzPts val="1100"/>
              <a:buFont typeface="Arial" panose="020B0604020202020204" pitchFamily="34" charset="0"/>
              <a:buChar char="•"/>
            </a:pPr>
            <a:r>
              <a:rPr lang="en-GB" dirty="0">
                <a:solidFill>
                  <a:srgbClr val="2ABBAD"/>
                </a:solidFill>
                <a:latin typeface="Calibri" panose="020F0502020204030204" pitchFamily="34" charset="0"/>
                <a:cs typeface="Calibri" panose="020F0502020204030204" pitchFamily="34" charset="0"/>
              </a:rPr>
              <a:t>Unit 1: What is </a:t>
            </a:r>
            <a:r>
              <a:rPr lang="en-GB" dirty="0" smtClean="0">
                <a:solidFill>
                  <a:srgbClr val="2ABBAD"/>
                </a:solidFill>
                <a:latin typeface="Calibri" panose="020F0502020204030204" pitchFamily="34" charset="0"/>
                <a:cs typeface="Calibri" panose="020F0502020204030204" pitchFamily="34" charset="0"/>
              </a:rPr>
              <a:t>EntreComp</a:t>
            </a:r>
          </a:p>
          <a:p>
            <a:pPr>
              <a:buClr>
                <a:schemeClr val="dk1"/>
              </a:buClr>
              <a:buSzPts val="1100"/>
            </a:pPr>
            <a:r>
              <a:rPr lang="en-GB" dirty="0">
                <a:solidFill>
                  <a:schemeClr val="tx1"/>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The Entrepreneurship Competence </a:t>
            </a:r>
            <a:r>
              <a:rPr lang="en-GB" sz="1200" dirty="0" smtClean="0">
                <a:solidFill>
                  <a:schemeClr val="tx1"/>
                </a:solidFill>
                <a:latin typeface="Calibri" panose="020F0502020204030204" pitchFamily="34" charset="0"/>
                <a:cs typeface="Calibri" panose="020F0502020204030204" pitchFamily="34" charset="0"/>
              </a:rPr>
              <a:t>Framework</a:t>
            </a:r>
          </a:p>
          <a:p>
            <a:pPr>
              <a:buClr>
                <a:schemeClr val="dk1"/>
              </a:buClr>
              <a:buSzPts val="1100"/>
            </a:pPr>
            <a:r>
              <a:rPr lang="en-GB" sz="1200" dirty="0">
                <a:solidFill>
                  <a:schemeClr val="tx1"/>
                </a:solidFill>
                <a:latin typeface="Calibri" panose="020F0502020204030204" pitchFamily="34" charset="0"/>
                <a:cs typeface="Calibri" panose="020F0502020204030204" pitchFamily="34" charset="0"/>
              </a:rPr>
              <a:t>	EntreComp</a:t>
            </a:r>
            <a:r>
              <a:rPr lang="en-GB" sz="1200" dirty="0" smtClean="0">
                <a:solidFill>
                  <a:schemeClr val="tx1"/>
                </a:solidFill>
                <a:latin typeface="Calibri" panose="020F0502020204030204" pitchFamily="34" charset="0"/>
                <a:cs typeface="Calibri" panose="020F0502020204030204" pitchFamily="34" charset="0"/>
              </a:rPr>
              <a:t>’ s </a:t>
            </a:r>
            <a:r>
              <a:rPr lang="en-GB" sz="1200" dirty="0">
                <a:solidFill>
                  <a:schemeClr val="tx1"/>
                </a:solidFill>
                <a:latin typeface="Calibri" panose="020F0502020204030204" pitchFamily="34" charset="0"/>
                <a:cs typeface="Calibri" panose="020F0502020204030204" pitchFamily="34" charset="0"/>
              </a:rPr>
              <a:t>design and </a:t>
            </a:r>
            <a:r>
              <a:rPr lang="en-GB" sz="1200" dirty="0" smtClean="0">
                <a:solidFill>
                  <a:schemeClr val="tx1"/>
                </a:solidFill>
                <a:latin typeface="Calibri" panose="020F0502020204030204" pitchFamily="34" charset="0"/>
                <a:cs typeface="Calibri" panose="020F0502020204030204" pitchFamily="34" charset="0"/>
              </a:rPr>
              <a:t>structure</a:t>
            </a:r>
          </a:p>
          <a:p>
            <a:pPr>
              <a:buClr>
                <a:schemeClr val="dk1"/>
              </a:buClr>
              <a:buSzPts val="1100"/>
            </a:pPr>
            <a:r>
              <a:rPr lang="en-GB" sz="1200" dirty="0">
                <a:solidFill>
                  <a:schemeClr val="tx1"/>
                </a:solidFill>
                <a:latin typeface="Calibri" panose="020F0502020204030204" pitchFamily="34" charset="0"/>
                <a:cs typeface="Calibri" panose="020F0502020204030204" pitchFamily="34" charset="0"/>
              </a:rPr>
              <a:t>	The 15 EntreComp’s competences </a:t>
            </a:r>
          </a:p>
          <a:p>
            <a:pPr lvl="0">
              <a:buClr>
                <a:schemeClr val="dk1"/>
              </a:buClr>
              <a:buSzPts val="1100"/>
            </a:pPr>
            <a:r>
              <a:rPr lang="en-GB" sz="1200" dirty="0">
                <a:solidFill>
                  <a:schemeClr val="tx1"/>
                </a:solidFill>
                <a:latin typeface="Calibri" panose="020F0502020204030204" pitchFamily="34" charset="0"/>
                <a:cs typeface="Calibri" panose="020F0502020204030204" pitchFamily="34" charset="0"/>
              </a:rPr>
              <a:t>	The 8-layer proficiency model – a general </a:t>
            </a:r>
            <a:r>
              <a:rPr lang="en-GB" sz="1200" dirty="0" smtClean="0">
                <a:solidFill>
                  <a:schemeClr val="tx1"/>
                </a:solidFill>
                <a:latin typeface="Calibri" panose="020F0502020204030204" pitchFamily="34" charset="0"/>
                <a:cs typeface="Calibri" panose="020F0502020204030204" pitchFamily="34" charset="0"/>
              </a:rPr>
              <a:t>outline</a:t>
            </a:r>
          </a:p>
          <a:p>
            <a:pPr lvl="0">
              <a:buClr>
                <a:schemeClr val="dk1"/>
              </a:buClr>
              <a:buSzPts val="1100"/>
            </a:pPr>
            <a:r>
              <a:rPr lang="en-GB" sz="1200" dirty="0">
                <a:solidFill>
                  <a:schemeClr val="tx1"/>
                </a:solidFill>
                <a:latin typeface="Calibri" panose="020F0502020204030204" pitchFamily="34" charset="0"/>
                <a:cs typeface="Calibri" panose="020F0502020204030204" pitchFamily="34" charset="0"/>
              </a:rPr>
              <a:t>	What can you do with </a:t>
            </a:r>
            <a:r>
              <a:rPr lang="en-GB" sz="1200" dirty="0" smtClean="0">
                <a:solidFill>
                  <a:schemeClr val="tx1"/>
                </a:solidFill>
                <a:latin typeface="Calibri" panose="020F0502020204030204" pitchFamily="34" charset="0"/>
                <a:cs typeface="Calibri" panose="020F0502020204030204" pitchFamily="34" charset="0"/>
              </a:rPr>
              <a:t>EntreComp</a:t>
            </a:r>
            <a:endParaRPr lang="en-GB" sz="500" dirty="0" smtClean="0">
              <a:solidFill>
                <a:schemeClr val="tx1"/>
              </a:solidFill>
              <a:latin typeface="Calibri" panose="020F0502020204030204" pitchFamily="34" charset="0"/>
              <a:cs typeface="Calibri" panose="020F0502020204030204" pitchFamily="34" charset="0"/>
            </a:endParaRPr>
          </a:p>
          <a:p>
            <a:pPr marL="285750" lvl="0" indent="-285750">
              <a:buClr>
                <a:schemeClr val="dk1"/>
              </a:buClr>
              <a:buSzPts val="1100"/>
              <a:buFont typeface="Arial" panose="020B0604020202020204" pitchFamily="34" charset="0"/>
              <a:buChar char="•"/>
            </a:pPr>
            <a:r>
              <a:rPr lang="en-GB" dirty="0">
                <a:solidFill>
                  <a:srgbClr val="2ABBAD"/>
                </a:solidFill>
                <a:latin typeface="Calibri" panose="020F0502020204030204" pitchFamily="34" charset="0"/>
                <a:cs typeface="Calibri" panose="020F0502020204030204" pitchFamily="34" charset="0"/>
              </a:rPr>
              <a:t>Unit 2 – A deepen look into </a:t>
            </a:r>
            <a:r>
              <a:rPr lang="en-GB" dirty="0" smtClean="0">
                <a:solidFill>
                  <a:srgbClr val="2ABBAD"/>
                </a:solidFill>
                <a:latin typeface="Calibri" panose="020F0502020204030204" pitchFamily="34" charset="0"/>
                <a:cs typeface="Calibri" panose="020F0502020204030204" pitchFamily="34" charset="0"/>
              </a:rPr>
              <a:t>EntreComp</a:t>
            </a:r>
          </a:p>
          <a:p>
            <a:pPr lvl="1">
              <a:buClr>
                <a:schemeClr val="dk1"/>
              </a:buClr>
              <a:buSzPts val="1100"/>
            </a:pPr>
            <a:r>
              <a:rPr lang="en-GB" dirty="0">
                <a:solidFill>
                  <a:schemeClr val="tx1"/>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A detailed breakdown of EntreComp </a:t>
            </a:r>
            <a:r>
              <a:rPr lang="en-GB" sz="1200" dirty="0" smtClean="0">
                <a:solidFill>
                  <a:schemeClr val="tx1"/>
                </a:solidFill>
                <a:latin typeface="Calibri" panose="020F0502020204030204" pitchFamily="34" charset="0"/>
                <a:cs typeface="Calibri" panose="020F0502020204030204" pitchFamily="34" charset="0"/>
              </a:rPr>
              <a:t>– competences and sub-competences</a:t>
            </a:r>
          </a:p>
          <a:p>
            <a:pPr lvl="1">
              <a:buClr>
                <a:schemeClr val="dk1"/>
              </a:buClr>
              <a:buSzPts val="1100"/>
            </a:pPr>
            <a:r>
              <a:rPr lang="en-GB" sz="1200" dirty="0">
                <a:solidFill>
                  <a:schemeClr val="tx1"/>
                </a:solidFill>
                <a:latin typeface="Calibri" panose="020F0502020204030204" pitchFamily="34" charset="0"/>
                <a:cs typeface="Calibri" panose="020F0502020204030204" pitchFamily="34" charset="0"/>
              </a:rPr>
              <a:t>	</a:t>
            </a:r>
            <a:r>
              <a:rPr lang="en-GB" sz="1200" dirty="0" smtClean="0">
                <a:solidFill>
                  <a:schemeClr val="tx1"/>
                </a:solidFill>
                <a:latin typeface="Calibri" panose="020F0502020204030204" pitchFamily="34" charset="0"/>
                <a:cs typeface="Calibri" panose="020F0502020204030204" pitchFamily="34" charset="0"/>
              </a:rPr>
              <a:t>IDEAS &amp; OPPORTUNITIES</a:t>
            </a:r>
          </a:p>
          <a:p>
            <a:pPr lvl="1">
              <a:buClr>
                <a:schemeClr val="dk1"/>
              </a:buClr>
              <a:buSzPts val="1100"/>
            </a:pPr>
            <a:r>
              <a:rPr lang="en-GB" sz="1200" dirty="0">
                <a:solidFill>
                  <a:schemeClr val="tx1"/>
                </a:solidFill>
                <a:latin typeface="Calibri" panose="020F0502020204030204" pitchFamily="34" charset="0"/>
                <a:cs typeface="Calibri" panose="020F0502020204030204" pitchFamily="34" charset="0"/>
              </a:rPr>
              <a:t>	</a:t>
            </a:r>
            <a:r>
              <a:rPr lang="en-GB" sz="1200" dirty="0" smtClean="0">
                <a:solidFill>
                  <a:schemeClr val="tx1"/>
                </a:solidFill>
                <a:latin typeface="Calibri" panose="020F0502020204030204" pitchFamily="34" charset="0"/>
                <a:cs typeface="Calibri" panose="020F0502020204030204" pitchFamily="34" charset="0"/>
              </a:rPr>
              <a:t>RESOURCES</a:t>
            </a:r>
          </a:p>
          <a:p>
            <a:pPr lvl="1">
              <a:buClr>
                <a:schemeClr val="dk1"/>
              </a:buClr>
              <a:buSzPts val="1100"/>
            </a:pPr>
            <a:r>
              <a:rPr lang="en-GB" sz="1200" dirty="0">
                <a:solidFill>
                  <a:schemeClr val="tx1"/>
                </a:solidFill>
                <a:latin typeface="Calibri" panose="020F0502020204030204" pitchFamily="34" charset="0"/>
                <a:cs typeface="Calibri" panose="020F0502020204030204" pitchFamily="34" charset="0"/>
              </a:rPr>
              <a:t>	</a:t>
            </a:r>
            <a:r>
              <a:rPr lang="en-GB" sz="1200" dirty="0" smtClean="0">
                <a:solidFill>
                  <a:schemeClr val="tx1"/>
                </a:solidFill>
                <a:latin typeface="Calibri" panose="020F0502020204030204" pitchFamily="34" charset="0"/>
                <a:cs typeface="Calibri" panose="020F0502020204030204" pitchFamily="34" charset="0"/>
              </a:rPr>
              <a:t>INTO ACTION</a:t>
            </a:r>
            <a:endParaRPr lang="en-GB" sz="500" dirty="0" smtClean="0">
              <a:solidFill>
                <a:schemeClr val="tx1"/>
              </a:solidFill>
              <a:latin typeface="Calibri" panose="020F0502020204030204" pitchFamily="34" charset="0"/>
              <a:cs typeface="Calibri" panose="020F0502020204030204" pitchFamily="34" charset="0"/>
            </a:endParaRPr>
          </a:p>
          <a:p>
            <a:pPr marL="285750" indent="-285750">
              <a:buClr>
                <a:schemeClr val="dk1"/>
              </a:buClr>
              <a:buSzPts val="1100"/>
              <a:buFont typeface="Arial" panose="020B0604020202020204" pitchFamily="34" charset="0"/>
              <a:buChar char="•"/>
            </a:pPr>
            <a:r>
              <a:rPr lang="en-GB" dirty="0">
                <a:solidFill>
                  <a:srgbClr val="2ABBAD"/>
                </a:solidFill>
                <a:latin typeface="Calibri" panose="020F0502020204030204" pitchFamily="34" charset="0"/>
                <a:cs typeface="Calibri" panose="020F0502020204030204" pitchFamily="34" charset="0"/>
              </a:rPr>
              <a:t>Unit 3 – The DigComp Framework</a:t>
            </a:r>
          </a:p>
          <a:p>
            <a:pPr lvl="1">
              <a:buClr>
                <a:schemeClr val="dk1"/>
              </a:buClr>
              <a:buSzPts val="1100"/>
            </a:pPr>
            <a:r>
              <a:rPr lang="en-GB" sz="1200" dirty="0" smtClean="0">
                <a:solidFill>
                  <a:schemeClr val="tx1"/>
                </a:solidFill>
                <a:latin typeface="Calibri" panose="020F0502020204030204" pitchFamily="34" charset="0"/>
                <a:cs typeface="Calibri" panose="020F0502020204030204" pitchFamily="34" charset="0"/>
              </a:rPr>
              <a:t>	Scale and Scope</a:t>
            </a:r>
          </a:p>
          <a:p>
            <a:pPr lvl="1">
              <a:buClr>
                <a:schemeClr val="dk1"/>
              </a:buClr>
              <a:buSzPts val="1100"/>
            </a:pPr>
            <a:r>
              <a:rPr lang="en-GB" sz="1200" dirty="0">
                <a:solidFill>
                  <a:schemeClr val="tx1"/>
                </a:solidFill>
                <a:latin typeface="Calibri" panose="020F0502020204030204" pitchFamily="34" charset="0"/>
                <a:cs typeface="Calibri" panose="020F0502020204030204" pitchFamily="34" charset="0"/>
              </a:rPr>
              <a:t>	</a:t>
            </a:r>
            <a:r>
              <a:rPr lang="en-GB" sz="1200" dirty="0" smtClean="0">
                <a:solidFill>
                  <a:schemeClr val="tx1"/>
                </a:solidFill>
                <a:latin typeface="Calibri" panose="020F0502020204030204" pitchFamily="34" charset="0"/>
                <a:cs typeface="Calibri" panose="020F0502020204030204" pitchFamily="34" charset="0"/>
              </a:rPr>
              <a:t>Content and Structure</a:t>
            </a:r>
            <a:endParaRPr lang="en-GB" sz="1200" dirty="0">
              <a:solidFill>
                <a:schemeClr val="tx1"/>
              </a:solidFill>
              <a:latin typeface="Calibri" panose="020F0502020204030204" pitchFamily="34" charset="0"/>
              <a:cs typeface="Calibri" panose="020F0502020204030204" pitchFamily="34" charset="0"/>
            </a:endParaRPr>
          </a:p>
          <a:p>
            <a:pPr lvl="0">
              <a:buClr>
                <a:schemeClr val="dk1"/>
              </a:buClr>
              <a:buSzPts val="1100"/>
            </a:pPr>
            <a:r>
              <a:rPr lang="en-GB" dirty="0">
                <a:solidFill>
                  <a:schemeClr val="tx1"/>
                </a:solidFill>
                <a:latin typeface="Calibri" panose="020F0502020204030204" pitchFamily="34" charset="0"/>
                <a:cs typeface="Calibri" panose="020F0502020204030204" pitchFamily="34" charset="0"/>
              </a:rPr>
              <a:t>	</a:t>
            </a:r>
            <a:endParaRPr lang="en-GB" dirty="0" smtClean="0">
              <a:solidFill>
                <a:schemeClr val="tx1"/>
              </a:solidFill>
              <a:latin typeface="Calibri" panose="020F0502020204030204" pitchFamily="34" charset="0"/>
              <a:cs typeface="Calibri" panose="020F0502020204030204" pitchFamily="34" charset="0"/>
            </a:endParaRPr>
          </a:p>
          <a:p>
            <a:pPr marL="285750" lvl="0" indent="-285750">
              <a:buClr>
                <a:schemeClr val="dk1"/>
              </a:buClr>
              <a:buSzPts val="1100"/>
              <a:buFont typeface="Arial" panose="020B0604020202020204" pitchFamily="34" charset="0"/>
              <a:buChar char="•"/>
            </a:pPr>
            <a:endParaRPr lang="en-GB"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523768"/>
          </a:xfrm>
          <a:prstGeom prst="rect">
            <a:avLst/>
          </a:prstGeom>
        </p:spPr>
        <p:txBody>
          <a:bodyPr wrap="square">
            <a:spAutoFit/>
          </a:bodyPr>
          <a:lstStyle/>
          <a:p>
            <a:pPr marL="285750" indent="-285750" algn="just">
              <a:buFont typeface="Arial" panose="020B0604020202020204" pitchFamily="34" charset="0"/>
              <a:buChar char="•"/>
            </a:pPr>
            <a:r>
              <a:rPr lang="en-GB" sz="1800" dirty="0" smtClean="0">
                <a:solidFill>
                  <a:srgbClr val="0E101A"/>
                </a:solidFill>
                <a:latin typeface="Calibri" panose="020F0502020204030204" pitchFamily="34" charset="0"/>
                <a:cs typeface="Calibri" panose="020F0502020204030204" pitchFamily="34" charset="0"/>
              </a:rPr>
              <a:t>You can rely on the EntreComp to look into the training areas of interest identified by professionals and experts as instrumental to strengthen your entrepreneurial senses.</a:t>
            </a:r>
          </a:p>
          <a:p>
            <a:pPr marL="285750" indent="-285750" algn="just">
              <a:buFont typeface="Arial" panose="020B0604020202020204" pitchFamily="34" charset="0"/>
              <a:buChar char="•"/>
            </a:pPr>
            <a:endParaRPr lang="en-GB" dirty="0" smtClean="0">
              <a:solidFill>
                <a:srgbClr val="0070C0"/>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T</a:t>
            </a:r>
            <a:r>
              <a:rPr lang="en-GB" sz="1800" dirty="0" smtClean="0">
                <a:solidFill>
                  <a:schemeClr val="tx1"/>
                </a:solidFill>
                <a:latin typeface="Calibri" panose="020F0502020204030204" pitchFamily="34" charset="0"/>
                <a:cs typeface="Calibri" panose="020F0502020204030204" pitchFamily="34" charset="0"/>
              </a:rPr>
              <a:t>he EntreComp provides for clear guidance on what should be the road map of your capacity building.</a:t>
            </a:r>
          </a:p>
          <a:p>
            <a:pPr marL="285750" indent="-285750" algn="just">
              <a:buFont typeface="Arial" panose="020B0604020202020204" pitchFamily="34" charset="0"/>
              <a:buChar char="•"/>
            </a:pPr>
            <a:endParaRPr lang="en-GB" sz="1800" dirty="0">
              <a:solidFill>
                <a:schemeClr val="tx1"/>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smtClean="0">
                <a:solidFill>
                  <a:schemeClr val="tx1"/>
                </a:solidFill>
                <a:latin typeface="Calibri" panose="020F0502020204030204" pitchFamily="34" charset="0"/>
                <a:cs typeface="Calibri" panose="020F0502020204030204" pitchFamily="34" charset="0"/>
              </a:rPr>
              <a:t>At the same time, the proficiency model supports you in assessing and evaluation how your performance and education is going</a:t>
            </a:r>
          </a:p>
          <a:p>
            <a:pPr marL="285750" indent="-285750" algn="just">
              <a:buFont typeface="Arial" panose="020B0604020202020204" pitchFamily="34" charset="0"/>
              <a:buChar char="•"/>
            </a:pPr>
            <a:endParaRPr lang="en-GB" sz="1800" dirty="0" smtClean="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What can you do with EntreComp   </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smtClean="0">
                <a:latin typeface="Raleway" panose="020B0003030101060003" pitchFamily="34" charset="0"/>
              </a:rPr>
              <a:t>Unit 1 – What is EntreComp?</a:t>
            </a:r>
            <a:endParaRPr lang="en-US" sz="2200" dirty="0">
              <a:latin typeface="Raleway" panose="020B0003030101060003" pitchFamily="34" charset="0"/>
            </a:endParaRPr>
          </a:p>
        </p:txBody>
      </p:sp>
    </p:spTree>
    <p:extLst>
      <p:ext uri="{BB962C8B-B14F-4D97-AF65-F5344CB8AC3E}">
        <p14:creationId xmlns:p14="http://schemas.microsoft.com/office/powerpoint/2010/main" val="69657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4707276" cy="2308324"/>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In the course of the following slides, we will look into how each of the EntreComp’s competence breakdowns into further sets of skills and capabilities.</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smtClean="0">
                <a:solidFill>
                  <a:srgbClr val="0E101A"/>
                </a:solidFill>
                <a:latin typeface="Calibri" panose="020F0502020204030204" pitchFamily="34" charset="0"/>
                <a:cs typeface="Calibri" panose="020F0502020204030204" pitchFamily="34" charset="0"/>
              </a:rPr>
              <a:t>For a full consultation of threads, we suggest you to refer to the official 2018’s follow-up: </a:t>
            </a:r>
            <a:r>
              <a:rPr lang="en-GB" sz="1800" dirty="0" smtClean="0">
                <a:solidFill>
                  <a:srgbClr val="0E101A"/>
                </a:solidFill>
                <a:latin typeface="Calibri" panose="020F0502020204030204" pitchFamily="34" charset="0"/>
                <a:cs typeface="Calibri" panose="020F0502020204030204" pitchFamily="34" charset="0"/>
                <a:hlinkClick r:id="rId3"/>
              </a:rPr>
              <a:t>EntreComp into Action</a:t>
            </a:r>
            <a:endParaRPr lang="en-GB" sz="1800" dirty="0" smtClean="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A</a:t>
            </a:r>
            <a:r>
              <a:rPr lang="en-US" sz="2000" dirty="0" smtClean="0">
                <a:latin typeface="Calibri" panose="020F0502020204030204" pitchFamily="34" charset="0"/>
                <a:cs typeface="Calibri" panose="020F0502020204030204" pitchFamily="34" charset="0"/>
              </a:rPr>
              <a:t> detailed breakdown of EntreComp    </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2 – A deepen look into EntreComp</a:t>
            </a:r>
            <a:endParaRPr lang="en-US" sz="2200" dirty="0">
              <a:latin typeface="Raleway" panose="020B0003030101060003" pitchFamily="34" charset="0"/>
            </a:endParaRPr>
          </a:p>
        </p:txBody>
      </p:sp>
      <p:pic>
        <p:nvPicPr>
          <p:cNvPr id="2" name="Immagin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8110" y="1751281"/>
            <a:ext cx="3663820" cy="2592120"/>
          </a:xfrm>
          <a:prstGeom prst="rect">
            <a:avLst/>
          </a:prstGeom>
          <a:ln w="28575">
            <a:solidFill>
              <a:srgbClr val="FF0000"/>
            </a:solidFill>
          </a:ln>
        </p:spPr>
      </p:pic>
    </p:spTree>
    <p:extLst>
      <p:ext uri="{BB962C8B-B14F-4D97-AF65-F5344CB8AC3E}">
        <p14:creationId xmlns:p14="http://schemas.microsoft.com/office/powerpoint/2010/main" val="3512388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rot="16200000">
            <a:off x="-1134342" y="2860655"/>
            <a:ext cx="3090142"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Clr>
                <a:schemeClr val="dk1"/>
              </a:buClr>
              <a:buSzPts val="1100"/>
              <a:buFont typeface="Karla"/>
              <a:buNone/>
            </a:pPr>
            <a:r>
              <a:rPr lang="en-US" sz="2000" b="1" dirty="0" smtClean="0">
                <a:solidFill>
                  <a:srgbClr val="0070C0"/>
                </a:solidFill>
                <a:latin typeface="Calibri" panose="020F0502020204030204" pitchFamily="34" charset="0"/>
                <a:cs typeface="Calibri" panose="020F0502020204030204" pitchFamily="34" charset="0"/>
              </a:rPr>
              <a:t>IDEAS and OPPORTUNITIES   </a:t>
            </a:r>
            <a:endParaRPr lang="en-US" sz="2000" b="1" dirty="0">
              <a:solidFill>
                <a:srgbClr val="0070C0"/>
              </a:solidFill>
              <a:latin typeface="Calibri" panose="020F0502020204030204" pitchFamily="34" charset="0"/>
              <a:cs typeface="Calibri" panose="020F0502020204030204" pitchFamily="34" charset="0"/>
            </a:endParaRPr>
          </a:p>
        </p:txBody>
      </p:sp>
      <p:sp>
        <p:nvSpPr>
          <p:cNvPr id="7"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2 – A deepen look into EntreComp</a:t>
            </a:r>
            <a:endParaRPr lang="en-US" sz="2200" dirty="0">
              <a:latin typeface="Raleway" panose="020B0003030101060003" pitchFamily="34" charset="0"/>
            </a:endParaRPr>
          </a:p>
        </p:txBody>
      </p:sp>
      <p:graphicFrame>
        <p:nvGraphicFramePr>
          <p:cNvPr id="8"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1775618317"/>
              </p:ext>
            </p:extLst>
          </p:nvPr>
        </p:nvGraphicFramePr>
        <p:xfrm>
          <a:off x="769715" y="1228700"/>
          <a:ext cx="7798552" cy="3383280"/>
        </p:xfrm>
        <a:graphic>
          <a:graphicData uri="http://schemas.openxmlformats.org/drawingml/2006/table">
            <a:tbl>
              <a:tblPr firstRow="1" bandRow="1">
                <a:tableStyleId>{5C22544A-7EE6-4342-B048-85BDC9FD1C3A}</a:tableStyleId>
              </a:tblPr>
              <a:tblGrid>
                <a:gridCol w="1914590">
                  <a:extLst>
                    <a:ext uri="{9D8B030D-6E8A-4147-A177-3AD203B41FA5}">
                      <a16:colId xmlns:a16="http://schemas.microsoft.com/office/drawing/2014/main" val="3973671595"/>
                    </a:ext>
                  </a:extLst>
                </a:gridCol>
                <a:gridCol w="1854340">
                  <a:extLst>
                    <a:ext uri="{9D8B030D-6E8A-4147-A177-3AD203B41FA5}">
                      <a16:colId xmlns:a16="http://schemas.microsoft.com/office/drawing/2014/main" val="3164311868"/>
                    </a:ext>
                  </a:extLst>
                </a:gridCol>
                <a:gridCol w="4029622">
                  <a:extLst>
                    <a:ext uri="{9D8B030D-6E8A-4147-A177-3AD203B41FA5}">
                      <a16:colId xmlns:a16="http://schemas.microsoft.com/office/drawing/2014/main" val="3658847542"/>
                    </a:ext>
                  </a:extLst>
                </a:gridCol>
              </a:tblGrid>
              <a:tr h="365760">
                <a:tc>
                  <a:txBody>
                    <a:bodyPr/>
                    <a:lstStyle/>
                    <a:p>
                      <a:pPr algn="ctr"/>
                      <a:r>
                        <a:rPr lang="en-US" sz="1800" dirty="0">
                          <a:solidFill>
                            <a:schemeClr val="tx1"/>
                          </a:solidFill>
                        </a:rPr>
                        <a:t>Competence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Hint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Description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701040">
                <a:tc>
                  <a:txBody>
                    <a:bodyPr/>
                    <a:lstStyle/>
                    <a:p>
                      <a:pPr algn="just"/>
                      <a:r>
                        <a:rPr lang="en-US" sz="1000" b="1" dirty="0">
                          <a:solidFill>
                            <a:schemeClr val="tx1"/>
                          </a:solidFill>
                          <a:latin typeface="Calibri" panose="020F0502020204030204" pitchFamily="34" charset="0"/>
                          <a:cs typeface="Calibri" panose="020F0502020204030204" pitchFamily="34" charset="0"/>
                        </a:rPr>
                        <a:t>1.1 Spotting opportunities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000" i="1" dirty="0">
                          <a:solidFill>
                            <a:schemeClr val="tx1"/>
                          </a:solidFill>
                          <a:latin typeface="Calibri" panose="020F0502020204030204" pitchFamily="34" charset="0"/>
                          <a:cs typeface="Calibri" panose="020F0502020204030204" pitchFamily="34" charset="0"/>
                        </a:rPr>
                        <a:t>Use your imagination and abilities to identify opportunities for creating value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Identify and seize opportunities to create value by exploring the social, cultural and economic landscape</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Identify needs and challenges that need to be met</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Establish new connections and bring together scattered elements of the landscape to create opportunities to create value</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79120">
                <a:tc>
                  <a:txBody>
                    <a:bodyPr/>
                    <a:lstStyle/>
                    <a:p>
                      <a:pPr algn="just"/>
                      <a:r>
                        <a:rPr lang="en-US" sz="1000" b="1" dirty="0">
                          <a:solidFill>
                            <a:schemeClr val="tx1"/>
                          </a:solidFill>
                          <a:latin typeface="Calibri" panose="020F0502020204030204" pitchFamily="34" charset="0"/>
                          <a:cs typeface="Calibri" panose="020F0502020204030204" pitchFamily="34" charset="0"/>
                        </a:rPr>
                        <a:t>1.2 Creativity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000" i="1" dirty="0">
                          <a:solidFill>
                            <a:schemeClr val="tx1"/>
                          </a:solidFill>
                          <a:latin typeface="Calibri" panose="020F0502020204030204" pitchFamily="34" charset="0"/>
                          <a:cs typeface="Calibri" panose="020F0502020204030204" pitchFamily="34" charset="0"/>
                        </a:rPr>
                        <a:t>Develop creative and purposeful ideas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Develop several ideas and opportunities to create value including better solutions to existing and new challenges</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Explore and experiment with innovative approaches</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Combine knowledge and resources to achieve valuable effects</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457200">
                <a:tc>
                  <a:txBody>
                    <a:bodyPr/>
                    <a:lstStyle/>
                    <a:p>
                      <a:pPr algn="just"/>
                      <a:r>
                        <a:rPr lang="en-US" sz="1000" b="1" dirty="0">
                          <a:solidFill>
                            <a:schemeClr val="tx1"/>
                          </a:solidFill>
                          <a:latin typeface="Calibri" panose="020F0502020204030204" pitchFamily="34" charset="0"/>
                          <a:cs typeface="Calibri" panose="020F0502020204030204" pitchFamily="34" charset="0"/>
                        </a:rPr>
                        <a:t>1.3 Vision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000" i="1" dirty="0">
                          <a:solidFill>
                            <a:schemeClr val="tx1"/>
                          </a:solidFill>
                          <a:latin typeface="Calibri" panose="020F0502020204030204" pitchFamily="34" charset="0"/>
                          <a:cs typeface="Calibri" panose="020F0502020204030204" pitchFamily="34" charset="0"/>
                        </a:rPr>
                        <a:t>Work towards your vision of the future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Imagine the future</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Develop a vision to turn ideas into action</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Visualise future scenarios to help guide effort and action</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457200">
                <a:tc>
                  <a:txBody>
                    <a:bodyPr/>
                    <a:lstStyle/>
                    <a:p>
                      <a:pPr algn="just"/>
                      <a:r>
                        <a:rPr lang="en-US" sz="1000" b="1" dirty="0">
                          <a:solidFill>
                            <a:schemeClr val="tx1"/>
                          </a:solidFill>
                          <a:latin typeface="Calibri" panose="020F0502020204030204" pitchFamily="34" charset="0"/>
                          <a:cs typeface="Calibri" panose="020F0502020204030204" pitchFamily="34" charset="0"/>
                        </a:rPr>
                        <a:t>1.4 Valuing Idea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000" i="1" dirty="0">
                          <a:solidFill>
                            <a:schemeClr val="tx1"/>
                          </a:solidFill>
                          <a:latin typeface="Calibri" panose="020F0502020204030204" pitchFamily="34" charset="0"/>
                          <a:cs typeface="Calibri" panose="020F0502020204030204" pitchFamily="34" charset="0"/>
                        </a:rPr>
                        <a:t>Make the most of ideas and opportunities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Judge what value is in social, cultural and economic terms</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Recognise the potential an idea has for creating value and identify suitable ways of making the most out of it</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822960">
                <a:tc>
                  <a:txBody>
                    <a:bodyPr/>
                    <a:lstStyle/>
                    <a:p>
                      <a:pPr algn="just"/>
                      <a:r>
                        <a:rPr lang="en-US" sz="1000" b="1" dirty="0">
                          <a:solidFill>
                            <a:schemeClr val="tx1"/>
                          </a:solidFill>
                          <a:latin typeface="Calibri" panose="020F0502020204030204" pitchFamily="34" charset="0"/>
                          <a:cs typeface="Calibri" panose="020F0502020204030204" pitchFamily="34" charset="0"/>
                        </a:rPr>
                        <a:t>1.5 Ethical and Sustainable thinking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000" i="1" dirty="0">
                          <a:solidFill>
                            <a:schemeClr val="tx1"/>
                          </a:solidFill>
                          <a:latin typeface="Calibri" panose="020F0502020204030204" pitchFamily="34" charset="0"/>
                          <a:cs typeface="Calibri" panose="020F0502020204030204" pitchFamily="34" charset="0"/>
                        </a:rPr>
                        <a:t>Assess the consequences and impact of ideas, opportunities and actions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Assess the consequences of ideas that bring value and the effect of entrepreneurial action on the target community, the market, society and the environment</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Reflect on how sustainable long-term social, cultural and economic goals are, and the course of action chosen</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Act responsibly</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257908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400657"/>
          </a:xfrm>
          <a:prstGeom prst="rect">
            <a:avLst/>
          </a:prstGeom>
        </p:spPr>
        <p:txBody>
          <a:bodyPr wrap="square">
            <a:spAutoFit/>
          </a:bodyPr>
          <a:lstStyle/>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IDENTIFY, CREATE and SEIZE OPPORTUNITIES</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FOCUS ON CHALLENGES</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UNCOVER NEEDS</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ANALYZE THE CONTEXT</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chemeClr val="tx1"/>
                </a:solidFill>
                <a:latin typeface="Calibri" panose="020F0502020204030204" pitchFamily="34" charset="0"/>
                <a:cs typeface="Calibri" panose="020F0502020204030204" pitchFamily="34" charset="0"/>
              </a:rPr>
              <a:t>Page 179 and 180 of EntreComp into Action for the full proficiency model for each of the thread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solidFill>
                  <a:srgbClr val="0070C0"/>
                </a:solidFill>
                <a:latin typeface="Calibri" panose="020F0502020204030204" pitchFamily="34" charset="0"/>
                <a:cs typeface="Calibri" panose="020F0502020204030204" pitchFamily="34" charset="0"/>
              </a:rPr>
              <a:t>1.1 Spotting opportunities: sub competences   </a:t>
            </a:r>
            <a:endParaRPr lang="en-US" sz="2000" dirty="0">
              <a:solidFill>
                <a:srgbClr val="0070C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a:t>
            </a:r>
            <a:r>
              <a:rPr lang="en-US" sz="2200" dirty="0">
                <a:latin typeface="Raleway" panose="020B0003030101060003" pitchFamily="34" charset="0"/>
              </a:rPr>
              <a:t>2</a:t>
            </a:r>
            <a:r>
              <a:rPr lang="en-US" sz="2200" dirty="0" smtClean="0">
                <a:latin typeface="Raleway" panose="020B0003030101060003" pitchFamily="34" charset="0"/>
              </a:rPr>
              <a:t> – </a:t>
            </a:r>
            <a:r>
              <a:rPr lang="en-US" sz="2200" dirty="0">
                <a:latin typeface="Raleway" panose="020B0003030101060003" pitchFamily="34" charset="0"/>
              </a:rPr>
              <a:t>A deepen look into EntreComp</a:t>
            </a:r>
          </a:p>
        </p:txBody>
      </p:sp>
    </p:spTree>
    <p:extLst>
      <p:ext uri="{BB962C8B-B14F-4D97-AF65-F5344CB8AC3E}">
        <p14:creationId xmlns:p14="http://schemas.microsoft.com/office/powerpoint/2010/main" val="289745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954655"/>
          </a:xfrm>
          <a:prstGeom prst="rect">
            <a:avLst/>
          </a:prstGeom>
        </p:spPr>
        <p:txBody>
          <a:bodyPr wrap="square">
            <a:spAutoFit/>
          </a:bodyPr>
          <a:lstStyle/>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BE CURIOUS &amp; OPEN</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DEVELOP IDEAS</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DEFINE PROBLEMS</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DESIGN VALUE </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BE INNOVATIVE</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chemeClr val="tx1"/>
                </a:solidFill>
                <a:latin typeface="Calibri" panose="020F0502020204030204" pitchFamily="34" charset="0"/>
                <a:cs typeface="Calibri" panose="020F0502020204030204" pitchFamily="34" charset="0"/>
              </a:rPr>
              <a:t>Page 181 and 182 of EntreComp into Action for the full proficiency model for each of the thread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solidFill>
                  <a:srgbClr val="0070C0"/>
                </a:solidFill>
                <a:latin typeface="Calibri" panose="020F0502020204030204" pitchFamily="34" charset="0"/>
                <a:cs typeface="Calibri" panose="020F0502020204030204" pitchFamily="34" charset="0"/>
              </a:rPr>
              <a:t>1.2 Creativity: sub competences   </a:t>
            </a:r>
            <a:endParaRPr lang="en-US" sz="2000" dirty="0">
              <a:solidFill>
                <a:srgbClr val="0070C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a:t>
            </a:r>
            <a:r>
              <a:rPr lang="en-US" sz="2200" dirty="0">
                <a:latin typeface="Raleway" panose="020B0003030101060003" pitchFamily="34" charset="0"/>
              </a:rPr>
              <a:t>2</a:t>
            </a:r>
            <a:r>
              <a:rPr lang="en-US" sz="2200" dirty="0" smtClean="0">
                <a:latin typeface="Raleway" panose="020B0003030101060003" pitchFamily="34" charset="0"/>
              </a:rPr>
              <a:t> – </a:t>
            </a:r>
            <a:r>
              <a:rPr lang="en-US" sz="2200" dirty="0">
                <a:latin typeface="Raleway" panose="020B0003030101060003" pitchFamily="34" charset="0"/>
              </a:rPr>
              <a:t>A deepen look into EntreComp</a:t>
            </a:r>
          </a:p>
        </p:txBody>
      </p:sp>
    </p:spTree>
    <p:extLst>
      <p:ext uri="{BB962C8B-B14F-4D97-AF65-F5344CB8AC3E}">
        <p14:creationId xmlns:p14="http://schemas.microsoft.com/office/powerpoint/2010/main" val="232283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1846659"/>
          </a:xfrm>
          <a:prstGeom prst="rect">
            <a:avLst/>
          </a:prstGeom>
        </p:spPr>
        <p:txBody>
          <a:bodyPr wrap="square">
            <a:spAutoFit/>
          </a:bodyPr>
          <a:lstStyle/>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IMAGINE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THINK STRATEGICALLY</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GUIDE ACTION</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chemeClr val="tx1"/>
                </a:solidFill>
                <a:latin typeface="Calibri" panose="020F0502020204030204" pitchFamily="34" charset="0"/>
                <a:cs typeface="Calibri" panose="020F0502020204030204" pitchFamily="34" charset="0"/>
              </a:rPr>
              <a:t>Page 183 of EntreComp into Action for the full proficiency model for each of the thread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solidFill>
                  <a:srgbClr val="0070C0"/>
                </a:solidFill>
                <a:latin typeface="Calibri" panose="020F0502020204030204" pitchFamily="34" charset="0"/>
                <a:cs typeface="Calibri" panose="020F0502020204030204" pitchFamily="34" charset="0"/>
              </a:rPr>
              <a:t>1.3 Vision: sub competences   </a:t>
            </a:r>
            <a:endParaRPr lang="en-US" sz="2000" dirty="0">
              <a:solidFill>
                <a:srgbClr val="0070C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a:t>
            </a:r>
            <a:r>
              <a:rPr lang="en-US" sz="2200" dirty="0">
                <a:latin typeface="Raleway" panose="020B0003030101060003" pitchFamily="34" charset="0"/>
              </a:rPr>
              <a:t>2</a:t>
            </a:r>
            <a:r>
              <a:rPr lang="en-US" sz="2200" dirty="0" smtClean="0">
                <a:latin typeface="Raleway" panose="020B0003030101060003" pitchFamily="34" charset="0"/>
              </a:rPr>
              <a:t> – </a:t>
            </a:r>
            <a:r>
              <a:rPr lang="en-US" sz="2200" dirty="0">
                <a:latin typeface="Raleway" panose="020B0003030101060003" pitchFamily="34" charset="0"/>
              </a:rPr>
              <a:t>A deepen look into EntreComp</a:t>
            </a:r>
          </a:p>
        </p:txBody>
      </p:sp>
    </p:spTree>
    <p:extLst>
      <p:ext uri="{BB962C8B-B14F-4D97-AF65-F5344CB8AC3E}">
        <p14:creationId xmlns:p14="http://schemas.microsoft.com/office/powerpoint/2010/main" val="2733468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1292662"/>
          </a:xfrm>
          <a:prstGeom prst="rect">
            <a:avLst/>
          </a:prstGeom>
        </p:spPr>
        <p:txBody>
          <a:bodyPr wrap="square">
            <a:spAutoFit/>
          </a:bodyPr>
          <a:lstStyle/>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RECOGNISE THE VALUE OF IDEAS</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SHARE &amp; PROTECT IDEAS</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chemeClr val="tx1"/>
                </a:solidFill>
                <a:latin typeface="Calibri" panose="020F0502020204030204" pitchFamily="34" charset="0"/>
                <a:cs typeface="Calibri" panose="020F0502020204030204" pitchFamily="34" charset="0"/>
              </a:rPr>
              <a:t>Page 184 of EntreComp into Action for the full proficiency model for each of the thread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solidFill>
                  <a:srgbClr val="0070C0"/>
                </a:solidFill>
                <a:latin typeface="Calibri" panose="020F0502020204030204" pitchFamily="34" charset="0"/>
                <a:cs typeface="Calibri" panose="020F0502020204030204" pitchFamily="34" charset="0"/>
              </a:rPr>
              <a:t>1.4 Valuing ideas: sub competences   </a:t>
            </a:r>
            <a:endParaRPr lang="en-US" sz="2000" dirty="0">
              <a:solidFill>
                <a:srgbClr val="0070C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a:t>
            </a:r>
            <a:r>
              <a:rPr lang="en-US" sz="2200" dirty="0">
                <a:latin typeface="Raleway" panose="020B0003030101060003" pitchFamily="34" charset="0"/>
              </a:rPr>
              <a:t>2</a:t>
            </a:r>
            <a:r>
              <a:rPr lang="en-US" sz="2200" dirty="0" smtClean="0">
                <a:latin typeface="Raleway" panose="020B0003030101060003" pitchFamily="34" charset="0"/>
              </a:rPr>
              <a:t> – </a:t>
            </a:r>
            <a:r>
              <a:rPr lang="en-US" sz="2200" dirty="0">
                <a:latin typeface="Raleway" panose="020B0003030101060003" pitchFamily="34" charset="0"/>
              </a:rPr>
              <a:t>A deepen look into EntreComp</a:t>
            </a:r>
          </a:p>
        </p:txBody>
      </p:sp>
    </p:spTree>
    <p:extLst>
      <p:ext uri="{BB962C8B-B14F-4D97-AF65-F5344CB8AC3E}">
        <p14:creationId xmlns:p14="http://schemas.microsoft.com/office/powerpoint/2010/main" val="161068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400657"/>
          </a:xfrm>
          <a:prstGeom prst="rect">
            <a:avLst/>
          </a:prstGeom>
        </p:spPr>
        <p:txBody>
          <a:bodyPr wrap="square">
            <a:spAutoFit/>
          </a:bodyPr>
          <a:lstStyle/>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BEHAVE ETHICALLY</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THINKING SUSTAINABLY</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ASSESS IMPACT</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BE ACCOUNTABLE</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chemeClr val="tx1"/>
                </a:solidFill>
                <a:latin typeface="Calibri" panose="020F0502020204030204" pitchFamily="34" charset="0"/>
                <a:cs typeface="Calibri" panose="020F0502020204030204" pitchFamily="34" charset="0"/>
              </a:rPr>
              <a:t>Page 185 and 186 of EntreComp into Action for the full proficiency model for each of the thread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solidFill>
                  <a:srgbClr val="0070C0"/>
                </a:solidFill>
                <a:latin typeface="Calibri" panose="020F0502020204030204" pitchFamily="34" charset="0"/>
                <a:cs typeface="Calibri" panose="020F0502020204030204" pitchFamily="34" charset="0"/>
              </a:rPr>
              <a:t>1.5 Ethical and Sustainable thinking: sub competences   </a:t>
            </a:r>
            <a:endParaRPr lang="en-US" sz="2000" dirty="0">
              <a:solidFill>
                <a:srgbClr val="0070C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a:t>
            </a:r>
            <a:r>
              <a:rPr lang="en-US" sz="2200" dirty="0">
                <a:latin typeface="Raleway" panose="020B0003030101060003" pitchFamily="34" charset="0"/>
              </a:rPr>
              <a:t>2</a:t>
            </a:r>
            <a:r>
              <a:rPr lang="en-US" sz="2200" dirty="0" smtClean="0">
                <a:latin typeface="Raleway" panose="020B0003030101060003" pitchFamily="34" charset="0"/>
              </a:rPr>
              <a:t> – </a:t>
            </a:r>
            <a:r>
              <a:rPr lang="en-US" sz="2200" dirty="0">
                <a:latin typeface="Raleway" panose="020B0003030101060003" pitchFamily="34" charset="0"/>
              </a:rPr>
              <a:t>A deepen look into EntreComp</a:t>
            </a:r>
          </a:p>
        </p:txBody>
      </p:sp>
    </p:spTree>
    <p:extLst>
      <p:ext uri="{BB962C8B-B14F-4D97-AF65-F5344CB8AC3E}">
        <p14:creationId xmlns:p14="http://schemas.microsoft.com/office/powerpoint/2010/main" val="239805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smtClean="0">
                <a:latin typeface="Raleway" panose="020B0003030101060003" pitchFamily="34" charset="0"/>
              </a:rPr>
              <a:t>Background and </a:t>
            </a:r>
            <a:r>
              <a:rPr lang="en-US" sz="2200" dirty="0" smtClean="0">
                <a:latin typeface="Raleway" panose="020B0003030101060003" pitchFamily="34" charset="0"/>
              </a:rPr>
              <a:t>Introduction</a:t>
            </a:r>
            <a:endParaRPr lang="en-US" sz="2200" dirty="0">
              <a:latin typeface="Raleway" panose="020B0003030101060003" pitchFamily="34" charset="0"/>
            </a:endParaRPr>
          </a:p>
        </p:txBody>
      </p:sp>
      <p:sp>
        <p:nvSpPr>
          <p:cNvPr id="4" name="Rectángulo 3"/>
          <p:cNvSpPr/>
          <p:nvPr/>
        </p:nvSpPr>
        <p:spPr>
          <a:xfrm>
            <a:off x="127191" y="1641213"/>
            <a:ext cx="8455700" cy="2585323"/>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In the context of this training module, you will be introduced to two official European frameworks for education and training: </a:t>
            </a:r>
          </a:p>
          <a:p>
            <a:pPr algn="just"/>
            <a:endParaRPr lang="en-GB" sz="1800" dirty="0">
              <a:solidFill>
                <a:srgbClr val="0E101A"/>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smtClean="0">
                <a:solidFill>
                  <a:srgbClr val="0E101A"/>
                </a:solidFill>
                <a:latin typeface="Calibri" panose="020F0502020204030204" pitchFamily="34" charset="0"/>
                <a:cs typeface="Calibri" panose="020F0502020204030204" pitchFamily="34" charset="0"/>
              </a:rPr>
              <a:t>One on entrepreneurial competences and sense of initiative (EntreComp)</a:t>
            </a:r>
          </a:p>
          <a:p>
            <a:pPr marL="285750" indent="-285750" algn="just">
              <a:buFont typeface="Arial" panose="020B0604020202020204" pitchFamily="34" charset="0"/>
              <a:buChar char="•"/>
            </a:pPr>
            <a:r>
              <a:rPr lang="en-GB" sz="1800" dirty="0" smtClean="0">
                <a:solidFill>
                  <a:srgbClr val="0E101A"/>
                </a:solidFill>
                <a:latin typeface="Calibri" panose="020F0502020204030204" pitchFamily="34" charset="0"/>
                <a:cs typeface="Calibri" panose="020F0502020204030204" pitchFamily="34" charset="0"/>
              </a:rPr>
              <a:t>…the other on digital competences for all citizens (DigComp 2.1)</a:t>
            </a:r>
          </a:p>
          <a:p>
            <a:pPr marL="285750" indent="-285750" algn="just">
              <a:buFont typeface="Arial" panose="020B0604020202020204" pitchFamily="34" charset="0"/>
              <a:buChar char="•"/>
            </a:pPr>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smtClean="0">
                <a:solidFill>
                  <a:srgbClr val="0E101A"/>
                </a:solidFill>
                <a:latin typeface="Calibri" panose="020F0502020204030204" pitchFamily="34" charset="0"/>
                <a:cs typeface="Calibri" panose="020F0502020204030204" pitchFamily="34" charset="0"/>
              </a:rPr>
              <a:t>These two frameworks will help you in outlining a precise roadmap for your empowerment, upskilling and ultimate development of digital entrepreneurship competences.  </a:t>
            </a:r>
            <a:endParaRPr lang="en-GB" sz="1800" dirty="0">
              <a:solidFill>
                <a:srgbClr val="0E101A"/>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092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rot="16200000">
            <a:off x="-1134342" y="2860655"/>
            <a:ext cx="3090142"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Clr>
                <a:schemeClr val="dk1"/>
              </a:buClr>
              <a:buSzPts val="1100"/>
              <a:buFont typeface="Karla"/>
              <a:buNone/>
            </a:pPr>
            <a:r>
              <a:rPr lang="en-US" sz="2000" b="1" dirty="0" smtClean="0">
                <a:solidFill>
                  <a:schemeClr val="accent2">
                    <a:lumMod val="75000"/>
                  </a:schemeClr>
                </a:solidFill>
                <a:latin typeface="Calibri" panose="020F0502020204030204" pitchFamily="34" charset="0"/>
                <a:cs typeface="Calibri" panose="020F0502020204030204" pitchFamily="34" charset="0"/>
              </a:rPr>
              <a:t>RESOURCES</a:t>
            </a:r>
            <a:endParaRPr lang="en-US" sz="2000" b="1" dirty="0">
              <a:solidFill>
                <a:schemeClr val="accent2">
                  <a:lumMod val="75000"/>
                </a:schemeClr>
              </a:solidFill>
              <a:latin typeface="Calibri" panose="020F0502020204030204" pitchFamily="34" charset="0"/>
              <a:cs typeface="Calibri" panose="020F0502020204030204" pitchFamily="34" charset="0"/>
            </a:endParaRPr>
          </a:p>
        </p:txBody>
      </p:sp>
      <p:sp>
        <p:nvSpPr>
          <p:cNvPr id="7"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2 – A deepen look into EntreComp</a:t>
            </a:r>
            <a:endParaRPr lang="en-US" sz="2200" dirty="0">
              <a:latin typeface="Raleway" panose="020B0003030101060003" pitchFamily="34" charset="0"/>
            </a:endParaRPr>
          </a:p>
        </p:txBody>
      </p:sp>
      <p:graphicFrame>
        <p:nvGraphicFramePr>
          <p:cNvPr id="6"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457071616"/>
              </p:ext>
            </p:extLst>
          </p:nvPr>
        </p:nvGraphicFramePr>
        <p:xfrm>
          <a:off x="616985" y="1271444"/>
          <a:ext cx="7993615" cy="3340538"/>
        </p:xfrm>
        <a:graphic>
          <a:graphicData uri="http://schemas.openxmlformats.org/drawingml/2006/table">
            <a:tbl>
              <a:tblPr firstRow="1" bandRow="1">
                <a:tableStyleId>{5C22544A-7EE6-4342-B048-85BDC9FD1C3A}</a:tableStyleId>
              </a:tblPr>
              <a:tblGrid>
                <a:gridCol w="1962480">
                  <a:extLst>
                    <a:ext uri="{9D8B030D-6E8A-4147-A177-3AD203B41FA5}">
                      <a16:colId xmlns:a16="http://schemas.microsoft.com/office/drawing/2014/main" val="3973671595"/>
                    </a:ext>
                  </a:extLst>
                </a:gridCol>
                <a:gridCol w="1900721">
                  <a:extLst>
                    <a:ext uri="{9D8B030D-6E8A-4147-A177-3AD203B41FA5}">
                      <a16:colId xmlns:a16="http://schemas.microsoft.com/office/drawing/2014/main" val="3164311868"/>
                    </a:ext>
                  </a:extLst>
                </a:gridCol>
                <a:gridCol w="4130414">
                  <a:extLst>
                    <a:ext uri="{9D8B030D-6E8A-4147-A177-3AD203B41FA5}">
                      <a16:colId xmlns:a16="http://schemas.microsoft.com/office/drawing/2014/main" val="3658847542"/>
                    </a:ext>
                  </a:extLst>
                </a:gridCol>
              </a:tblGrid>
              <a:tr h="368038">
                <a:tc>
                  <a:txBody>
                    <a:bodyPr/>
                    <a:lstStyle/>
                    <a:p>
                      <a:pPr algn="ctr"/>
                      <a:r>
                        <a:rPr lang="en-US" sz="1800" dirty="0">
                          <a:solidFill>
                            <a:schemeClr val="tx1"/>
                          </a:solidFill>
                        </a:rPr>
                        <a:t>Competence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Hint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Description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599217">
                <a:tc>
                  <a:txBody>
                    <a:bodyPr/>
                    <a:lstStyle/>
                    <a:p>
                      <a:pPr algn="just"/>
                      <a:r>
                        <a:rPr lang="en-US" sz="1000" b="1" dirty="0">
                          <a:solidFill>
                            <a:schemeClr val="tx1"/>
                          </a:solidFill>
                          <a:latin typeface="Calibri" panose="020F0502020204030204" pitchFamily="34" charset="0"/>
                          <a:cs typeface="Calibri" panose="020F0502020204030204" pitchFamily="34" charset="0"/>
                        </a:rPr>
                        <a:t>2.1 Self-awareness and self-efficacy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000" i="1" dirty="0">
                          <a:solidFill>
                            <a:schemeClr val="tx1"/>
                          </a:solidFill>
                          <a:latin typeface="Calibri" panose="020F0502020204030204" pitchFamily="34" charset="0"/>
                          <a:cs typeface="Calibri" panose="020F0502020204030204" pitchFamily="34" charset="0"/>
                        </a:rPr>
                        <a:t>Believing in yourself and keep developing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Reflect on your needs, aspirations and wants in the short, medium and long term</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Identify and assess your individual and group strengths and weaknesses</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Believe in your ability to influence the course of events, despite uncertainty, setbacks and temporary failures</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82272">
                <a:tc>
                  <a:txBody>
                    <a:bodyPr/>
                    <a:lstStyle/>
                    <a:p>
                      <a:pPr algn="just"/>
                      <a:r>
                        <a:rPr lang="en-US" sz="1000" b="1" dirty="0">
                          <a:solidFill>
                            <a:schemeClr val="tx1"/>
                          </a:solidFill>
                          <a:latin typeface="Calibri" panose="020F0502020204030204" pitchFamily="34" charset="0"/>
                          <a:cs typeface="Calibri" panose="020F0502020204030204" pitchFamily="34" charset="0"/>
                        </a:rPr>
                        <a:t>2.2 Motivation and perseverance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000" i="1" dirty="0">
                          <a:solidFill>
                            <a:schemeClr val="tx1"/>
                          </a:solidFill>
                          <a:latin typeface="Calibri" panose="020F0502020204030204" pitchFamily="34" charset="0"/>
                          <a:cs typeface="Calibri" panose="020F0502020204030204" pitchFamily="34" charset="0"/>
                        </a:rPr>
                        <a:t>Stay focused and don’t give up</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Be determined to turn ideas into action and satisfy your need to achieve</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Be prepared to be patient and keep trying to achieve your long-term individual or group aims</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Be resilient under pressure, adversity, and temporary failure</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705406">
                <a:tc>
                  <a:txBody>
                    <a:bodyPr/>
                    <a:lstStyle/>
                    <a:p>
                      <a:pPr algn="just"/>
                      <a:r>
                        <a:rPr lang="en-US" sz="1000" b="1" dirty="0">
                          <a:solidFill>
                            <a:schemeClr val="tx1"/>
                          </a:solidFill>
                          <a:latin typeface="Calibri" panose="020F0502020204030204" pitchFamily="34" charset="0"/>
                          <a:cs typeface="Calibri" panose="020F0502020204030204" pitchFamily="34" charset="0"/>
                        </a:rPr>
                        <a:t>2.3 </a:t>
                      </a:r>
                      <a:r>
                        <a:rPr lang="en-US" sz="1000" b="1" noProof="0" dirty="0">
                          <a:solidFill>
                            <a:schemeClr val="tx1"/>
                          </a:solidFill>
                          <a:latin typeface="Calibri" panose="020F0502020204030204" pitchFamily="34" charset="0"/>
                          <a:cs typeface="Calibri" panose="020F0502020204030204" pitchFamily="34" charset="0"/>
                        </a:rPr>
                        <a:t>Mobilising</a:t>
                      </a:r>
                      <a:r>
                        <a:rPr lang="en-US" sz="1000" b="1" dirty="0">
                          <a:solidFill>
                            <a:schemeClr val="tx1"/>
                          </a:solidFill>
                          <a:latin typeface="Calibri" panose="020F0502020204030204" pitchFamily="34" charset="0"/>
                          <a:cs typeface="Calibri" panose="020F0502020204030204" pitchFamily="34" charset="0"/>
                        </a:rPr>
                        <a:t> resources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000" i="1" dirty="0">
                          <a:solidFill>
                            <a:schemeClr val="tx1"/>
                          </a:solidFill>
                          <a:latin typeface="Calibri" panose="020F0502020204030204" pitchFamily="34" charset="0"/>
                          <a:cs typeface="Calibri" panose="020F0502020204030204" pitchFamily="34" charset="0"/>
                        </a:rPr>
                        <a:t>Gather and manage the resources you need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Get and manage the material, non-material and digital resources needed to turn ideas into action </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Make the most of limited resources</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Get and manage the competences needed at any stage, including technical, legal, tax and digital competences</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460047">
                <a:tc>
                  <a:txBody>
                    <a:bodyPr/>
                    <a:lstStyle/>
                    <a:p>
                      <a:pPr algn="just"/>
                      <a:r>
                        <a:rPr lang="en-US" sz="1000" b="1" dirty="0">
                          <a:solidFill>
                            <a:schemeClr val="tx1"/>
                          </a:solidFill>
                          <a:latin typeface="Calibri" panose="020F0502020204030204" pitchFamily="34" charset="0"/>
                          <a:cs typeface="Calibri" panose="020F0502020204030204" pitchFamily="34" charset="0"/>
                        </a:rPr>
                        <a:t>2.4 Financial and Economic literacy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000" i="1" dirty="0">
                          <a:solidFill>
                            <a:schemeClr val="tx1"/>
                          </a:solidFill>
                          <a:latin typeface="Calibri" panose="020F0502020204030204" pitchFamily="34" charset="0"/>
                          <a:cs typeface="Calibri" panose="020F0502020204030204" pitchFamily="34" charset="0"/>
                        </a:rPr>
                        <a:t>Develop financial and economic know-how</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Estimate the cost of turning an idea into a value-creating activity</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Plan, put in place and evaluate financial decisions over time</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Manage financing to make sure your value-creating activity can last over the long term</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625558">
                <a:tc>
                  <a:txBody>
                    <a:bodyPr/>
                    <a:lstStyle/>
                    <a:p>
                      <a:pPr algn="just"/>
                      <a:r>
                        <a:rPr lang="en-US" sz="1000" b="1" dirty="0">
                          <a:solidFill>
                            <a:schemeClr val="tx1"/>
                          </a:solidFill>
                          <a:latin typeface="Calibri" panose="020F0502020204030204" pitchFamily="34" charset="0"/>
                          <a:cs typeface="Calibri" panose="020F0502020204030204" pitchFamily="34" charset="0"/>
                        </a:rPr>
                        <a:t>2.5 Mobilising others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000" i="1" dirty="0">
                          <a:solidFill>
                            <a:schemeClr val="tx1"/>
                          </a:solidFill>
                          <a:latin typeface="Calibri" panose="020F0502020204030204" pitchFamily="34" charset="0"/>
                          <a:cs typeface="Calibri" panose="020F0502020204030204" pitchFamily="34" charset="0"/>
                        </a:rPr>
                        <a:t>Inspire, enthuse and get others on board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Inspire and enthuse relevant stakeholders</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Get the support needed to achieve valuable outcomes</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Demonstrate effective communication, persuasion, negotiation and leadership</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140780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400657"/>
          </a:xfrm>
          <a:prstGeom prst="rect">
            <a:avLst/>
          </a:prstGeom>
        </p:spPr>
        <p:txBody>
          <a:bodyPr wrap="square">
            <a:spAutoFit/>
          </a:bodyPr>
          <a:lstStyle/>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FOLLOW YOUR ASPIRATIONS</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IDENTIFY YOUR STRENGHTS AND WEAKNESSES</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BELIVE IN YOUR ABILITIES</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SHAPE YOUR FUTURE</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chemeClr val="tx1"/>
                </a:solidFill>
                <a:latin typeface="Calibri" panose="020F0502020204030204" pitchFamily="34" charset="0"/>
                <a:cs typeface="Calibri" panose="020F0502020204030204" pitchFamily="34" charset="0"/>
              </a:rPr>
              <a:t>Page 187 and 188 of EntreComp into Action for the full proficiency model for each of the thread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chemeClr val="accent2">
                    <a:lumMod val="75000"/>
                  </a:schemeClr>
                </a:solidFill>
                <a:latin typeface="Calibri" panose="020F0502020204030204" pitchFamily="34" charset="0"/>
                <a:cs typeface="Calibri" panose="020F0502020204030204" pitchFamily="34" charset="0"/>
              </a:rPr>
              <a:t>2</a:t>
            </a:r>
            <a:r>
              <a:rPr lang="en-US" sz="2000" dirty="0" smtClean="0">
                <a:solidFill>
                  <a:schemeClr val="accent2">
                    <a:lumMod val="75000"/>
                  </a:schemeClr>
                </a:solidFill>
                <a:latin typeface="Calibri" panose="020F0502020204030204" pitchFamily="34" charset="0"/>
                <a:cs typeface="Calibri" panose="020F0502020204030204" pitchFamily="34" charset="0"/>
              </a:rPr>
              <a:t>.1 Self-awareness and self-efficacy: sub competences   </a:t>
            </a:r>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a:t>
            </a:r>
            <a:r>
              <a:rPr lang="en-US" sz="2200" dirty="0">
                <a:latin typeface="Raleway" panose="020B0003030101060003" pitchFamily="34" charset="0"/>
              </a:rPr>
              <a:t>2</a:t>
            </a:r>
            <a:r>
              <a:rPr lang="en-US" sz="2200" dirty="0" smtClean="0">
                <a:latin typeface="Raleway" panose="020B0003030101060003" pitchFamily="34" charset="0"/>
              </a:rPr>
              <a:t> – </a:t>
            </a:r>
            <a:r>
              <a:rPr lang="en-US" sz="2200" dirty="0">
                <a:latin typeface="Raleway" panose="020B0003030101060003" pitchFamily="34" charset="0"/>
              </a:rPr>
              <a:t>A deepen look into EntreComp</a:t>
            </a:r>
          </a:p>
        </p:txBody>
      </p:sp>
    </p:spTree>
    <p:extLst>
      <p:ext uri="{BB962C8B-B14F-4D97-AF65-F5344CB8AC3E}">
        <p14:creationId xmlns:p14="http://schemas.microsoft.com/office/powerpoint/2010/main" val="22022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954655"/>
          </a:xfrm>
          <a:prstGeom prst="rect">
            <a:avLst/>
          </a:prstGeom>
        </p:spPr>
        <p:txBody>
          <a:bodyPr wrap="square">
            <a:spAutoFit/>
          </a:bodyPr>
          <a:lstStyle/>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STAY DRIVEN</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BE DETERMINED</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FOCUS ON WHAT KEEPS YOU MOTIVATED</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BE RESILIENT </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DON’T GIVE UP</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chemeClr val="tx1"/>
                </a:solidFill>
                <a:latin typeface="Calibri" panose="020F0502020204030204" pitchFamily="34" charset="0"/>
                <a:cs typeface="Calibri" panose="020F0502020204030204" pitchFamily="34" charset="0"/>
              </a:rPr>
              <a:t>Page 189 and 190 of EntreComp into Action for the full proficiency model for each of the thread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solidFill>
                  <a:schemeClr val="accent2">
                    <a:lumMod val="75000"/>
                  </a:schemeClr>
                </a:solidFill>
                <a:latin typeface="Calibri" panose="020F0502020204030204" pitchFamily="34" charset="0"/>
                <a:cs typeface="Calibri" panose="020F0502020204030204" pitchFamily="34" charset="0"/>
              </a:rPr>
              <a:t>2.2 Motivation and perseverance: sub competences   </a:t>
            </a:r>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a:t>
            </a:r>
            <a:r>
              <a:rPr lang="en-US" sz="2200" dirty="0">
                <a:latin typeface="Raleway" panose="020B0003030101060003" pitchFamily="34" charset="0"/>
              </a:rPr>
              <a:t>2</a:t>
            </a:r>
            <a:r>
              <a:rPr lang="en-US" sz="2200" dirty="0" smtClean="0">
                <a:latin typeface="Raleway" panose="020B0003030101060003" pitchFamily="34" charset="0"/>
              </a:rPr>
              <a:t> – </a:t>
            </a:r>
            <a:r>
              <a:rPr lang="en-US" sz="2200" dirty="0">
                <a:latin typeface="Raleway" panose="020B0003030101060003" pitchFamily="34" charset="0"/>
              </a:rPr>
              <a:t>A deepen look into EntreComp</a:t>
            </a:r>
          </a:p>
        </p:txBody>
      </p:sp>
    </p:spTree>
    <p:extLst>
      <p:ext uri="{BB962C8B-B14F-4D97-AF65-F5344CB8AC3E}">
        <p14:creationId xmlns:p14="http://schemas.microsoft.com/office/powerpoint/2010/main" val="864858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400657"/>
          </a:xfrm>
          <a:prstGeom prst="rect">
            <a:avLst/>
          </a:prstGeom>
        </p:spPr>
        <p:txBody>
          <a:bodyPr wrap="square">
            <a:spAutoFit/>
          </a:bodyPr>
          <a:lstStyle/>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MANAGE RESOURCES (MATERIAL &amp; NON MATERIAL)</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USE RESOURCES RESPONSIBLY</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MAKE THE MOST OF YOUR TIME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GET SUPPORT </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chemeClr val="tx1"/>
                </a:solidFill>
                <a:latin typeface="Calibri" panose="020F0502020204030204" pitchFamily="34" charset="0"/>
                <a:cs typeface="Calibri" panose="020F0502020204030204" pitchFamily="34" charset="0"/>
              </a:rPr>
              <a:t>Page 191 and 192 of EntreComp into Action for the full proficiency model for each of the thread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solidFill>
                  <a:schemeClr val="accent2">
                    <a:lumMod val="75000"/>
                  </a:schemeClr>
                </a:solidFill>
                <a:latin typeface="Calibri" panose="020F0502020204030204" pitchFamily="34" charset="0"/>
                <a:cs typeface="Calibri" panose="020F0502020204030204" pitchFamily="34" charset="0"/>
              </a:rPr>
              <a:t>2.3 Mobilizing resources: sub competences   </a:t>
            </a:r>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a:t>
            </a:r>
            <a:r>
              <a:rPr lang="en-US" sz="2200" dirty="0">
                <a:latin typeface="Raleway" panose="020B0003030101060003" pitchFamily="34" charset="0"/>
              </a:rPr>
              <a:t>2</a:t>
            </a:r>
            <a:r>
              <a:rPr lang="en-US" sz="2200" dirty="0" smtClean="0">
                <a:latin typeface="Raleway" panose="020B0003030101060003" pitchFamily="34" charset="0"/>
              </a:rPr>
              <a:t> – </a:t>
            </a:r>
            <a:r>
              <a:rPr lang="en-US" sz="2200" dirty="0">
                <a:latin typeface="Raleway" panose="020B0003030101060003" pitchFamily="34" charset="0"/>
              </a:rPr>
              <a:t>A deepen look into EntreComp</a:t>
            </a:r>
          </a:p>
        </p:txBody>
      </p:sp>
    </p:spTree>
    <p:extLst>
      <p:ext uri="{BB962C8B-B14F-4D97-AF65-F5344CB8AC3E}">
        <p14:creationId xmlns:p14="http://schemas.microsoft.com/office/powerpoint/2010/main" val="223089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400657"/>
          </a:xfrm>
          <a:prstGeom prst="rect">
            <a:avLst/>
          </a:prstGeom>
        </p:spPr>
        <p:txBody>
          <a:bodyPr wrap="square">
            <a:spAutoFit/>
          </a:bodyPr>
          <a:lstStyle/>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UNDERSTAND ECONOMIC &amp; FINANCIAL CONCEPTS</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BUDGET</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FIND FUNDING </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UNDERSTAND TAXATION</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chemeClr val="tx1"/>
                </a:solidFill>
                <a:latin typeface="Calibri" panose="020F0502020204030204" pitchFamily="34" charset="0"/>
                <a:cs typeface="Calibri" panose="020F0502020204030204" pitchFamily="34" charset="0"/>
              </a:rPr>
              <a:t>Page 193 and 194 of EntreComp into Action for the full proficiency model for each of the thread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solidFill>
                  <a:schemeClr val="accent2">
                    <a:lumMod val="75000"/>
                  </a:schemeClr>
                </a:solidFill>
                <a:latin typeface="Calibri" panose="020F0502020204030204" pitchFamily="34" charset="0"/>
                <a:cs typeface="Calibri" panose="020F0502020204030204" pitchFamily="34" charset="0"/>
              </a:rPr>
              <a:t>2.4 Financial and economic literacy: sub competences   </a:t>
            </a:r>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a:t>
            </a:r>
            <a:r>
              <a:rPr lang="en-US" sz="2200" dirty="0">
                <a:latin typeface="Raleway" panose="020B0003030101060003" pitchFamily="34" charset="0"/>
              </a:rPr>
              <a:t>2</a:t>
            </a:r>
            <a:r>
              <a:rPr lang="en-US" sz="2200" dirty="0" smtClean="0">
                <a:latin typeface="Raleway" panose="020B0003030101060003" pitchFamily="34" charset="0"/>
              </a:rPr>
              <a:t> – </a:t>
            </a:r>
            <a:r>
              <a:rPr lang="en-US" sz="2200" dirty="0">
                <a:latin typeface="Raleway" panose="020B0003030101060003" pitchFamily="34" charset="0"/>
              </a:rPr>
              <a:t>A deepen look into EntreComp</a:t>
            </a:r>
          </a:p>
        </p:txBody>
      </p:sp>
    </p:spTree>
    <p:extLst>
      <p:ext uri="{BB962C8B-B14F-4D97-AF65-F5344CB8AC3E}">
        <p14:creationId xmlns:p14="http://schemas.microsoft.com/office/powerpoint/2010/main" val="2630758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400657"/>
          </a:xfrm>
          <a:prstGeom prst="rect">
            <a:avLst/>
          </a:prstGeom>
        </p:spPr>
        <p:txBody>
          <a:bodyPr wrap="square">
            <a:spAutoFit/>
          </a:bodyPr>
          <a:lstStyle/>
          <a:p>
            <a:pPr marL="342900" indent="-342900" algn="just">
              <a:buFont typeface="+mj-lt"/>
              <a:buAutoNum type="arabicPeriod"/>
            </a:pPr>
            <a:r>
              <a:rPr lang="en-GB" sz="1800" smtClean="0">
                <a:solidFill>
                  <a:srgbClr val="0E101A"/>
                </a:solidFill>
                <a:latin typeface="Calibri" panose="020F0502020204030204" pitchFamily="34" charset="0"/>
                <a:cs typeface="Calibri" panose="020F0502020204030204" pitchFamily="34" charset="0"/>
              </a:rPr>
              <a:t>INSPIRE </a:t>
            </a:r>
            <a:r>
              <a:rPr lang="en-GB" sz="1800" dirty="0" smtClean="0">
                <a:solidFill>
                  <a:srgbClr val="0E101A"/>
                </a:solidFill>
                <a:latin typeface="Calibri" panose="020F0502020204030204" pitchFamily="34" charset="0"/>
                <a:cs typeface="Calibri" panose="020F0502020204030204" pitchFamily="34" charset="0"/>
              </a:rPr>
              <a:t>AND GET INSPIRED</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PERSUADE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COMMUNICATE EFFECTIVELY </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USE MEDIA EFFECTIVELY</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chemeClr val="tx1"/>
                </a:solidFill>
                <a:latin typeface="Calibri" panose="020F0502020204030204" pitchFamily="34" charset="0"/>
                <a:cs typeface="Calibri" panose="020F0502020204030204" pitchFamily="34" charset="0"/>
              </a:rPr>
              <a:t>Page 195 and 196 of EntreComp into Action for the full proficiency model for each of the thread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solidFill>
                  <a:schemeClr val="accent2">
                    <a:lumMod val="75000"/>
                  </a:schemeClr>
                </a:solidFill>
                <a:latin typeface="Calibri" panose="020F0502020204030204" pitchFamily="34" charset="0"/>
                <a:cs typeface="Calibri" panose="020F0502020204030204" pitchFamily="34" charset="0"/>
              </a:rPr>
              <a:t>2.5 Mobilizing others: sub competences   </a:t>
            </a:r>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a:t>
            </a:r>
            <a:r>
              <a:rPr lang="en-US" sz="2200" dirty="0">
                <a:latin typeface="Raleway" panose="020B0003030101060003" pitchFamily="34" charset="0"/>
              </a:rPr>
              <a:t>2</a:t>
            </a:r>
            <a:r>
              <a:rPr lang="en-US" sz="2200" dirty="0" smtClean="0">
                <a:latin typeface="Raleway" panose="020B0003030101060003" pitchFamily="34" charset="0"/>
              </a:rPr>
              <a:t> – </a:t>
            </a:r>
            <a:r>
              <a:rPr lang="en-US" sz="2200" dirty="0">
                <a:latin typeface="Raleway" panose="020B0003030101060003" pitchFamily="34" charset="0"/>
              </a:rPr>
              <a:t>A deepen look into EntreComp</a:t>
            </a:r>
          </a:p>
        </p:txBody>
      </p:sp>
    </p:spTree>
    <p:extLst>
      <p:ext uri="{BB962C8B-B14F-4D97-AF65-F5344CB8AC3E}">
        <p14:creationId xmlns:p14="http://schemas.microsoft.com/office/powerpoint/2010/main" val="3396210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rot="16200000">
            <a:off x="-1134342" y="2860655"/>
            <a:ext cx="3090142"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Clr>
                <a:schemeClr val="dk1"/>
              </a:buClr>
              <a:buSzPts val="1100"/>
              <a:buFont typeface="Karla"/>
              <a:buNone/>
            </a:pPr>
            <a:r>
              <a:rPr lang="en-US" sz="2000" b="1" dirty="0" smtClean="0">
                <a:solidFill>
                  <a:srgbClr val="00B050"/>
                </a:solidFill>
                <a:latin typeface="Calibri" panose="020F0502020204030204" pitchFamily="34" charset="0"/>
                <a:cs typeface="Calibri" panose="020F0502020204030204" pitchFamily="34" charset="0"/>
              </a:rPr>
              <a:t>INTO ACTION</a:t>
            </a:r>
            <a:endParaRPr lang="en-US" sz="2000" b="1" dirty="0">
              <a:solidFill>
                <a:srgbClr val="00B050"/>
              </a:solidFill>
              <a:latin typeface="Calibri" panose="020F0502020204030204" pitchFamily="34" charset="0"/>
              <a:cs typeface="Calibri" panose="020F0502020204030204" pitchFamily="34" charset="0"/>
            </a:endParaRPr>
          </a:p>
        </p:txBody>
      </p:sp>
      <p:sp>
        <p:nvSpPr>
          <p:cNvPr id="7"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2 – A deepen look into EntreComp</a:t>
            </a:r>
            <a:endParaRPr lang="en-US" sz="2200" dirty="0">
              <a:latin typeface="Raleway" panose="020B0003030101060003" pitchFamily="34" charset="0"/>
            </a:endParaRPr>
          </a:p>
        </p:txBody>
      </p:sp>
      <p:graphicFrame>
        <p:nvGraphicFramePr>
          <p:cNvPr id="8"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2251362851"/>
              </p:ext>
            </p:extLst>
          </p:nvPr>
        </p:nvGraphicFramePr>
        <p:xfrm>
          <a:off x="616985" y="1253546"/>
          <a:ext cx="7917414" cy="3209912"/>
        </p:xfrm>
        <a:graphic>
          <a:graphicData uri="http://schemas.openxmlformats.org/drawingml/2006/table">
            <a:tbl>
              <a:tblPr firstRow="1" bandRow="1">
                <a:tableStyleId>{5C22544A-7EE6-4342-B048-85BDC9FD1C3A}</a:tableStyleId>
              </a:tblPr>
              <a:tblGrid>
                <a:gridCol w="1943771">
                  <a:extLst>
                    <a:ext uri="{9D8B030D-6E8A-4147-A177-3AD203B41FA5}">
                      <a16:colId xmlns:a16="http://schemas.microsoft.com/office/drawing/2014/main" val="3973671595"/>
                    </a:ext>
                  </a:extLst>
                </a:gridCol>
                <a:gridCol w="1882603">
                  <a:extLst>
                    <a:ext uri="{9D8B030D-6E8A-4147-A177-3AD203B41FA5}">
                      <a16:colId xmlns:a16="http://schemas.microsoft.com/office/drawing/2014/main" val="3164311868"/>
                    </a:ext>
                  </a:extLst>
                </a:gridCol>
                <a:gridCol w="4091040">
                  <a:extLst>
                    <a:ext uri="{9D8B030D-6E8A-4147-A177-3AD203B41FA5}">
                      <a16:colId xmlns:a16="http://schemas.microsoft.com/office/drawing/2014/main" val="3658847542"/>
                    </a:ext>
                  </a:extLst>
                </a:gridCol>
              </a:tblGrid>
              <a:tr h="373788">
                <a:tc>
                  <a:txBody>
                    <a:bodyPr/>
                    <a:lstStyle/>
                    <a:p>
                      <a:pPr algn="ctr"/>
                      <a:r>
                        <a:rPr lang="en-US" sz="1800" dirty="0">
                          <a:solidFill>
                            <a:schemeClr val="tx1"/>
                          </a:solidFill>
                        </a:rPr>
                        <a:t>Competence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Hint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Description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577596">
                <a:tc>
                  <a:txBody>
                    <a:bodyPr/>
                    <a:lstStyle/>
                    <a:p>
                      <a:pPr algn="just"/>
                      <a:r>
                        <a:rPr lang="en-US" sz="1000" b="1" dirty="0">
                          <a:solidFill>
                            <a:schemeClr val="tx1"/>
                          </a:solidFill>
                          <a:latin typeface="Calibri" panose="020F0502020204030204" pitchFamily="34" charset="0"/>
                          <a:cs typeface="Calibri" panose="020F0502020204030204" pitchFamily="34" charset="0"/>
                        </a:rPr>
                        <a:t>3.1 Taking the initiative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000" i="1" dirty="0">
                          <a:solidFill>
                            <a:schemeClr val="tx1"/>
                          </a:solidFill>
                          <a:latin typeface="Calibri" panose="020F0502020204030204" pitchFamily="34" charset="0"/>
                          <a:cs typeface="Calibri" panose="020F0502020204030204" pitchFamily="34" charset="0"/>
                        </a:rPr>
                        <a:t>Go for it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a:solidFill>
                            <a:schemeClr val="tx1"/>
                          </a:solidFill>
                          <a:latin typeface="Calibri" panose="020F0502020204030204" pitchFamily="34" charset="0"/>
                          <a:cs typeface="Calibri" panose="020F0502020204030204" pitchFamily="34" charset="0"/>
                        </a:rPr>
                        <a:t>Initiate processes that create value</a:t>
                      </a:r>
                    </a:p>
                    <a:p>
                      <a:pPr marL="171450" indent="-171450" algn="just">
                        <a:buFont typeface="Arial" panose="020B0604020202020204" pitchFamily="34" charset="0"/>
                        <a:buChar char="•"/>
                      </a:pPr>
                      <a:r>
                        <a:rPr lang="en-GB" sz="800" dirty="0">
                          <a:solidFill>
                            <a:schemeClr val="tx1"/>
                          </a:solidFill>
                          <a:latin typeface="Calibri" panose="020F0502020204030204" pitchFamily="34" charset="0"/>
                          <a:cs typeface="Calibri" panose="020F0502020204030204" pitchFamily="34" charset="0"/>
                        </a:rPr>
                        <a:t>Take up challenges</a:t>
                      </a:r>
                    </a:p>
                    <a:p>
                      <a:pPr marL="171450" indent="-171450" algn="just">
                        <a:buFont typeface="Arial" panose="020B0604020202020204" pitchFamily="34" charset="0"/>
                        <a:buChar char="•"/>
                      </a:pPr>
                      <a:r>
                        <a:rPr lang="en-GB" sz="800" dirty="0">
                          <a:solidFill>
                            <a:schemeClr val="tx1"/>
                          </a:solidFill>
                          <a:latin typeface="Calibri" panose="020F0502020204030204" pitchFamily="34" charset="0"/>
                          <a:cs typeface="Calibri" panose="020F0502020204030204" pitchFamily="34" charset="0"/>
                        </a:rPr>
                        <a:t>Act and work independently to achieve goals, stick to intentions and carry out planned tasks</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481627">
                <a:tc>
                  <a:txBody>
                    <a:bodyPr/>
                    <a:lstStyle/>
                    <a:p>
                      <a:pPr algn="just"/>
                      <a:r>
                        <a:rPr lang="en-US" sz="1000" b="1" dirty="0">
                          <a:solidFill>
                            <a:schemeClr val="tx1"/>
                          </a:solidFill>
                          <a:latin typeface="Calibri" panose="020F0502020204030204" pitchFamily="34" charset="0"/>
                          <a:cs typeface="Calibri" panose="020F0502020204030204" pitchFamily="34" charset="0"/>
                        </a:rPr>
                        <a:t>3.2 Planning and Management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000" i="1" dirty="0">
                          <a:solidFill>
                            <a:schemeClr val="tx1"/>
                          </a:solidFill>
                          <a:latin typeface="Calibri" panose="020F0502020204030204" pitchFamily="34" charset="0"/>
                          <a:cs typeface="Calibri" panose="020F0502020204030204" pitchFamily="34" charset="0"/>
                        </a:rPr>
                        <a:t>Priorities, organize and follow-up</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a:solidFill>
                            <a:schemeClr val="tx1"/>
                          </a:solidFill>
                          <a:latin typeface="Calibri" panose="020F0502020204030204" pitchFamily="34" charset="0"/>
                          <a:cs typeface="Calibri" panose="020F0502020204030204" pitchFamily="34" charset="0"/>
                        </a:rPr>
                        <a:t>Set long-, medium- and short-term goals</a:t>
                      </a:r>
                    </a:p>
                    <a:p>
                      <a:pPr marL="171450" indent="-171450" algn="just">
                        <a:buFont typeface="Arial" panose="020B0604020202020204" pitchFamily="34" charset="0"/>
                        <a:buChar char="•"/>
                      </a:pPr>
                      <a:r>
                        <a:rPr lang="en-GB" sz="800" dirty="0">
                          <a:solidFill>
                            <a:schemeClr val="tx1"/>
                          </a:solidFill>
                          <a:latin typeface="Calibri" panose="020F0502020204030204" pitchFamily="34" charset="0"/>
                          <a:cs typeface="Calibri" panose="020F0502020204030204" pitchFamily="34" charset="0"/>
                        </a:rPr>
                        <a:t>Define priorities and action plans</a:t>
                      </a:r>
                    </a:p>
                    <a:p>
                      <a:pPr marL="171450" indent="-171450" algn="just">
                        <a:buFont typeface="Arial" panose="020B0604020202020204" pitchFamily="34" charset="0"/>
                        <a:buChar char="•"/>
                      </a:pPr>
                      <a:r>
                        <a:rPr lang="en-GB" sz="800" dirty="0">
                          <a:solidFill>
                            <a:schemeClr val="tx1"/>
                          </a:solidFill>
                          <a:latin typeface="Calibri" panose="020F0502020204030204" pitchFamily="34" charset="0"/>
                          <a:cs typeface="Calibri" panose="020F0502020204030204" pitchFamily="34" charset="0"/>
                        </a:rPr>
                        <a:t>Adapt to unforeseen changes</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716427">
                <a:tc>
                  <a:txBody>
                    <a:bodyPr/>
                    <a:lstStyle/>
                    <a:p>
                      <a:pPr algn="just"/>
                      <a:r>
                        <a:rPr lang="en-US" sz="1000" b="1" dirty="0">
                          <a:solidFill>
                            <a:schemeClr val="tx1"/>
                          </a:solidFill>
                          <a:latin typeface="Calibri" panose="020F0502020204030204" pitchFamily="34" charset="0"/>
                          <a:cs typeface="Calibri" panose="020F0502020204030204" pitchFamily="34" charset="0"/>
                        </a:rPr>
                        <a:t>3.3 Coping with uncertainty, ambiguity &amp; risk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000" i="1" dirty="0">
                          <a:solidFill>
                            <a:schemeClr val="tx1"/>
                          </a:solidFill>
                          <a:latin typeface="Calibri" panose="020F0502020204030204" pitchFamily="34" charset="0"/>
                          <a:cs typeface="Calibri" panose="020F0502020204030204" pitchFamily="34" charset="0"/>
                        </a:rPr>
                        <a:t>Make decision dealing with uncertainty, ambiguity and risk</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a:solidFill>
                            <a:schemeClr val="tx1"/>
                          </a:solidFill>
                          <a:latin typeface="Calibri" panose="020F0502020204030204" pitchFamily="34" charset="0"/>
                          <a:cs typeface="Calibri" panose="020F0502020204030204" pitchFamily="34" charset="0"/>
                        </a:rPr>
                        <a:t>Make decisions when the result of that decision is uncertain, when the information available is partial or ambiguous, or when there is a risk of unintended outcomes</a:t>
                      </a:r>
                    </a:p>
                    <a:p>
                      <a:pPr marL="171450" indent="-171450" algn="just">
                        <a:buFont typeface="Arial" panose="020B0604020202020204" pitchFamily="34" charset="0"/>
                        <a:buChar char="•"/>
                      </a:pPr>
                      <a:r>
                        <a:rPr lang="en-GB" sz="800" dirty="0">
                          <a:solidFill>
                            <a:schemeClr val="tx1"/>
                          </a:solidFill>
                          <a:latin typeface="Calibri" panose="020F0502020204030204" pitchFamily="34" charset="0"/>
                          <a:cs typeface="Calibri" panose="020F0502020204030204" pitchFamily="34" charset="0"/>
                        </a:rPr>
                        <a:t>Within the value-creating process, include structured ways of testing ideas and prototypes from the early stages, to reduce risks of failing</a:t>
                      </a:r>
                    </a:p>
                    <a:p>
                      <a:pPr marL="171450" indent="-171450" algn="just">
                        <a:buFont typeface="Arial" panose="020B0604020202020204" pitchFamily="34" charset="0"/>
                        <a:buChar char="•"/>
                      </a:pPr>
                      <a:r>
                        <a:rPr lang="en-GB" sz="800" dirty="0">
                          <a:solidFill>
                            <a:schemeClr val="tx1"/>
                          </a:solidFill>
                          <a:latin typeface="Calibri" panose="020F0502020204030204" pitchFamily="34" charset="0"/>
                          <a:cs typeface="Calibri" panose="020F0502020204030204" pitchFamily="34" charset="0"/>
                        </a:rPr>
                        <a:t>Handle fast-moving situations promptly and flexibly</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467235">
                <a:tc>
                  <a:txBody>
                    <a:bodyPr/>
                    <a:lstStyle/>
                    <a:p>
                      <a:pPr algn="just"/>
                      <a:r>
                        <a:rPr lang="en-US" sz="1000" b="1" dirty="0">
                          <a:solidFill>
                            <a:schemeClr val="tx1"/>
                          </a:solidFill>
                          <a:latin typeface="Calibri" panose="020F0502020204030204" pitchFamily="34" charset="0"/>
                          <a:cs typeface="Calibri" panose="020F0502020204030204" pitchFamily="34" charset="0"/>
                        </a:rPr>
                        <a:t>3.4 Working with others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000" i="1" dirty="0">
                          <a:solidFill>
                            <a:schemeClr val="tx1"/>
                          </a:solidFill>
                          <a:latin typeface="Calibri" panose="020F0502020204030204" pitchFamily="34" charset="0"/>
                          <a:cs typeface="Calibri" panose="020F0502020204030204" pitchFamily="34" charset="0"/>
                        </a:rPr>
                        <a:t>Team up, collaborate and network</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Work together and co-operate with others to develop ideas and turn them into action</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Network </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Solve conflicts and face up to competition positively when necessary</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591715">
                <a:tc>
                  <a:txBody>
                    <a:bodyPr/>
                    <a:lstStyle/>
                    <a:p>
                      <a:pPr algn="just"/>
                      <a:r>
                        <a:rPr lang="en-US" sz="1000" b="1" dirty="0">
                          <a:solidFill>
                            <a:schemeClr val="tx1"/>
                          </a:solidFill>
                          <a:latin typeface="Calibri" panose="020F0502020204030204" pitchFamily="34" charset="0"/>
                          <a:cs typeface="Calibri" panose="020F0502020204030204" pitchFamily="34" charset="0"/>
                        </a:rPr>
                        <a:t>3.5 Learning through experience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000" i="1" dirty="0">
                          <a:solidFill>
                            <a:schemeClr val="tx1"/>
                          </a:solidFill>
                          <a:latin typeface="Calibri" panose="020F0502020204030204" pitchFamily="34" charset="0"/>
                          <a:cs typeface="Calibri" panose="020F0502020204030204" pitchFamily="34" charset="0"/>
                        </a:rPr>
                        <a:t>Learn by doing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Use any initiative for value creation as a learning opportunity</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Learn with others, including peers and mentors </a:t>
                      </a:r>
                    </a:p>
                    <a:p>
                      <a:pPr marL="171450" indent="-171450" algn="just">
                        <a:buFont typeface="Arial" panose="020B0604020202020204" pitchFamily="34" charset="0"/>
                        <a:buChar char="•"/>
                      </a:pPr>
                      <a:r>
                        <a:rPr lang="en-GB" sz="800" dirty="0">
                          <a:latin typeface="Calibri" panose="020F0502020204030204" pitchFamily="34" charset="0"/>
                          <a:cs typeface="Calibri" panose="020F0502020204030204" pitchFamily="34" charset="0"/>
                        </a:rPr>
                        <a:t>Reflect and learn from both success and failure (your own and other people’s)</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2347261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1846659"/>
          </a:xfrm>
          <a:prstGeom prst="rect">
            <a:avLst/>
          </a:prstGeom>
        </p:spPr>
        <p:txBody>
          <a:bodyPr wrap="square">
            <a:spAutoFit/>
          </a:bodyPr>
          <a:lstStyle/>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TAKE RESPONSIBILITY</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WORK INDIPENDENTLY</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TAKE ACTION </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chemeClr val="tx1"/>
                </a:solidFill>
                <a:latin typeface="Calibri" panose="020F0502020204030204" pitchFamily="34" charset="0"/>
                <a:cs typeface="Calibri" panose="020F0502020204030204" pitchFamily="34" charset="0"/>
              </a:rPr>
              <a:t>Page 197 of EntreComp into Action for the full proficiency model for each of the thread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solidFill>
                  <a:srgbClr val="00B050"/>
                </a:solidFill>
                <a:latin typeface="Calibri" panose="020F0502020204030204" pitchFamily="34" charset="0"/>
                <a:cs typeface="Calibri" panose="020F0502020204030204" pitchFamily="34" charset="0"/>
              </a:rPr>
              <a:t>3.1 Taking the initiative: sub competences   </a:t>
            </a:r>
            <a:endParaRPr lang="en-US" sz="2000" dirty="0">
              <a:solidFill>
                <a:srgbClr val="00B05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a:t>
            </a:r>
            <a:r>
              <a:rPr lang="en-US" sz="2200" dirty="0">
                <a:latin typeface="Raleway" panose="020B0003030101060003" pitchFamily="34" charset="0"/>
              </a:rPr>
              <a:t>2</a:t>
            </a:r>
            <a:r>
              <a:rPr lang="en-US" sz="2200" dirty="0" smtClean="0">
                <a:latin typeface="Raleway" panose="020B0003030101060003" pitchFamily="34" charset="0"/>
              </a:rPr>
              <a:t> – </a:t>
            </a:r>
            <a:r>
              <a:rPr lang="en-US" sz="2200" dirty="0">
                <a:latin typeface="Raleway" panose="020B0003030101060003" pitchFamily="34" charset="0"/>
              </a:rPr>
              <a:t>A deepen look into EntreComp</a:t>
            </a:r>
          </a:p>
        </p:txBody>
      </p:sp>
    </p:spTree>
    <p:extLst>
      <p:ext uri="{BB962C8B-B14F-4D97-AF65-F5344CB8AC3E}">
        <p14:creationId xmlns:p14="http://schemas.microsoft.com/office/powerpoint/2010/main" val="195195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893100"/>
          </a:xfrm>
          <a:prstGeom prst="rect">
            <a:avLst/>
          </a:prstGeom>
        </p:spPr>
        <p:txBody>
          <a:bodyPr wrap="square">
            <a:spAutoFit/>
          </a:bodyPr>
          <a:lstStyle/>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DEFINE GOALS</a:t>
            </a: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PLAN &amp; ORGANISE</a:t>
            </a: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DEVELOP SUSTAINABLE BUSINESS PLANS</a:t>
            </a: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DEFINE PRIORITIES</a:t>
            </a: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MONITOR YOUR PROGRESS</a:t>
            </a: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BE FLEXIBLE AND ADAPTABLE TO CHANGES </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chemeClr val="tx1"/>
                </a:solidFill>
                <a:latin typeface="Calibri" panose="020F0502020204030204" pitchFamily="34" charset="0"/>
                <a:cs typeface="Calibri" panose="020F0502020204030204" pitchFamily="34" charset="0"/>
              </a:rPr>
              <a:t>Page 198 and 199 of EntreComp into Action for the full proficiency model for each of the thread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solidFill>
                  <a:srgbClr val="00B050"/>
                </a:solidFill>
                <a:latin typeface="Calibri" panose="020F0502020204030204" pitchFamily="34" charset="0"/>
                <a:cs typeface="Calibri" panose="020F0502020204030204" pitchFamily="34" charset="0"/>
              </a:rPr>
              <a:t>3.2 Planning and Management: sub competences   </a:t>
            </a:r>
            <a:endParaRPr lang="en-US" sz="2000" dirty="0">
              <a:solidFill>
                <a:srgbClr val="00B05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a:t>
            </a:r>
            <a:r>
              <a:rPr lang="en-US" sz="2200" dirty="0">
                <a:latin typeface="Raleway" panose="020B0003030101060003" pitchFamily="34" charset="0"/>
              </a:rPr>
              <a:t>2</a:t>
            </a:r>
            <a:r>
              <a:rPr lang="en-US" sz="2200" dirty="0" smtClean="0">
                <a:latin typeface="Raleway" panose="020B0003030101060003" pitchFamily="34" charset="0"/>
              </a:rPr>
              <a:t> – </a:t>
            </a:r>
            <a:r>
              <a:rPr lang="en-US" sz="2200" dirty="0">
                <a:latin typeface="Raleway" panose="020B0003030101060003" pitchFamily="34" charset="0"/>
              </a:rPr>
              <a:t>A deepen look into EntreComp</a:t>
            </a:r>
          </a:p>
        </p:txBody>
      </p:sp>
    </p:spTree>
    <p:extLst>
      <p:ext uri="{BB962C8B-B14F-4D97-AF65-F5344CB8AC3E}">
        <p14:creationId xmlns:p14="http://schemas.microsoft.com/office/powerpoint/2010/main" val="4049158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1846659"/>
          </a:xfrm>
          <a:prstGeom prst="rect">
            <a:avLst/>
          </a:prstGeom>
        </p:spPr>
        <p:txBody>
          <a:bodyPr wrap="square">
            <a:spAutoFit/>
          </a:bodyPr>
          <a:lstStyle/>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COPE WITH UNCERTAINTY AND </a:t>
            </a:r>
            <a:r>
              <a:rPr lang="en-GB" sz="1800" dirty="0">
                <a:solidFill>
                  <a:srgbClr val="0E101A"/>
                </a:solidFill>
                <a:latin typeface="Calibri" panose="020F0502020204030204" pitchFamily="34" charset="0"/>
                <a:cs typeface="Calibri" panose="020F0502020204030204" pitchFamily="34" charset="0"/>
              </a:rPr>
              <a:t>AMBIGUITY</a:t>
            </a:r>
            <a:endParaRPr lang="en-GB" sz="1800" dirty="0" smtClean="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CALCULATE RISK</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MANAGE RISK </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chemeClr val="tx1"/>
                </a:solidFill>
                <a:latin typeface="Calibri" panose="020F0502020204030204" pitchFamily="34" charset="0"/>
                <a:cs typeface="Calibri" panose="020F0502020204030204" pitchFamily="34" charset="0"/>
              </a:rPr>
              <a:t>Page 200 of EntreComp into Action for the full proficiency model for each of the thread </a:t>
            </a:r>
          </a:p>
        </p:txBody>
      </p:sp>
      <p:sp>
        <p:nvSpPr>
          <p:cNvPr id="5" name="Google Shape;102;p12"/>
          <p:cNvSpPr txBox="1">
            <a:spLocks/>
          </p:cNvSpPr>
          <p:nvPr/>
        </p:nvSpPr>
        <p:spPr>
          <a:xfrm>
            <a:off x="127190" y="1228702"/>
            <a:ext cx="7213409"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solidFill>
                  <a:srgbClr val="00B050"/>
                </a:solidFill>
                <a:latin typeface="Calibri" panose="020F0502020204030204" pitchFamily="34" charset="0"/>
                <a:cs typeface="Calibri" panose="020F0502020204030204" pitchFamily="34" charset="0"/>
              </a:rPr>
              <a:t>3.3 Copying with ambiguity, uncertainty and risk: sub competences   </a:t>
            </a:r>
            <a:endParaRPr lang="en-US" sz="2000" dirty="0">
              <a:solidFill>
                <a:srgbClr val="00B05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a:t>
            </a:r>
            <a:r>
              <a:rPr lang="en-US" sz="2200" dirty="0">
                <a:latin typeface="Raleway" panose="020B0003030101060003" pitchFamily="34" charset="0"/>
              </a:rPr>
              <a:t>2</a:t>
            </a:r>
            <a:r>
              <a:rPr lang="en-US" sz="2200" dirty="0" smtClean="0">
                <a:latin typeface="Raleway" panose="020B0003030101060003" pitchFamily="34" charset="0"/>
              </a:rPr>
              <a:t> – </a:t>
            </a:r>
            <a:r>
              <a:rPr lang="en-US" sz="2200" dirty="0">
                <a:latin typeface="Raleway" panose="020B0003030101060003" pitchFamily="34" charset="0"/>
              </a:rPr>
              <a:t>A deepen look into EntreComp</a:t>
            </a:r>
          </a:p>
        </p:txBody>
      </p:sp>
    </p:spTree>
    <p:extLst>
      <p:ext uri="{BB962C8B-B14F-4D97-AF65-F5344CB8AC3E}">
        <p14:creationId xmlns:p14="http://schemas.microsoft.com/office/powerpoint/2010/main" val="404762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smtClean="0">
                <a:latin typeface="Raleway" panose="020B0003030101060003" pitchFamily="34" charset="0"/>
              </a:rPr>
              <a:t>Background and </a:t>
            </a:r>
            <a:r>
              <a:rPr lang="en-US" sz="2200" dirty="0" smtClean="0">
                <a:latin typeface="Raleway" panose="020B0003030101060003" pitchFamily="34" charset="0"/>
              </a:rPr>
              <a:t>Introduction</a:t>
            </a:r>
            <a:endParaRPr lang="en-US" sz="2200" dirty="0">
              <a:latin typeface="Raleway" panose="020B0003030101060003" pitchFamily="34" charset="0"/>
            </a:endParaRPr>
          </a:p>
        </p:txBody>
      </p:sp>
      <p:sp>
        <p:nvSpPr>
          <p:cNvPr id="4" name="Rectángulo 3"/>
          <p:cNvSpPr/>
          <p:nvPr/>
        </p:nvSpPr>
        <p:spPr>
          <a:xfrm>
            <a:off x="127191" y="1641213"/>
            <a:ext cx="8455700" cy="369332"/>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To understand better the </a:t>
            </a:r>
            <a:r>
              <a:rPr lang="en-GB" sz="1800" i="1" dirty="0" smtClean="0">
                <a:solidFill>
                  <a:srgbClr val="0E101A"/>
                </a:solidFill>
                <a:latin typeface="Calibri" panose="020F0502020204030204" pitchFamily="34" charset="0"/>
                <a:cs typeface="Calibri" panose="020F0502020204030204" pitchFamily="34" charset="0"/>
              </a:rPr>
              <a:t>ratio</a:t>
            </a:r>
            <a:r>
              <a:rPr lang="en-GB" sz="1800" dirty="0" smtClean="0">
                <a:solidFill>
                  <a:srgbClr val="0E101A"/>
                </a:solidFill>
                <a:latin typeface="Calibri" panose="020F0502020204030204" pitchFamily="34" charset="0"/>
                <a:cs typeface="Calibri" panose="020F0502020204030204" pitchFamily="34" charset="0"/>
              </a:rPr>
              <a:t> behind this two framework, we have to go back to 2006.</a:t>
            </a:r>
            <a:endParaRPr lang="en-GB" sz="1800" dirty="0">
              <a:solidFill>
                <a:srgbClr val="0E101A"/>
              </a:solidFill>
              <a:effectLst/>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Where do these frameworks stem from? </a:t>
            </a:r>
            <a:endParaRPr lang="en-US" sz="2000" dirty="0">
              <a:latin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562" y="2010545"/>
            <a:ext cx="7558546" cy="1719806"/>
          </a:xfrm>
          <a:prstGeom prst="rect">
            <a:avLst/>
          </a:prstGeom>
          <a:ln w="28575">
            <a:solidFill>
              <a:srgbClr val="FF0000"/>
            </a:solidFill>
          </a:ln>
        </p:spPr>
      </p:pic>
    </p:spTree>
    <p:extLst>
      <p:ext uri="{BB962C8B-B14F-4D97-AF65-F5344CB8AC3E}">
        <p14:creationId xmlns:p14="http://schemas.microsoft.com/office/powerpoint/2010/main" val="2583420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893100"/>
          </a:xfrm>
          <a:prstGeom prst="rect">
            <a:avLst/>
          </a:prstGeom>
        </p:spPr>
        <p:txBody>
          <a:bodyPr wrap="square">
            <a:spAutoFit/>
          </a:bodyPr>
          <a:lstStyle/>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ACCEPT DIVERSITY (PEOPLE’S DIFFERENCES)</a:t>
            </a: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DEVELOP EMOTIONAL INTELLIGENCE</a:t>
            </a: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LISTEN ACTIVELY</a:t>
            </a: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TEAM UP</a:t>
            </a: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WORK TOGETHER</a:t>
            </a: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EXPAND YOUR NETWORK</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chemeClr val="tx1"/>
                </a:solidFill>
                <a:latin typeface="Calibri" panose="020F0502020204030204" pitchFamily="34" charset="0"/>
                <a:cs typeface="Calibri" panose="020F0502020204030204" pitchFamily="34" charset="0"/>
              </a:rPr>
              <a:t>Page 201 and 202 of EntreComp into Action for the full proficiency model for each of the thread </a:t>
            </a:r>
          </a:p>
        </p:txBody>
      </p:sp>
      <p:sp>
        <p:nvSpPr>
          <p:cNvPr id="5" name="Google Shape;102;p12"/>
          <p:cNvSpPr txBox="1">
            <a:spLocks/>
          </p:cNvSpPr>
          <p:nvPr/>
        </p:nvSpPr>
        <p:spPr>
          <a:xfrm>
            <a:off x="127190" y="1228702"/>
            <a:ext cx="7213409"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solidFill>
                  <a:srgbClr val="00B050"/>
                </a:solidFill>
                <a:latin typeface="Calibri" panose="020F0502020204030204" pitchFamily="34" charset="0"/>
                <a:cs typeface="Calibri" panose="020F0502020204030204" pitchFamily="34" charset="0"/>
              </a:rPr>
              <a:t>3.4 Working with others: sub competences   </a:t>
            </a:r>
            <a:endParaRPr lang="en-US" sz="2000" dirty="0">
              <a:solidFill>
                <a:srgbClr val="00B05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a:t>
            </a:r>
            <a:r>
              <a:rPr lang="en-US" sz="2200" dirty="0">
                <a:latin typeface="Raleway" panose="020B0003030101060003" pitchFamily="34" charset="0"/>
              </a:rPr>
              <a:t>2</a:t>
            </a:r>
            <a:r>
              <a:rPr lang="en-US" sz="2200" dirty="0" smtClean="0">
                <a:latin typeface="Raleway" panose="020B0003030101060003" pitchFamily="34" charset="0"/>
              </a:rPr>
              <a:t> – </a:t>
            </a:r>
            <a:r>
              <a:rPr lang="en-US" sz="2200" dirty="0">
                <a:latin typeface="Raleway" panose="020B0003030101060003" pitchFamily="34" charset="0"/>
              </a:rPr>
              <a:t>A deepen look into EntreComp</a:t>
            </a:r>
          </a:p>
        </p:txBody>
      </p:sp>
    </p:spTree>
    <p:extLst>
      <p:ext uri="{BB962C8B-B14F-4D97-AF65-F5344CB8AC3E}">
        <p14:creationId xmlns:p14="http://schemas.microsoft.com/office/powerpoint/2010/main" val="3319835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5818148" y="2239888"/>
            <a:ext cx="2995652" cy="1384995"/>
          </a:xfrm>
          <a:prstGeom prst="rect">
            <a:avLst/>
          </a:prstGeom>
        </p:spPr>
        <p:txBody>
          <a:bodyPr wrap="square">
            <a:spAutoFit/>
          </a:bodyPr>
          <a:lstStyle/>
          <a:p>
            <a:pPr algn="just"/>
            <a:r>
              <a:rPr lang="en-GB" i="1" dirty="0" smtClean="0">
                <a:solidFill>
                  <a:schemeClr val="tx1"/>
                </a:solidFill>
                <a:latin typeface="Calibri" panose="020F0502020204030204" pitchFamily="34" charset="0"/>
                <a:cs typeface="Calibri" panose="020F0502020204030204" pitchFamily="34" charset="0"/>
              </a:rPr>
              <a:t>If you wish to learn more about “learning to learn”, please consider consulting the </a:t>
            </a:r>
            <a:r>
              <a:rPr lang="en-GB" i="1" dirty="0" smtClean="0">
                <a:solidFill>
                  <a:schemeClr val="tx1"/>
                </a:solidFill>
                <a:latin typeface="Calibri" panose="020F0502020204030204" pitchFamily="34" charset="0"/>
                <a:cs typeface="Calibri" panose="020F0502020204030204" pitchFamily="34" charset="0"/>
                <a:hlinkClick r:id="rId3"/>
              </a:rPr>
              <a:t>LifeComp</a:t>
            </a:r>
            <a:r>
              <a:rPr lang="en-GB" i="1" dirty="0" smtClean="0">
                <a:solidFill>
                  <a:schemeClr val="tx1"/>
                </a:solidFill>
                <a:latin typeface="Calibri" panose="020F0502020204030204" pitchFamily="34" charset="0"/>
                <a:cs typeface="Calibri" panose="020F0502020204030204" pitchFamily="34" charset="0"/>
              </a:rPr>
              <a:t> framework: the third official education and training framework published by the EU commission in 2020</a:t>
            </a:r>
          </a:p>
        </p:txBody>
      </p:sp>
      <p:sp>
        <p:nvSpPr>
          <p:cNvPr id="5" name="Google Shape;102;p12"/>
          <p:cNvSpPr txBox="1">
            <a:spLocks/>
          </p:cNvSpPr>
          <p:nvPr/>
        </p:nvSpPr>
        <p:spPr>
          <a:xfrm>
            <a:off x="127190" y="1228702"/>
            <a:ext cx="7213409"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solidFill>
                  <a:srgbClr val="00B050"/>
                </a:solidFill>
                <a:latin typeface="Calibri" panose="020F0502020204030204" pitchFamily="34" charset="0"/>
                <a:cs typeface="Calibri" panose="020F0502020204030204" pitchFamily="34" charset="0"/>
              </a:rPr>
              <a:t>3.5 Learning through experience: sub competences   </a:t>
            </a:r>
            <a:endParaRPr lang="en-US" sz="2000" dirty="0">
              <a:solidFill>
                <a:srgbClr val="00B05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a:t>
            </a:r>
            <a:r>
              <a:rPr lang="en-US" sz="2200" dirty="0">
                <a:latin typeface="Raleway" panose="020B0003030101060003" pitchFamily="34" charset="0"/>
              </a:rPr>
              <a:t>2</a:t>
            </a:r>
            <a:r>
              <a:rPr lang="en-US" sz="2200" dirty="0" smtClean="0">
                <a:latin typeface="Raleway" panose="020B0003030101060003" pitchFamily="34" charset="0"/>
              </a:rPr>
              <a:t> – </a:t>
            </a:r>
            <a:r>
              <a:rPr lang="en-US" sz="2200" dirty="0">
                <a:latin typeface="Raleway" panose="020B0003030101060003" pitchFamily="34" charset="0"/>
              </a:rPr>
              <a:t>A deepen look into EntreComp</a:t>
            </a:r>
          </a:p>
        </p:txBody>
      </p:sp>
      <p:sp>
        <p:nvSpPr>
          <p:cNvPr id="2" name="Freccia a destra 1"/>
          <p:cNvSpPr/>
          <p:nvPr/>
        </p:nvSpPr>
        <p:spPr>
          <a:xfrm>
            <a:off x="2624667" y="2433306"/>
            <a:ext cx="901411" cy="1659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Immagin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7886" y="1641213"/>
            <a:ext cx="2068454" cy="2923646"/>
          </a:xfrm>
          <a:prstGeom prst="rect">
            <a:avLst/>
          </a:prstGeom>
          <a:ln w="28575">
            <a:solidFill>
              <a:srgbClr val="FF0000"/>
            </a:solidFill>
          </a:ln>
        </p:spPr>
      </p:pic>
      <p:sp>
        <p:nvSpPr>
          <p:cNvPr id="7" name="Rectángulo 3"/>
          <p:cNvSpPr/>
          <p:nvPr/>
        </p:nvSpPr>
        <p:spPr>
          <a:xfrm>
            <a:off x="279591" y="1793613"/>
            <a:ext cx="3098609" cy="2277547"/>
          </a:xfrm>
          <a:prstGeom prst="rect">
            <a:avLst/>
          </a:prstGeom>
        </p:spPr>
        <p:txBody>
          <a:bodyPr wrap="square">
            <a:spAutoFit/>
          </a:bodyPr>
          <a:lstStyle/>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REFLECT</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LEARN TO LEARN**  </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rgbClr val="0E101A"/>
                </a:solidFill>
                <a:latin typeface="Calibri" panose="020F0502020204030204" pitchFamily="34" charset="0"/>
                <a:cs typeface="Calibri" panose="020F0502020204030204" pitchFamily="34" charset="0"/>
              </a:rPr>
              <a:t>LEARN FROM EXPERIENCE </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chemeClr val="tx1"/>
                </a:solidFill>
                <a:latin typeface="Calibri" panose="020F0502020204030204" pitchFamily="34" charset="0"/>
                <a:cs typeface="Calibri" panose="020F0502020204030204" pitchFamily="34" charset="0"/>
              </a:rPr>
              <a:t>Page 203 of EntreComp into Action for the full proficiency model for each of the thread </a:t>
            </a:r>
          </a:p>
        </p:txBody>
      </p:sp>
    </p:spTree>
    <p:extLst>
      <p:ext uri="{BB962C8B-B14F-4D97-AF65-F5344CB8AC3E}">
        <p14:creationId xmlns:p14="http://schemas.microsoft.com/office/powerpoint/2010/main" val="955911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923330"/>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The 2006’s Council and EU Parliament recommendation includes </a:t>
            </a:r>
            <a:r>
              <a:rPr lang="en-GB" sz="1800" dirty="0" smtClean="0">
                <a:solidFill>
                  <a:srgbClr val="0070C0"/>
                </a:solidFill>
                <a:latin typeface="Calibri" panose="020F0502020204030204" pitchFamily="34" charset="0"/>
                <a:cs typeface="Calibri" panose="020F0502020204030204" pitchFamily="34" charset="0"/>
              </a:rPr>
              <a:t>digital competences </a:t>
            </a:r>
            <a:r>
              <a:rPr lang="en-GB" sz="1800" dirty="0" smtClean="0">
                <a:solidFill>
                  <a:schemeClr val="tx1"/>
                </a:solidFill>
                <a:latin typeface="Calibri" panose="020F0502020204030204" pitchFamily="34" charset="0"/>
                <a:cs typeface="Calibri" panose="020F0502020204030204" pitchFamily="34" charset="0"/>
              </a:rPr>
              <a:t>among the new lifelong learning skills for the new decades. According to the proposal…</a:t>
            </a:r>
          </a:p>
          <a:p>
            <a:pPr algn="just"/>
            <a:r>
              <a:rPr lang="en-GB" sz="1800" dirty="0" smtClean="0">
                <a:solidFill>
                  <a:schemeClr val="tx1"/>
                </a:solidFill>
                <a:latin typeface="Calibri" panose="020F0502020204030204" pitchFamily="34" charset="0"/>
                <a:cs typeface="Calibri" panose="020F0502020204030204" pitchFamily="34" charset="0"/>
              </a:rPr>
              <a:t> </a:t>
            </a:r>
            <a:r>
              <a:rPr lang="en-GB" sz="1800" dirty="0" smtClean="0">
                <a:solidFill>
                  <a:srgbClr val="0070C0"/>
                </a:solidFill>
                <a:latin typeface="Calibri" panose="020F0502020204030204" pitchFamily="34" charset="0"/>
                <a:cs typeface="Calibri" panose="020F0502020204030204" pitchFamily="34" charset="0"/>
              </a:rPr>
              <a:t>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Brief timeline of DigComp (1)    </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3 – The DigComp Framework</a:t>
            </a:r>
            <a:endParaRPr lang="en-US" sz="2200" dirty="0">
              <a:latin typeface="Raleway" panose="020B0003030101060003" pitchFamily="34" charset="0"/>
            </a:endParaRPr>
          </a:p>
        </p:txBody>
      </p:sp>
      <p:pic>
        <p:nvPicPr>
          <p:cNvPr id="2" name="Immagin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558" y="2362201"/>
            <a:ext cx="8692885" cy="1871134"/>
          </a:xfrm>
          <a:prstGeom prst="rect">
            <a:avLst/>
          </a:prstGeom>
        </p:spPr>
      </p:pic>
    </p:spTree>
    <p:extLst>
      <p:ext uri="{BB962C8B-B14F-4D97-AF65-F5344CB8AC3E}">
        <p14:creationId xmlns:p14="http://schemas.microsoft.com/office/powerpoint/2010/main" val="475231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523768"/>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2013: first edition of DigComp – the </a:t>
            </a:r>
            <a:r>
              <a:rPr lang="en-GB" sz="1800" dirty="0" smtClean="0">
                <a:solidFill>
                  <a:srgbClr val="0E101A"/>
                </a:solidFill>
                <a:latin typeface="Calibri" panose="020F0502020204030204" pitchFamily="34" charset="0"/>
                <a:cs typeface="Calibri" panose="020F0502020204030204" pitchFamily="34" charset="0"/>
                <a:hlinkClick r:id="rId3"/>
              </a:rPr>
              <a:t>DigComp 2.0</a:t>
            </a:r>
            <a:endParaRPr lang="en-GB" sz="1800" dirty="0" smtClean="0">
              <a:solidFill>
                <a:srgbClr val="0E101A"/>
              </a:solidFill>
              <a:latin typeface="Calibri" panose="020F0502020204030204" pitchFamily="34" charset="0"/>
              <a:cs typeface="Calibri" panose="020F0502020204030204" pitchFamily="34" charset="0"/>
            </a:endParaRPr>
          </a:p>
          <a:p>
            <a:pPr algn="just"/>
            <a:endParaRPr lang="en-GB" sz="1000" dirty="0" smtClean="0">
              <a:solidFill>
                <a:srgbClr val="0E101A"/>
              </a:solidFill>
              <a:latin typeface="Calibri" panose="020F0502020204030204" pitchFamily="34" charset="0"/>
              <a:cs typeface="Calibri" panose="020F0502020204030204" pitchFamily="34" charset="0"/>
            </a:endParaRPr>
          </a:p>
          <a:p>
            <a:pPr algn="just"/>
            <a:r>
              <a:rPr lang="en-GB" sz="1800" dirty="0" smtClean="0">
                <a:solidFill>
                  <a:srgbClr val="0E101A"/>
                </a:solidFill>
                <a:latin typeface="Calibri" panose="020F0502020204030204" pitchFamily="34" charset="0"/>
                <a:cs typeface="Calibri" panose="020F0502020204030204" pitchFamily="34" charset="0"/>
              </a:rPr>
              <a:t>2017: revised edition of DigComp – the </a:t>
            </a:r>
            <a:r>
              <a:rPr lang="en-GB" sz="1800" dirty="0" smtClean="0">
                <a:solidFill>
                  <a:srgbClr val="0E101A"/>
                </a:solidFill>
                <a:latin typeface="Calibri" panose="020F0502020204030204" pitchFamily="34" charset="0"/>
                <a:cs typeface="Calibri" panose="020F0502020204030204" pitchFamily="34" charset="0"/>
                <a:hlinkClick r:id="rId4"/>
              </a:rPr>
              <a:t>DigComp 2.1</a:t>
            </a:r>
            <a:endParaRPr lang="en-GB" sz="1800" dirty="0" smtClean="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sz="1800" dirty="0" smtClean="0">
                <a:solidFill>
                  <a:srgbClr val="0E101A"/>
                </a:solidFill>
                <a:latin typeface="Calibri" panose="020F0502020204030204" pitchFamily="34" charset="0"/>
                <a:cs typeface="Calibri" panose="020F0502020204030204" pitchFamily="34" charset="0"/>
              </a:rPr>
              <a:t>2017: edition of DigComp for teachers and educators – the </a:t>
            </a:r>
            <a:r>
              <a:rPr lang="en-GB" sz="1800" dirty="0" smtClean="0">
                <a:solidFill>
                  <a:srgbClr val="0E101A"/>
                </a:solidFill>
                <a:latin typeface="Calibri" panose="020F0502020204030204" pitchFamily="34" charset="0"/>
                <a:cs typeface="Calibri" panose="020F0502020204030204" pitchFamily="34" charset="0"/>
                <a:hlinkClick r:id="rId5"/>
              </a:rPr>
              <a:t>DigCompEdu</a:t>
            </a:r>
            <a:endParaRPr lang="en-GB" sz="1800" dirty="0" smtClean="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sz="1800" dirty="0" smtClean="0">
                <a:solidFill>
                  <a:srgbClr val="0E101A"/>
                </a:solidFill>
                <a:latin typeface="Calibri" panose="020F0502020204030204" pitchFamily="34" charset="0"/>
                <a:cs typeface="Calibri" panose="020F0502020204030204" pitchFamily="34" charset="0"/>
              </a:rPr>
              <a:t>2018: follow-up with good practices in education settings – </a:t>
            </a:r>
            <a:r>
              <a:rPr lang="en-GB" sz="1800" dirty="0" smtClean="0">
                <a:solidFill>
                  <a:srgbClr val="0E101A"/>
                </a:solidFill>
                <a:latin typeface="Calibri" panose="020F0502020204030204" pitchFamily="34" charset="0"/>
                <a:cs typeface="Calibri" panose="020F0502020204030204" pitchFamily="34" charset="0"/>
                <a:hlinkClick r:id="rId6"/>
              </a:rPr>
              <a:t>DigComp into Action</a:t>
            </a:r>
            <a:endParaRPr lang="en-GB" sz="1800" dirty="0" smtClean="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sz="1800" dirty="0" smtClean="0">
                <a:solidFill>
                  <a:srgbClr val="0E101A"/>
                </a:solidFill>
                <a:latin typeface="Calibri" panose="020F0502020204030204" pitchFamily="34" charset="0"/>
                <a:cs typeface="Calibri" panose="020F0502020204030204" pitchFamily="34" charset="0"/>
              </a:rPr>
              <a:t>2020: follow-up with good practices in private sector settings – </a:t>
            </a:r>
            <a:r>
              <a:rPr lang="en-GB" sz="1800" dirty="0" smtClean="0">
                <a:solidFill>
                  <a:srgbClr val="0E101A"/>
                </a:solidFill>
                <a:latin typeface="Calibri" panose="020F0502020204030204" pitchFamily="34" charset="0"/>
                <a:cs typeface="Calibri" panose="020F0502020204030204" pitchFamily="34" charset="0"/>
                <a:hlinkClick r:id="rId7"/>
              </a:rPr>
              <a:t>DigComp at Work</a:t>
            </a:r>
            <a:endParaRPr lang="en-GB" sz="1800" dirty="0" smtClean="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sz="1800" dirty="0" smtClean="0">
                <a:solidFill>
                  <a:srgbClr val="0E101A"/>
                </a:solidFill>
                <a:latin typeface="Calibri" panose="020F0502020204030204" pitchFamily="34" charset="0"/>
                <a:cs typeface="Calibri" panose="020F0502020204030204" pitchFamily="34" charset="0"/>
              </a:rPr>
              <a:t>2022: revised edition of DigComp – the DigComp 2.2 (work in progress)</a:t>
            </a:r>
            <a:endParaRPr lang="en-GB" sz="1800" dirty="0">
              <a:solidFill>
                <a:srgbClr val="0E101A"/>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Brief timeline of DigComp (2)    </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3 – The DigComp Framework</a:t>
            </a:r>
            <a:endParaRPr lang="en-US" sz="2200" dirty="0">
              <a:latin typeface="Raleway" panose="020B0003030101060003" pitchFamily="34" charset="0"/>
            </a:endParaRPr>
          </a:p>
        </p:txBody>
      </p:sp>
    </p:spTree>
    <p:extLst>
      <p:ext uri="{BB962C8B-B14F-4D97-AF65-F5344CB8AC3E}">
        <p14:creationId xmlns:p14="http://schemas.microsoft.com/office/powerpoint/2010/main" val="3404646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2" y="1641213"/>
            <a:ext cx="5982664" cy="3139321"/>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The </a:t>
            </a:r>
            <a:r>
              <a:rPr lang="en-GB" sz="1800" dirty="0" smtClean="0">
                <a:solidFill>
                  <a:srgbClr val="0E101A"/>
                </a:solidFill>
                <a:latin typeface="Calibri" panose="020F0502020204030204" pitchFamily="34" charset="0"/>
                <a:cs typeface="Calibri" panose="020F0502020204030204" pitchFamily="34" charset="0"/>
                <a:hlinkClick r:id="rId3"/>
              </a:rPr>
              <a:t>DigComp</a:t>
            </a:r>
            <a:r>
              <a:rPr lang="en-GB" sz="1800" dirty="0" smtClean="0">
                <a:solidFill>
                  <a:srgbClr val="0E101A"/>
                </a:solidFill>
                <a:latin typeface="Calibri" panose="020F0502020204030204" pitchFamily="34" charset="0"/>
                <a:cs typeface="Calibri" panose="020F0502020204030204" pitchFamily="34" charset="0"/>
              </a:rPr>
              <a:t> is conceived to address the following areas of interest: </a:t>
            </a:r>
          </a:p>
          <a:p>
            <a:pPr algn="just"/>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dirty="0">
                <a:solidFill>
                  <a:srgbClr val="0E101A"/>
                </a:solidFill>
                <a:latin typeface="Calibri" panose="020F0502020204030204" pitchFamily="34" charset="0"/>
                <a:cs typeface="Calibri" panose="020F0502020204030204" pitchFamily="34" charset="0"/>
              </a:rPr>
              <a:t>Support </a:t>
            </a:r>
            <a:r>
              <a:rPr lang="en-GB" dirty="0" smtClean="0">
                <a:solidFill>
                  <a:srgbClr val="0E101A"/>
                </a:solidFill>
                <a:latin typeface="Calibri" panose="020F0502020204030204" pitchFamily="34" charset="0"/>
                <a:cs typeface="Calibri" panose="020F0502020204030204" pitchFamily="34" charset="0"/>
              </a:rPr>
              <a:t>policy making in the field of digital education</a:t>
            </a:r>
          </a:p>
          <a:p>
            <a:pPr marL="342900" indent="-342900" algn="just">
              <a:buFont typeface="+mj-lt"/>
              <a:buAutoNum type="arabicPeriod"/>
            </a:pPr>
            <a:r>
              <a:rPr lang="en-GB" dirty="0" smtClean="0">
                <a:solidFill>
                  <a:srgbClr val="0E101A"/>
                </a:solidFill>
                <a:latin typeface="Calibri" panose="020F0502020204030204" pitchFamily="34" charset="0"/>
                <a:cs typeface="Calibri" panose="020F0502020204030204" pitchFamily="34" charset="0"/>
              </a:rPr>
              <a:t>Assist education providers in designing training curricula that are digital-compliant</a:t>
            </a:r>
            <a:endParaRPr lang="en-GB"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dirty="0" smtClean="0">
                <a:solidFill>
                  <a:srgbClr val="0E101A"/>
                </a:solidFill>
                <a:latin typeface="Calibri" panose="020F0502020204030204" pitchFamily="34" charset="0"/>
                <a:cs typeface="Calibri" panose="020F0502020204030204" pitchFamily="34" charset="0"/>
              </a:rPr>
              <a:t>Evaluate new testing models for digital skills and IT proficiency of all citizens</a:t>
            </a:r>
          </a:p>
          <a:p>
            <a:pPr marL="342900" indent="-342900" algn="just">
              <a:buFont typeface="+mj-lt"/>
              <a:buAutoNum type="arabicPeriod"/>
            </a:pPr>
            <a:r>
              <a:rPr lang="en-GB" dirty="0" smtClean="0">
                <a:solidFill>
                  <a:srgbClr val="0E101A"/>
                </a:solidFill>
                <a:latin typeface="Calibri" panose="020F0502020204030204" pitchFamily="34" charset="0"/>
                <a:cs typeface="Calibri" panose="020F0502020204030204" pitchFamily="34" charset="0"/>
              </a:rPr>
              <a:t>Re-designing learning experience both in terms of outcomes and processes</a:t>
            </a:r>
          </a:p>
          <a:p>
            <a:pPr marL="342900" indent="-342900" algn="just">
              <a:buFont typeface="+mj-lt"/>
              <a:buAutoNum type="arabicPeriod"/>
            </a:pPr>
            <a:r>
              <a:rPr lang="en-GB" dirty="0" smtClean="0">
                <a:solidFill>
                  <a:srgbClr val="0E101A"/>
                </a:solidFill>
                <a:latin typeface="Calibri" panose="020F0502020204030204" pitchFamily="34" charset="0"/>
                <a:cs typeface="Calibri" panose="020F0502020204030204" pitchFamily="34" charset="0"/>
              </a:rPr>
              <a:t>Update the education offer so as to match market’s expectations for employability</a:t>
            </a:r>
          </a:p>
          <a:p>
            <a:pPr marL="342900" indent="-342900" algn="just">
              <a:buFont typeface="+mj-lt"/>
              <a:buAutoNum type="arabicPeriod"/>
            </a:pPr>
            <a:r>
              <a:rPr lang="en-GB" dirty="0" smtClean="0">
                <a:solidFill>
                  <a:srgbClr val="0E101A"/>
                </a:solidFill>
                <a:latin typeface="Calibri" panose="020F0502020204030204" pitchFamily="34" charset="0"/>
                <a:cs typeface="Calibri" panose="020F0502020204030204" pitchFamily="34" charset="0"/>
              </a:rPr>
              <a:t>Favour the conditions for better socio-economic opportunities for all</a:t>
            </a:r>
          </a:p>
          <a:p>
            <a:pPr marL="285750" indent="-285750" algn="just">
              <a:buFont typeface="Arial" panose="020B0604020202020204" pitchFamily="34" charset="0"/>
              <a:buChar char="•"/>
            </a:pPr>
            <a:endParaRPr lang="en-GB" sz="1800" dirty="0">
              <a:solidFill>
                <a:srgbClr val="0E101A"/>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DigComp: scale and scope    </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3 – The DigComp Framework</a:t>
            </a:r>
            <a:endParaRPr lang="en-US" sz="2200" dirty="0">
              <a:latin typeface="Raleway" panose="020B0003030101060003" pitchFamily="34" charset="0"/>
            </a:endParaRPr>
          </a:p>
        </p:txBody>
      </p:sp>
      <p:pic>
        <p:nvPicPr>
          <p:cNvPr id="2" name="Immagin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9437" y="1641213"/>
            <a:ext cx="2076908" cy="2946672"/>
          </a:xfrm>
          <a:prstGeom prst="rect">
            <a:avLst/>
          </a:prstGeom>
          <a:ln w="28575">
            <a:solidFill>
              <a:srgbClr val="FF0000"/>
            </a:solidFill>
          </a:ln>
        </p:spPr>
      </p:pic>
    </p:spTree>
    <p:extLst>
      <p:ext uri="{BB962C8B-B14F-4D97-AF65-F5344CB8AC3E}">
        <p14:creationId xmlns:p14="http://schemas.microsoft.com/office/powerpoint/2010/main" val="3694463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862322"/>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As with the EntreComp, the DigComp is conceived starting from a similar “onion structure” design.</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smtClean="0">
                <a:solidFill>
                  <a:srgbClr val="0E101A"/>
                </a:solidFill>
                <a:latin typeface="Calibri" panose="020F0502020204030204" pitchFamily="34" charset="0"/>
                <a:cs typeface="Calibri" panose="020F0502020204030204" pitchFamily="34" charset="0"/>
              </a:rPr>
              <a:t>In total there are 5 so defined </a:t>
            </a:r>
            <a:r>
              <a:rPr lang="en-GB" sz="1800" dirty="0" smtClean="0">
                <a:solidFill>
                  <a:srgbClr val="0070C0"/>
                </a:solidFill>
                <a:latin typeface="Calibri" panose="020F0502020204030204" pitchFamily="34" charset="0"/>
                <a:cs typeface="Calibri" panose="020F0502020204030204" pitchFamily="34" charset="0"/>
              </a:rPr>
              <a:t>competence areas</a:t>
            </a:r>
            <a:r>
              <a:rPr lang="en-GB" sz="1800" dirty="0" smtClean="0">
                <a:solidFill>
                  <a:schemeClr val="tx1"/>
                </a:solidFill>
                <a:latin typeface="Calibri" panose="020F0502020204030204" pitchFamily="34" charset="0"/>
                <a:cs typeface="Calibri" panose="020F0502020204030204" pitchFamily="34" charset="0"/>
              </a:rPr>
              <a:t>…</a:t>
            </a:r>
          </a:p>
          <a:p>
            <a:pPr algn="just"/>
            <a:endParaRPr lang="en-GB" sz="1800" dirty="0">
              <a:solidFill>
                <a:schemeClr val="tx1"/>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smtClean="0">
                <a:solidFill>
                  <a:schemeClr val="tx1"/>
                </a:solidFill>
                <a:latin typeface="Calibri" panose="020F0502020204030204" pitchFamily="34" charset="0"/>
                <a:cs typeface="Calibri" panose="020F0502020204030204" pitchFamily="34" charset="0"/>
              </a:rPr>
              <a:t>Information and data literacy</a:t>
            </a:r>
          </a:p>
          <a:p>
            <a:pPr marL="342900" indent="-342900" algn="just">
              <a:buFont typeface="+mj-lt"/>
              <a:buAutoNum type="arabicPeriod"/>
            </a:pPr>
            <a:r>
              <a:rPr lang="en-GB" sz="1800" dirty="0" smtClean="0">
                <a:solidFill>
                  <a:schemeClr val="tx1"/>
                </a:solidFill>
                <a:latin typeface="Calibri" panose="020F0502020204030204" pitchFamily="34" charset="0"/>
                <a:cs typeface="Calibri" panose="020F0502020204030204" pitchFamily="34" charset="0"/>
              </a:rPr>
              <a:t>Communication and collaboration </a:t>
            </a:r>
          </a:p>
          <a:p>
            <a:pPr marL="342900" indent="-342900" algn="just">
              <a:buFont typeface="+mj-lt"/>
              <a:buAutoNum type="arabicPeriod"/>
            </a:pPr>
            <a:r>
              <a:rPr lang="en-GB" sz="1800" dirty="0" smtClean="0">
                <a:solidFill>
                  <a:schemeClr val="tx1"/>
                </a:solidFill>
                <a:latin typeface="Calibri" panose="020F0502020204030204" pitchFamily="34" charset="0"/>
                <a:cs typeface="Calibri" panose="020F0502020204030204" pitchFamily="34" charset="0"/>
              </a:rPr>
              <a:t>Digital content creation</a:t>
            </a:r>
          </a:p>
          <a:p>
            <a:pPr marL="342900" indent="-342900" algn="just">
              <a:buFont typeface="+mj-lt"/>
              <a:buAutoNum type="arabicPeriod"/>
            </a:pPr>
            <a:r>
              <a:rPr lang="en-GB" sz="1800" dirty="0" smtClean="0">
                <a:solidFill>
                  <a:schemeClr val="tx1"/>
                </a:solidFill>
                <a:latin typeface="Calibri" panose="020F0502020204030204" pitchFamily="34" charset="0"/>
                <a:cs typeface="Calibri" panose="020F0502020204030204" pitchFamily="34" charset="0"/>
              </a:rPr>
              <a:t>Safety </a:t>
            </a:r>
          </a:p>
          <a:p>
            <a:pPr marL="342900" indent="-342900" algn="just">
              <a:buFont typeface="+mj-lt"/>
              <a:buAutoNum type="arabicPeriod"/>
            </a:pPr>
            <a:r>
              <a:rPr lang="en-GB" sz="1800" dirty="0" smtClean="0">
                <a:solidFill>
                  <a:schemeClr val="tx1"/>
                </a:solidFill>
                <a:latin typeface="Calibri" panose="020F0502020204030204" pitchFamily="34" charset="0"/>
                <a:cs typeface="Calibri" panose="020F0502020204030204" pitchFamily="34" charset="0"/>
              </a:rPr>
              <a:t>Problem solving</a:t>
            </a:r>
            <a:endParaRPr lang="en-GB" sz="1800"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DigComp: content and structure    </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3 – The DigComp Framework</a:t>
            </a:r>
            <a:endParaRPr lang="en-US" sz="2200" dirty="0">
              <a:latin typeface="Raleway" panose="020B0003030101060003" pitchFamily="34" charset="0"/>
            </a:endParaRPr>
          </a:p>
        </p:txBody>
      </p:sp>
    </p:spTree>
    <p:extLst>
      <p:ext uri="{BB962C8B-B14F-4D97-AF65-F5344CB8AC3E}">
        <p14:creationId xmlns:p14="http://schemas.microsoft.com/office/powerpoint/2010/main" val="1109993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369332"/>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…for a full list of 21 competences</a:t>
            </a:r>
            <a:endParaRPr lang="en-GB" sz="1800"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The DigComp competences</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3 – The DigComp Framework</a:t>
            </a:r>
            <a:endParaRPr lang="en-US" sz="2200" dirty="0">
              <a:latin typeface="Raleway" panose="020B0003030101060003"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1938919760"/>
              </p:ext>
            </p:extLst>
          </p:nvPr>
        </p:nvGraphicFramePr>
        <p:xfrm>
          <a:off x="344150" y="2010546"/>
          <a:ext cx="8418850" cy="2454278"/>
        </p:xfrm>
        <a:graphic>
          <a:graphicData uri="http://schemas.openxmlformats.org/drawingml/2006/table">
            <a:tbl>
              <a:tblPr firstRow="1" bandRow="1">
                <a:tableStyleId>{5C22544A-7EE6-4342-B048-85BDC9FD1C3A}</a:tableStyleId>
              </a:tblPr>
              <a:tblGrid>
                <a:gridCol w="1683770">
                  <a:extLst>
                    <a:ext uri="{9D8B030D-6E8A-4147-A177-3AD203B41FA5}">
                      <a16:colId xmlns:a16="http://schemas.microsoft.com/office/drawing/2014/main" val="3210344214"/>
                    </a:ext>
                  </a:extLst>
                </a:gridCol>
                <a:gridCol w="1683770">
                  <a:extLst>
                    <a:ext uri="{9D8B030D-6E8A-4147-A177-3AD203B41FA5}">
                      <a16:colId xmlns:a16="http://schemas.microsoft.com/office/drawing/2014/main" val="1824156865"/>
                    </a:ext>
                  </a:extLst>
                </a:gridCol>
                <a:gridCol w="1683770">
                  <a:extLst>
                    <a:ext uri="{9D8B030D-6E8A-4147-A177-3AD203B41FA5}">
                      <a16:colId xmlns:a16="http://schemas.microsoft.com/office/drawing/2014/main" val="3490171881"/>
                    </a:ext>
                  </a:extLst>
                </a:gridCol>
                <a:gridCol w="1683770">
                  <a:extLst>
                    <a:ext uri="{9D8B030D-6E8A-4147-A177-3AD203B41FA5}">
                      <a16:colId xmlns:a16="http://schemas.microsoft.com/office/drawing/2014/main" val="1960288307"/>
                    </a:ext>
                  </a:extLst>
                </a:gridCol>
                <a:gridCol w="1683770">
                  <a:extLst>
                    <a:ext uri="{9D8B030D-6E8A-4147-A177-3AD203B41FA5}">
                      <a16:colId xmlns:a16="http://schemas.microsoft.com/office/drawing/2014/main" val="3096178700"/>
                    </a:ext>
                  </a:extLst>
                </a:gridCol>
              </a:tblGrid>
              <a:tr h="384884">
                <a:tc>
                  <a:txBody>
                    <a:bodyPr/>
                    <a:lstStyle/>
                    <a:p>
                      <a:pPr algn="ctr"/>
                      <a:r>
                        <a:rPr lang="en-US" sz="1000" dirty="0">
                          <a:solidFill>
                            <a:srgbClr val="0070C0"/>
                          </a:solidFill>
                          <a:latin typeface="Calibri" panose="020F0502020204030204" pitchFamily="34" charset="0"/>
                          <a:cs typeface="Calibri" panose="020F0502020204030204" pitchFamily="34" charset="0"/>
                        </a:rPr>
                        <a:t>1. Information and data literacy</a:t>
                      </a:r>
                    </a:p>
                  </a:txBody>
                  <a:tcPr anchor="ctr">
                    <a:solidFill>
                      <a:schemeClr val="bg1">
                        <a:lumMod val="95000"/>
                      </a:schemeClr>
                    </a:solidFill>
                  </a:tcPr>
                </a:tc>
                <a:tc>
                  <a:txBody>
                    <a:bodyPr/>
                    <a:lstStyle/>
                    <a:p>
                      <a:pPr algn="ctr"/>
                      <a:r>
                        <a:rPr lang="en-US" sz="1000" dirty="0">
                          <a:solidFill>
                            <a:srgbClr val="0070C0"/>
                          </a:solidFill>
                          <a:latin typeface="Calibri" panose="020F0502020204030204" pitchFamily="34" charset="0"/>
                          <a:cs typeface="Calibri" panose="020F0502020204030204" pitchFamily="34" charset="0"/>
                        </a:rPr>
                        <a:t>2. Communication and collaboration</a:t>
                      </a:r>
                    </a:p>
                  </a:txBody>
                  <a:tcPr anchor="ctr">
                    <a:solidFill>
                      <a:schemeClr val="bg1">
                        <a:lumMod val="95000"/>
                      </a:schemeClr>
                    </a:solidFill>
                  </a:tcPr>
                </a:tc>
                <a:tc>
                  <a:txBody>
                    <a:bodyPr/>
                    <a:lstStyle/>
                    <a:p>
                      <a:pPr algn="ctr"/>
                      <a:r>
                        <a:rPr lang="en-US" sz="1000" dirty="0">
                          <a:solidFill>
                            <a:srgbClr val="0070C0"/>
                          </a:solidFill>
                          <a:latin typeface="Calibri" panose="020F0502020204030204" pitchFamily="34" charset="0"/>
                          <a:cs typeface="Calibri" panose="020F0502020204030204" pitchFamily="34" charset="0"/>
                        </a:rPr>
                        <a:t>3. Digital content creation</a:t>
                      </a:r>
                    </a:p>
                  </a:txBody>
                  <a:tcPr anchor="ctr">
                    <a:solidFill>
                      <a:schemeClr val="bg1">
                        <a:lumMod val="95000"/>
                      </a:schemeClr>
                    </a:solidFill>
                  </a:tcPr>
                </a:tc>
                <a:tc>
                  <a:txBody>
                    <a:bodyPr/>
                    <a:lstStyle/>
                    <a:p>
                      <a:pPr algn="ctr"/>
                      <a:r>
                        <a:rPr lang="en-US" sz="1000" dirty="0">
                          <a:solidFill>
                            <a:srgbClr val="0070C0"/>
                          </a:solidFill>
                          <a:latin typeface="Calibri" panose="020F0502020204030204" pitchFamily="34" charset="0"/>
                          <a:cs typeface="Calibri" panose="020F0502020204030204" pitchFamily="34" charset="0"/>
                        </a:rPr>
                        <a:t>4. Safety</a:t>
                      </a:r>
                    </a:p>
                  </a:txBody>
                  <a:tcPr anchor="ctr">
                    <a:solidFill>
                      <a:schemeClr val="bg1">
                        <a:lumMod val="95000"/>
                      </a:schemeClr>
                    </a:solidFill>
                  </a:tcPr>
                </a:tc>
                <a:tc>
                  <a:txBody>
                    <a:bodyPr/>
                    <a:lstStyle/>
                    <a:p>
                      <a:pPr algn="ctr"/>
                      <a:r>
                        <a:rPr lang="en-US" sz="1000" dirty="0">
                          <a:solidFill>
                            <a:srgbClr val="0070C0"/>
                          </a:solidFill>
                          <a:latin typeface="Calibri" panose="020F0502020204030204" pitchFamily="34" charset="0"/>
                          <a:cs typeface="Calibri" panose="020F0502020204030204" pitchFamily="34" charset="0"/>
                        </a:rPr>
                        <a:t>5. Problem Solving</a:t>
                      </a:r>
                    </a:p>
                  </a:txBody>
                  <a:tcPr anchor="ctr">
                    <a:solidFill>
                      <a:schemeClr val="bg1">
                        <a:lumMod val="95000"/>
                      </a:schemeClr>
                    </a:solidFill>
                  </a:tcPr>
                </a:tc>
                <a:extLst>
                  <a:ext uri="{0D108BD9-81ED-4DB2-BD59-A6C34878D82A}">
                    <a16:rowId xmlns:a16="http://schemas.microsoft.com/office/drawing/2014/main" val="3176649007"/>
                  </a:ext>
                </a:extLst>
              </a:tr>
              <a:tr h="2058038">
                <a:tc>
                  <a:txBody>
                    <a:bodyPr/>
                    <a:lstStyle/>
                    <a:p>
                      <a:pPr marL="285750" indent="-2857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1.1 Browsing, searching and filtering data, information and digital content</a:t>
                      </a:r>
                    </a:p>
                    <a:p>
                      <a:pPr marL="285750" indent="-2857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1.2 Evaluating data, information and digital content</a:t>
                      </a:r>
                    </a:p>
                    <a:p>
                      <a:pPr marL="285750" indent="-2857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1.3 Managing data, information and digital content</a:t>
                      </a:r>
                      <a:endParaRPr lang="en-US" sz="800" b="1" dirty="0">
                        <a:latin typeface="Calibri" panose="020F0502020204030204" pitchFamily="34" charset="0"/>
                        <a:cs typeface="Calibri" panose="020F0502020204030204" pitchFamily="34" charset="0"/>
                      </a:endParaRPr>
                    </a:p>
                  </a:txBody>
                  <a:tcPr>
                    <a:solidFill>
                      <a:schemeClr val="bg1">
                        <a:lumMod val="75000"/>
                      </a:schemeClr>
                    </a:solidFill>
                  </a:tcPr>
                </a:tc>
                <a:tc>
                  <a:txBody>
                    <a:bodyPr/>
                    <a:lstStyle/>
                    <a:p>
                      <a:pPr marL="285750" indent="-2857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2.1 Interacting through digital technologies</a:t>
                      </a:r>
                    </a:p>
                    <a:p>
                      <a:pPr marL="285750" indent="-2857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2.2 Sharing through digital technologies</a:t>
                      </a:r>
                    </a:p>
                    <a:p>
                      <a:pPr marL="285750" indent="-2857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2.3 Engaging in citizenship through digital technologies </a:t>
                      </a:r>
                    </a:p>
                    <a:p>
                      <a:pPr marL="285750" indent="-2857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2.4 Collaborating through digital technologies</a:t>
                      </a:r>
                    </a:p>
                    <a:p>
                      <a:pPr marL="285750" indent="-2857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2.5 Netiquette</a:t>
                      </a:r>
                    </a:p>
                    <a:p>
                      <a:pPr marL="285750" indent="-2857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2.6 Managing digital identity </a:t>
                      </a:r>
                      <a:endParaRPr lang="en-US" sz="800" b="1" dirty="0">
                        <a:latin typeface="Calibri" panose="020F0502020204030204" pitchFamily="34" charset="0"/>
                        <a:cs typeface="Calibri" panose="020F0502020204030204" pitchFamily="34" charset="0"/>
                      </a:endParaRPr>
                    </a:p>
                  </a:txBody>
                  <a:tcPr>
                    <a:solidFill>
                      <a:schemeClr val="bg1">
                        <a:lumMod val="75000"/>
                      </a:schemeClr>
                    </a:solidFill>
                  </a:tcPr>
                </a:tc>
                <a:tc>
                  <a:txBody>
                    <a:bodyPr/>
                    <a:lstStyle/>
                    <a:p>
                      <a:pPr marL="171450" indent="-1714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3.1 Developing digital content </a:t>
                      </a: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3.2 Integrating and re-elaborating digital content</a:t>
                      </a: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3.3 Copyright and licences</a:t>
                      </a: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3.4 Programming</a:t>
                      </a:r>
                      <a:endParaRPr lang="en-US" sz="800" b="1" dirty="0">
                        <a:latin typeface="Calibri" panose="020F0502020204030204" pitchFamily="34" charset="0"/>
                        <a:cs typeface="Calibri" panose="020F0502020204030204" pitchFamily="34" charset="0"/>
                      </a:endParaRPr>
                    </a:p>
                  </a:txBody>
                  <a:tcPr>
                    <a:solidFill>
                      <a:schemeClr val="bg1">
                        <a:lumMod val="75000"/>
                      </a:schemeClr>
                    </a:solidFill>
                  </a:tcPr>
                </a:tc>
                <a:tc>
                  <a:txBody>
                    <a:bodyPr/>
                    <a:lstStyle/>
                    <a:p>
                      <a:pPr marL="171450" indent="-1714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4.1 Protecting devices</a:t>
                      </a: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4.2 Protecting personal data and privacy</a:t>
                      </a: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4.3 Protecting health and well-being</a:t>
                      </a: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4.4 Protecting the environment</a:t>
                      </a:r>
                      <a:endParaRPr lang="en-US" sz="800" b="1" dirty="0">
                        <a:latin typeface="Calibri" panose="020F0502020204030204" pitchFamily="34" charset="0"/>
                        <a:cs typeface="Calibri" panose="020F0502020204030204" pitchFamily="34" charset="0"/>
                      </a:endParaRPr>
                    </a:p>
                  </a:txBody>
                  <a:tcPr>
                    <a:solidFill>
                      <a:schemeClr val="bg1">
                        <a:lumMod val="75000"/>
                      </a:schemeClr>
                    </a:solidFill>
                  </a:tcPr>
                </a:tc>
                <a:tc>
                  <a:txBody>
                    <a:bodyPr/>
                    <a:lstStyle/>
                    <a:p>
                      <a:pPr marL="171450" indent="-1714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5.1 Solving technical problems </a:t>
                      </a: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800" b="1" dirty="0">
                          <a:latin typeface="Calibri" panose="020F0502020204030204" pitchFamily="34" charset="0"/>
                          <a:cs typeface="Calibri" panose="020F0502020204030204" pitchFamily="34" charset="0"/>
                        </a:rPr>
                        <a:t>5.2 Identifying needs and technological responses</a:t>
                      </a: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sz="800" b="1" dirty="0">
                          <a:latin typeface="Calibri" panose="020F0502020204030204" pitchFamily="34" charset="0"/>
                          <a:cs typeface="Calibri" panose="020F0502020204030204" pitchFamily="34" charset="0"/>
                        </a:rPr>
                        <a:t>5.3 Creatively using digital technologies </a:t>
                      </a:r>
                    </a:p>
                    <a:p>
                      <a:pPr marL="171450" indent="-171450" algn="l">
                        <a:buFont typeface="Arial" panose="020B0604020202020204" pitchFamily="34" charset="0"/>
                        <a:buChar char="•"/>
                      </a:pPr>
                      <a:endParaRPr lang="en-US"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sz="800" b="1" dirty="0">
                          <a:latin typeface="Calibri" panose="020F0502020204030204" pitchFamily="34" charset="0"/>
                          <a:cs typeface="Calibri" panose="020F0502020204030204" pitchFamily="34" charset="0"/>
                        </a:rPr>
                        <a:t>5.4 Identifying digital competence gaps</a:t>
                      </a:r>
                    </a:p>
                  </a:txBody>
                  <a:tcPr>
                    <a:solidFill>
                      <a:schemeClr val="bg1">
                        <a:lumMod val="75000"/>
                      </a:schemeClr>
                    </a:solidFill>
                  </a:tcPr>
                </a:tc>
                <a:extLst>
                  <a:ext uri="{0D108BD9-81ED-4DB2-BD59-A6C34878D82A}">
                    <a16:rowId xmlns:a16="http://schemas.microsoft.com/office/drawing/2014/main" val="3318249526"/>
                  </a:ext>
                </a:extLst>
              </a:tr>
            </a:tbl>
          </a:graphicData>
        </a:graphic>
      </p:graphicFrame>
    </p:spTree>
    <p:extLst>
      <p:ext uri="{BB962C8B-B14F-4D97-AF65-F5344CB8AC3E}">
        <p14:creationId xmlns:p14="http://schemas.microsoft.com/office/powerpoint/2010/main" val="1288019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1754326"/>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Not all of the aforementioned are “urgently” relevant for you at this stage of your entrepreneurial initiative. </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smtClean="0">
                <a:solidFill>
                  <a:srgbClr val="0E101A"/>
                </a:solidFill>
                <a:latin typeface="Calibri" panose="020F0502020204030204" pitchFamily="34" charset="0"/>
                <a:cs typeface="Calibri" panose="020F0502020204030204" pitchFamily="34" charset="0"/>
              </a:rPr>
              <a:t>As a suggestion, we might recommend you to look into Pillars no.1 and no.2 as the competence underlined by them represented the very firsts essentials to gather basic IT and digital skills for e-entrepreneurship. </a:t>
            </a:r>
            <a:endParaRPr lang="en-GB" sz="1800"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A comment:</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3 – The DigComp Framework</a:t>
            </a:r>
            <a:endParaRPr lang="en-US" sz="2200" dirty="0">
              <a:latin typeface="Raleway" panose="020B0003030101060003" pitchFamily="34" charset="0"/>
            </a:endParaRPr>
          </a:p>
        </p:txBody>
      </p:sp>
    </p:spTree>
    <p:extLst>
      <p:ext uri="{BB962C8B-B14F-4D97-AF65-F5344CB8AC3E}">
        <p14:creationId xmlns:p14="http://schemas.microsoft.com/office/powerpoint/2010/main" val="3720857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The proficiency model proposed by DigComp</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smtClean="0">
                <a:latin typeface="Raleway" panose="020B0003030101060003" pitchFamily="34" charset="0"/>
              </a:rPr>
              <a:t>Unit 3 – The DigComp Framework</a:t>
            </a:r>
            <a:endParaRPr lang="en-US" sz="2200" dirty="0">
              <a:latin typeface="Raleway" panose="020B0003030101060003"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475111192"/>
              </p:ext>
            </p:extLst>
          </p:nvPr>
        </p:nvGraphicFramePr>
        <p:xfrm>
          <a:off x="245532" y="1716619"/>
          <a:ext cx="8263468" cy="2787651"/>
        </p:xfrm>
        <a:graphic>
          <a:graphicData uri="http://schemas.openxmlformats.org/drawingml/2006/table">
            <a:tbl>
              <a:tblPr firstRow="1" bandRow="1">
                <a:tableStyleId>{5B18B33F-8431-45A4-8E11-FB08BE098512}</a:tableStyleId>
              </a:tblPr>
              <a:tblGrid>
                <a:gridCol w="1242108">
                  <a:extLst>
                    <a:ext uri="{9D8B030D-6E8A-4147-A177-3AD203B41FA5}">
                      <a16:colId xmlns:a16="http://schemas.microsoft.com/office/drawing/2014/main" val="526747456"/>
                    </a:ext>
                  </a:extLst>
                </a:gridCol>
                <a:gridCol w="2889625">
                  <a:extLst>
                    <a:ext uri="{9D8B030D-6E8A-4147-A177-3AD203B41FA5}">
                      <a16:colId xmlns:a16="http://schemas.microsoft.com/office/drawing/2014/main" val="1663263172"/>
                    </a:ext>
                  </a:extLst>
                </a:gridCol>
                <a:gridCol w="3126040">
                  <a:extLst>
                    <a:ext uri="{9D8B030D-6E8A-4147-A177-3AD203B41FA5}">
                      <a16:colId xmlns:a16="http://schemas.microsoft.com/office/drawing/2014/main" val="742590843"/>
                    </a:ext>
                  </a:extLst>
                </a:gridCol>
                <a:gridCol w="1005695">
                  <a:extLst>
                    <a:ext uri="{9D8B030D-6E8A-4147-A177-3AD203B41FA5}">
                      <a16:colId xmlns:a16="http://schemas.microsoft.com/office/drawing/2014/main" val="3571811259"/>
                    </a:ext>
                  </a:extLst>
                </a:gridCol>
              </a:tblGrid>
              <a:tr h="309739">
                <a:tc>
                  <a:txBody>
                    <a:bodyPr/>
                    <a:lstStyle/>
                    <a:p>
                      <a:r>
                        <a:rPr lang="en-GB" sz="800" b="1" dirty="0" smtClean="0">
                          <a:solidFill>
                            <a:srgbClr val="002060"/>
                          </a:solidFill>
                          <a:latin typeface="Calibri" panose="020F0502020204030204" pitchFamily="34" charset="0"/>
                          <a:cs typeface="Calibri" panose="020F0502020204030204" pitchFamily="34" charset="0"/>
                        </a:rPr>
                        <a:t>Proficiency level</a:t>
                      </a:r>
                      <a:endParaRPr lang="en-GB" sz="800" b="1" dirty="0">
                        <a:solidFill>
                          <a:srgbClr val="002060"/>
                        </a:solidFill>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r>
                        <a:rPr lang="en-GB" sz="800" b="1" dirty="0" smtClean="0">
                          <a:solidFill>
                            <a:srgbClr val="002060"/>
                          </a:solidFill>
                          <a:latin typeface="Calibri" panose="020F0502020204030204" pitchFamily="34" charset="0"/>
                          <a:cs typeface="Calibri" panose="020F0502020204030204" pitchFamily="34" charset="0"/>
                        </a:rPr>
                        <a:t>Complexity of tasks</a:t>
                      </a:r>
                      <a:endParaRPr lang="en-GB" sz="800" b="1" dirty="0">
                        <a:solidFill>
                          <a:srgbClr val="002060"/>
                        </a:solidFill>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r>
                        <a:rPr lang="en-GB" sz="800" b="1" dirty="0" smtClean="0">
                          <a:solidFill>
                            <a:srgbClr val="002060"/>
                          </a:solidFill>
                          <a:latin typeface="Calibri" panose="020F0502020204030204" pitchFamily="34" charset="0"/>
                          <a:cs typeface="Calibri" panose="020F0502020204030204" pitchFamily="34" charset="0"/>
                        </a:rPr>
                        <a:t>Autonomy</a:t>
                      </a:r>
                      <a:endParaRPr lang="en-GB" sz="800" b="1" dirty="0">
                        <a:solidFill>
                          <a:srgbClr val="002060"/>
                        </a:solidFill>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r>
                        <a:rPr lang="en-GB" sz="800" b="1" dirty="0" smtClean="0">
                          <a:solidFill>
                            <a:srgbClr val="002060"/>
                          </a:solidFill>
                          <a:latin typeface="Calibri" panose="020F0502020204030204" pitchFamily="34" charset="0"/>
                          <a:cs typeface="Calibri" panose="020F0502020204030204" pitchFamily="34" charset="0"/>
                        </a:rPr>
                        <a:t>Cognitive domain</a:t>
                      </a:r>
                      <a:endParaRPr lang="en-GB" sz="800" b="1" dirty="0">
                        <a:solidFill>
                          <a:srgbClr val="002060"/>
                        </a:solidFill>
                        <a:latin typeface="Calibri" panose="020F0502020204030204" pitchFamily="34" charset="0"/>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3045296223"/>
                  </a:ext>
                </a:extLst>
              </a:tr>
              <a:tr h="309739">
                <a:tc>
                  <a:txBody>
                    <a:bodyPr/>
                    <a:lstStyle/>
                    <a:p>
                      <a:pPr algn="ctr"/>
                      <a:r>
                        <a:rPr lang="en-GB" sz="800" b="1" dirty="0" smtClean="0">
                          <a:latin typeface="Calibri" panose="020F0502020204030204" pitchFamily="34" charset="0"/>
                          <a:cs typeface="Calibri" panose="020F0502020204030204" pitchFamily="34" charset="0"/>
                        </a:rPr>
                        <a:t>Level 1</a:t>
                      </a:r>
                      <a:endParaRPr lang="en-GB"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en-GB" sz="800" dirty="0" smtClean="0">
                          <a:latin typeface="Calibri" panose="020F0502020204030204" pitchFamily="34" charset="0"/>
                          <a:cs typeface="Calibri" panose="020F0502020204030204" pitchFamily="34" charset="0"/>
                        </a:rPr>
                        <a:t>Simple task</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dirty="0" smtClean="0">
                          <a:latin typeface="Calibri" panose="020F0502020204030204" pitchFamily="34" charset="0"/>
                          <a:cs typeface="Calibri" panose="020F0502020204030204" pitchFamily="34" charset="0"/>
                        </a:rPr>
                        <a:t>With guidance</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i="1" dirty="0" smtClean="0">
                          <a:latin typeface="Calibri" panose="020F0502020204030204" pitchFamily="34" charset="0"/>
                          <a:cs typeface="Calibri" panose="020F0502020204030204" pitchFamily="34" charset="0"/>
                        </a:rPr>
                        <a:t>Remembering </a:t>
                      </a:r>
                      <a:endParaRPr lang="en-GB"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67739759"/>
                  </a:ext>
                </a:extLst>
              </a:tr>
              <a:tr h="309739">
                <a:tc>
                  <a:txBody>
                    <a:bodyPr/>
                    <a:lstStyle/>
                    <a:p>
                      <a:pPr algn="ctr"/>
                      <a:r>
                        <a:rPr kumimoji="0" lang="en-GB" sz="8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Level 2</a:t>
                      </a:r>
                      <a:endParaRPr lang="en-GB"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en-GB" sz="800" dirty="0" smtClean="0">
                          <a:latin typeface="Calibri" panose="020F0502020204030204" pitchFamily="34" charset="0"/>
                          <a:cs typeface="Calibri" panose="020F0502020204030204" pitchFamily="34" charset="0"/>
                        </a:rPr>
                        <a:t>Simple Task</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dirty="0" smtClean="0">
                          <a:latin typeface="Calibri" panose="020F0502020204030204" pitchFamily="34" charset="0"/>
                          <a:cs typeface="Calibri" panose="020F0502020204030204" pitchFamily="34" charset="0"/>
                        </a:rPr>
                        <a:t>Autonomy and with guidance where needed</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i="1" dirty="0" smtClean="0">
                          <a:latin typeface="Calibri" panose="020F0502020204030204" pitchFamily="34" charset="0"/>
                          <a:cs typeface="Calibri" panose="020F0502020204030204" pitchFamily="34" charset="0"/>
                        </a:rPr>
                        <a:t>Remembering</a:t>
                      </a:r>
                      <a:endParaRPr lang="en-GB"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875440026"/>
                  </a:ext>
                </a:extLst>
              </a:tr>
              <a:tr h="309739">
                <a:tc>
                  <a:txBody>
                    <a:bodyPr/>
                    <a:lstStyle/>
                    <a:p>
                      <a:pPr algn="ctr"/>
                      <a:r>
                        <a:rPr kumimoji="0" lang="en-GB" sz="8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Level 3</a:t>
                      </a:r>
                      <a:endParaRPr lang="en-GB"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en-GB" sz="800" dirty="0" smtClean="0">
                          <a:latin typeface="Calibri" panose="020F0502020204030204" pitchFamily="34" charset="0"/>
                          <a:cs typeface="Calibri" panose="020F0502020204030204" pitchFamily="34" charset="0"/>
                        </a:rPr>
                        <a:t>Well-defined and routine tasks, and straightforward problems</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dirty="0" smtClean="0">
                          <a:latin typeface="Calibri" panose="020F0502020204030204" pitchFamily="34" charset="0"/>
                          <a:cs typeface="Calibri" panose="020F0502020204030204" pitchFamily="34" charset="0"/>
                        </a:rPr>
                        <a:t>On my own</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i="1" dirty="0" smtClean="0">
                          <a:latin typeface="Calibri" panose="020F0502020204030204" pitchFamily="34" charset="0"/>
                          <a:cs typeface="Calibri" panose="020F0502020204030204" pitchFamily="34" charset="0"/>
                        </a:rPr>
                        <a:t>Understanding </a:t>
                      </a:r>
                      <a:endParaRPr lang="en-GB"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21855583"/>
                  </a:ext>
                </a:extLst>
              </a:tr>
              <a:tr h="309739">
                <a:tc>
                  <a:txBody>
                    <a:bodyPr/>
                    <a:lstStyle/>
                    <a:p>
                      <a:pPr algn="ctr"/>
                      <a:r>
                        <a:rPr kumimoji="0" lang="en-GB" sz="8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Level 4</a:t>
                      </a:r>
                      <a:endParaRPr lang="en-GB"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en-GB" sz="800" dirty="0" smtClean="0">
                          <a:latin typeface="Calibri" panose="020F0502020204030204" pitchFamily="34" charset="0"/>
                          <a:cs typeface="Calibri" panose="020F0502020204030204" pitchFamily="34" charset="0"/>
                        </a:rPr>
                        <a:t>Tasks, and well-defined and non-routine problems</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dirty="0" smtClean="0">
                          <a:latin typeface="Calibri" panose="020F0502020204030204" pitchFamily="34" charset="0"/>
                          <a:cs typeface="Calibri" panose="020F0502020204030204" pitchFamily="34" charset="0"/>
                        </a:rPr>
                        <a:t>Independent and according to my needs</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i="1" dirty="0" smtClean="0">
                          <a:latin typeface="Calibri" panose="020F0502020204030204" pitchFamily="34" charset="0"/>
                          <a:cs typeface="Calibri" panose="020F0502020204030204" pitchFamily="34" charset="0"/>
                        </a:rPr>
                        <a:t>Understanding </a:t>
                      </a:r>
                      <a:endParaRPr lang="en-GB"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56120816"/>
                  </a:ext>
                </a:extLst>
              </a:tr>
              <a:tr h="309739">
                <a:tc>
                  <a:txBody>
                    <a:bodyPr/>
                    <a:lstStyle/>
                    <a:p>
                      <a:pPr algn="ctr"/>
                      <a:r>
                        <a:rPr kumimoji="0" lang="en-GB" sz="8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Level 5</a:t>
                      </a:r>
                      <a:endParaRPr lang="en-GB"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en-GB" sz="800" dirty="0" smtClean="0">
                          <a:latin typeface="Calibri" panose="020F0502020204030204" pitchFamily="34" charset="0"/>
                          <a:cs typeface="Calibri" panose="020F0502020204030204" pitchFamily="34" charset="0"/>
                        </a:rPr>
                        <a:t>Different tasks and problems</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dirty="0" smtClean="0">
                          <a:latin typeface="Calibri" panose="020F0502020204030204" pitchFamily="34" charset="0"/>
                          <a:cs typeface="Calibri" panose="020F0502020204030204" pitchFamily="34" charset="0"/>
                        </a:rPr>
                        <a:t>Guiding others</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i="1" dirty="0" smtClean="0">
                          <a:latin typeface="Calibri" panose="020F0502020204030204" pitchFamily="34" charset="0"/>
                          <a:cs typeface="Calibri" panose="020F0502020204030204" pitchFamily="34" charset="0"/>
                        </a:rPr>
                        <a:t>Applying</a:t>
                      </a:r>
                      <a:endParaRPr lang="en-GB"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888432812"/>
                  </a:ext>
                </a:extLst>
              </a:tr>
              <a:tr h="309739">
                <a:tc>
                  <a:txBody>
                    <a:bodyPr/>
                    <a:lstStyle/>
                    <a:p>
                      <a:pPr algn="ctr"/>
                      <a:r>
                        <a:rPr kumimoji="0" lang="en-GB" sz="8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Level 6</a:t>
                      </a:r>
                      <a:endParaRPr lang="en-GB"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en-GB" sz="800" dirty="0" smtClean="0">
                          <a:latin typeface="Calibri" panose="020F0502020204030204" pitchFamily="34" charset="0"/>
                          <a:cs typeface="Calibri" panose="020F0502020204030204" pitchFamily="34" charset="0"/>
                        </a:rPr>
                        <a:t>Most appropriate tasks</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dirty="0" smtClean="0">
                          <a:latin typeface="Calibri" panose="020F0502020204030204" pitchFamily="34" charset="0"/>
                          <a:cs typeface="Calibri" panose="020F0502020204030204" pitchFamily="34" charset="0"/>
                        </a:rPr>
                        <a:t>Able to adapt</a:t>
                      </a:r>
                      <a:r>
                        <a:rPr lang="en-GB" sz="800" baseline="0" dirty="0" smtClean="0">
                          <a:latin typeface="Calibri" panose="020F0502020204030204" pitchFamily="34" charset="0"/>
                          <a:cs typeface="Calibri" panose="020F0502020204030204" pitchFamily="34" charset="0"/>
                        </a:rPr>
                        <a:t> </a:t>
                      </a:r>
                      <a:r>
                        <a:rPr lang="en-GB" sz="800" dirty="0" smtClean="0">
                          <a:latin typeface="Calibri" panose="020F0502020204030204" pitchFamily="34" charset="0"/>
                          <a:cs typeface="Calibri" panose="020F0502020204030204" pitchFamily="34" charset="0"/>
                        </a:rPr>
                        <a:t>to others in a</a:t>
                      </a:r>
                      <a:r>
                        <a:rPr lang="en-GB" sz="800" baseline="0" dirty="0" smtClean="0">
                          <a:latin typeface="Calibri" panose="020F0502020204030204" pitchFamily="34" charset="0"/>
                          <a:cs typeface="Calibri" panose="020F0502020204030204" pitchFamily="34" charset="0"/>
                        </a:rPr>
                        <a:t> </a:t>
                      </a:r>
                      <a:r>
                        <a:rPr lang="en-GB" sz="800" dirty="0" smtClean="0">
                          <a:latin typeface="Calibri" panose="020F0502020204030204" pitchFamily="34" charset="0"/>
                          <a:cs typeface="Calibri" panose="020F0502020204030204" pitchFamily="34" charset="0"/>
                        </a:rPr>
                        <a:t>complex context</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i="1" dirty="0" smtClean="0">
                          <a:latin typeface="Calibri" panose="020F0502020204030204" pitchFamily="34" charset="0"/>
                          <a:cs typeface="Calibri" panose="020F0502020204030204" pitchFamily="34" charset="0"/>
                        </a:rPr>
                        <a:t>Evaluating</a:t>
                      </a:r>
                      <a:endParaRPr lang="en-GB"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209671499"/>
                  </a:ext>
                </a:extLst>
              </a:tr>
              <a:tr h="309739">
                <a:tc>
                  <a:txBody>
                    <a:bodyPr/>
                    <a:lstStyle/>
                    <a:p>
                      <a:pPr algn="ctr"/>
                      <a:r>
                        <a:rPr kumimoji="0" lang="en-GB" sz="8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Level 7</a:t>
                      </a:r>
                      <a:endParaRPr lang="en-GB"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en-GB" sz="800" dirty="0" smtClean="0">
                          <a:latin typeface="Calibri" panose="020F0502020204030204" pitchFamily="34" charset="0"/>
                          <a:cs typeface="Calibri" panose="020F0502020204030204" pitchFamily="34" charset="0"/>
                        </a:rPr>
                        <a:t>Resolve complex problems with limited solutions</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dirty="0" smtClean="0">
                          <a:latin typeface="Calibri" panose="020F0502020204030204" pitchFamily="34" charset="0"/>
                          <a:cs typeface="Calibri" panose="020F0502020204030204" pitchFamily="34" charset="0"/>
                        </a:rPr>
                        <a:t>Integrate to contribute to the professional practice and to guide others</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i="1" dirty="0" smtClean="0">
                          <a:latin typeface="Calibri" panose="020F0502020204030204" pitchFamily="34" charset="0"/>
                          <a:cs typeface="Calibri" panose="020F0502020204030204" pitchFamily="34" charset="0"/>
                        </a:rPr>
                        <a:t>Creating</a:t>
                      </a:r>
                      <a:endParaRPr lang="en-GB"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923497939"/>
                  </a:ext>
                </a:extLst>
              </a:tr>
              <a:tr h="309739">
                <a:tc>
                  <a:txBody>
                    <a:bodyPr/>
                    <a:lstStyle/>
                    <a:p>
                      <a:pPr algn="ctr"/>
                      <a:r>
                        <a:rPr lang="en-GB" sz="800" b="1" dirty="0" smtClean="0">
                          <a:latin typeface="Calibri" panose="020F0502020204030204" pitchFamily="34" charset="0"/>
                          <a:cs typeface="Calibri" panose="020F0502020204030204" pitchFamily="34" charset="0"/>
                        </a:rPr>
                        <a:t>Level 8</a:t>
                      </a:r>
                      <a:endParaRPr lang="en-GB"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en-GB" sz="800" dirty="0" smtClean="0">
                          <a:latin typeface="Calibri" panose="020F0502020204030204" pitchFamily="34" charset="0"/>
                          <a:cs typeface="Calibri" panose="020F0502020204030204" pitchFamily="34" charset="0"/>
                        </a:rPr>
                        <a:t>Resolve complex problems with many interacting factors</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dirty="0" smtClean="0">
                          <a:latin typeface="Calibri" panose="020F0502020204030204" pitchFamily="34" charset="0"/>
                          <a:cs typeface="Calibri" panose="020F0502020204030204" pitchFamily="34" charset="0"/>
                        </a:rPr>
                        <a:t>Propose new</a:t>
                      </a:r>
                      <a:r>
                        <a:rPr lang="en-GB" sz="800" baseline="0" dirty="0" smtClean="0">
                          <a:latin typeface="Calibri" panose="020F0502020204030204" pitchFamily="34" charset="0"/>
                          <a:cs typeface="Calibri" panose="020F0502020204030204" pitchFamily="34" charset="0"/>
                        </a:rPr>
                        <a:t> </a:t>
                      </a:r>
                      <a:r>
                        <a:rPr lang="en-GB" sz="800" dirty="0" smtClean="0">
                          <a:latin typeface="Calibri" panose="020F0502020204030204" pitchFamily="34" charset="0"/>
                          <a:cs typeface="Calibri" panose="020F0502020204030204" pitchFamily="34" charset="0"/>
                        </a:rPr>
                        <a:t>ideas and processes to the field</a:t>
                      </a:r>
                      <a:endParaRPr lang="en-GB" sz="800" dirty="0">
                        <a:latin typeface="Calibri" panose="020F0502020204030204" pitchFamily="34" charset="0"/>
                        <a:cs typeface="Calibri" panose="020F0502020204030204" pitchFamily="34" charset="0"/>
                      </a:endParaRPr>
                    </a:p>
                  </a:txBody>
                  <a:tcPr anchor="ctr"/>
                </a:tc>
                <a:tc>
                  <a:txBody>
                    <a:bodyPr/>
                    <a:lstStyle/>
                    <a:p>
                      <a:r>
                        <a:rPr lang="en-GB" sz="800" i="1" dirty="0" smtClean="0">
                          <a:latin typeface="Calibri" panose="020F0502020204030204" pitchFamily="34" charset="0"/>
                          <a:cs typeface="Calibri" panose="020F0502020204030204" pitchFamily="34" charset="0"/>
                        </a:rPr>
                        <a:t>Creating </a:t>
                      </a:r>
                      <a:endParaRPr lang="en-GB"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97811711"/>
                  </a:ext>
                </a:extLst>
              </a:tr>
            </a:tbl>
          </a:graphicData>
        </a:graphic>
      </p:graphicFrame>
      <p:sp>
        <p:nvSpPr>
          <p:cNvPr id="3" name="Freccia in giù 2"/>
          <p:cNvSpPr/>
          <p:nvPr/>
        </p:nvSpPr>
        <p:spPr>
          <a:xfrm>
            <a:off x="8661401" y="2040467"/>
            <a:ext cx="127000" cy="2362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3050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Thank you!</a:t>
            </a:r>
            <a:endParaRPr sz="6000" dirty="0">
              <a:solidFill>
                <a:srgbClr val="ABE33F"/>
              </a:solidFill>
            </a:endParaRPr>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smtClean="0">
                <a:latin typeface="Raleway" panose="020B0003030101060003" pitchFamily="34" charset="0"/>
              </a:rPr>
              <a:t>Background and </a:t>
            </a:r>
            <a:r>
              <a:rPr lang="en-US" sz="2200" dirty="0" smtClean="0">
                <a:latin typeface="Raleway" panose="020B0003030101060003" pitchFamily="34" charset="0"/>
              </a:rPr>
              <a:t>Introduction</a:t>
            </a:r>
            <a:endParaRPr lang="en-US" sz="2200" dirty="0">
              <a:latin typeface="Raleway" panose="020B0003030101060003" pitchFamily="34" charset="0"/>
            </a:endParaRPr>
          </a:p>
        </p:txBody>
      </p:sp>
      <p:sp>
        <p:nvSpPr>
          <p:cNvPr id="4" name="Rectángulo 3"/>
          <p:cNvSpPr/>
          <p:nvPr/>
        </p:nvSpPr>
        <p:spPr>
          <a:xfrm>
            <a:off x="127191" y="1641213"/>
            <a:ext cx="8455700" cy="2954655"/>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The aforementioned document is of pivotal importance for all Member States as it provides for specific recommendations on:</a:t>
            </a:r>
          </a:p>
          <a:p>
            <a:pPr algn="just"/>
            <a:endParaRPr lang="en-GB" sz="1800" dirty="0" smtClean="0">
              <a:solidFill>
                <a:srgbClr val="0E101A"/>
              </a:solidFill>
              <a:effectLst/>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smtClean="0">
                <a:solidFill>
                  <a:srgbClr val="0E101A"/>
                </a:solidFill>
                <a:latin typeface="Calibri" panose="020F0502020204030204" pitchFamily="34" charset="0"/>
                <a:cs typeface="Calibri" panose="020F0502020204030204" pitchFamily="34" charset="0"/>
              </a:rPr>
              <a:t>Key competences leading people’s empowerment in knowledge driven economics and societies</a:t>
            </a:r>
          </a:p>
          <a:p>
            <a:pPr marL="285750" indent="-285750" algn="just">
              <a:buFont typeface="Arial" panose="020B0604020202020204" pitchFamily="34" charset="0"/>
              <a:buChar char="•"/>
            </a:pPr>
            <a:r>
              <a:rPr lang="en-GB" sz="1800" dirty="0" smtClean="0">
                <a:solidFill>
                  <a:srgbClr val="0E101A"/>
                </a:solidFill>
                <a:latin typeface="Calibri" panose="020F0502020204030204" pitchFamily="34" charset="0"/>
                <a:cs typeface="Calibri" panose="020F0502020204030204" pitchFamily="34" charset="0"/>
              </a:rPr>
              <a:t>Assuring the long-term impact and sustainability of education and training curricula at national level at both formal and non-formal (i.e., access to education and training opportunities for all people, youth and seniors)</a:t>
            </a:r>
          </a:p>
          <a:p>
            <a:pPr marL="285750" indent="-285750" algn="just">
              <a:buFont typeface="Arial" panose="020B0604020202020204" pitchFamily="34" charset="0"/>
              <a:buChar char="•"/>
            </a:pPr>
            <a:r>
              <a:rPr lang="en-GB" sz="1800" dirty="0" smtClean="0">
                <a:solidFill>
                  <a:srgbClr val="0E101A"/>
                </a:solidFill>
                <a:latin typeface="Calibri" panose="020F0502020204030204" pitchFamily="34" charset="0"/>
                <a:cs typeface="Calibri" panose="020F0502020204030204" pitchFamily="34" charset="0"/>
              </a:rPr>
              <a:t>A common education and training </a:t>
            </a:r>
            <a:r>
              <a:rPr lang="en-GB" sz="1800" dirty="0" smtClean="0">
                <a:solidFill>
                  <a:srgbClr val="0070C0"/>
                </a:solidFill>
                <a:latin typeface="Calibri" panose="020F0502020204030204" pitchFamily="34" charset="0"/>
                <a:cs typeface="Calibri" panose="020F0502020204030204" pitchFamily="34" charset="0"/>
              </a:rPr>
              <a:t>reference model* </a:t>
            </a:r>
            <a:r>
              <a:rPr lang="en-GB" sz="1800" dirty="0" smtClean="0">
                <a:solidFill>
                  <a:srgbClr val="0E101A"/>
                </a:solidFill>
                <a:latin typeface="Calibri" panose="020F0502020204030204" pitchFamily="34" charset="0"/>
                <a:cs typeface="Calibri" panose="020F0502020204030204" pitchFamily="34" charset="0"/>
              </a:rPr>
              <a:t>widespread at EU level</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smtClean="0">
                <a:solidFill>
                  <a:srgbClr val="0070C0"/>
                </a:solidFill>
                <a:latin typeface="Calibri" panose="020F0502020204030204" pitchFamily="34" charset="0"/>
                <a:cs typeface="Calibri" panose="020F0502020204030204" pitchFamily="34" charset="0"/>
              </a:rPr>
              <a:t>Let’s keep in mind this one for later…</a:t>
            </a:r>
            <a:endParaRPr lang="en-GB" i="1"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Key competences for lifelong learning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89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smtClean="0">
                <a:latin typeface="Raleway" panose="020B0003030101060003" pitchFamily="34" charset="0"/>
              </a:rPr>
              <a:t>Background and </a:t>
            </a:r>
            <a:r>
              <a:rPr lang="en-US" sz="2200" dirty="0" smtClean="0">
                <a:latin typeface="Raleway" panose="020B0003030101060003" pitchFamily="34" charset="0"/>
              </a:rPr>
              <a:t>Introduction</a:t>
            </a:r>
            <a:endParaRPr lang="en-US" sz="2200" dirty="0">
              <a:latin typeface="Raleway" panose="020B0003030101060003" pitchFamily="34" charset="0"/>
            </a:endParaRPr>
          </a:p>
        </p:txBody>
      </p:sp>
      <p:sp>
        <p:nvSpPr>
          <p:cNvPr id="4" name="Rectángulo 3"/>
          <p:cNvSpPr/>
          <p:nvPr/>
        </p:nvSpPr>
        <p:spPr>
          <a:xfrm>
            <a:off x="127191" y="1641213"/>
            <a:ext cx="3419573" cy="2585323"/>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If we look closely into which key competences belong to the recommendation, we will see that two of them are strangely familiar…</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smtClean="0">
                <a:solidFill>
                  <a:srgbClr val="0E101A"/>
                </a:solidFill>
                <a:latin typeface="Calibri" panose="020F0502020204030204" pitchFamily="34" charset="0"/>
                <a:cs typeface="Calibri" panose="020F0502020204030204" pitchFamily="34" charset="0"/>
              </a:rPr>
              <a:t>Let’s look at no. 4 and no. 7</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smtClean="0">
                <a:solidFill>
                  <a:srgbClr val="0E101A"/>
                </a:solidFill>
                <a:latin typeface="Calibri" panose="020F0502020204030204" pitchFamily="34" charset="0"/>
                <a:cs typeface="Calibri" panose="020F0502020204030204" pitchFamily="34" charset="0"/>
              </a:rPr>
              <a:t>  </a:t>
            </a:r>
            <a:endParaRPr lang="en-GB" sz="1800" dirty="0">
              <a:solidFill>
                <a:srgbClr val="0E101A"/>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0" y="1228702"/>
            <a:ext cx="7014827"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i="1" dirty="0" smtClean="0">
                <a:latin typeface="Calibri" panose="020F0502020204030204" pitchFamily="34" charset="0"/>
                <a:cs typeface="Calibri" panose="020F0502020204030204" pitchFamily="34" charset="0"/>
              </a:rPr>
              <a:t>Digital Competences </a:t>
            </a:r>
            <a:r>
              <a:rPr lang="en-US" sz="2000" dirty="0" smtClean="0">
                <a:latin typeface="Calibri" panose="020F0502020204030204" pitchFamily="34" charset="0"/>
                <a:cs typeface="Calibri" panose="020F0502020204030204" pitchFamily="34" charset="0"/>
              </a:rPr>
              <a:t>&amp; </a:t>
            </a:r>
            <a:r>
              <a:rPr lang="en-US" sz="2000" i="1" dirty="0" smtClean="0">
                <a:latin typeface="Calibri" panose="020F0502020204030204" pitchFamily="34" charset="0"/>
                <a:cs typeface="Calibri" panose="020F0502020204030204" pitchFamily="34" charset="0"/>
              </a:rPr>
              <a:t>Sense of initiative and Entrepreneurship  </a:t>
            </a:r>
            <a:endParaRPr lang="en-US" sz="2000" i="1" dirty="0">
              <a:latin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5309" y="1641213"/>
            <a:ext cx="4231264" cy="2884251"/>
          </a:xfrm>
          <a:prstGeom prst="rect">
            <a:avLst/>
          </a:prstGeom>
          <a:ln w="28575">
            <a:solidFill>
              <a:srgbClr val="FF0000"/>
            </a:solidFill>
          </a:ln>
        </p:spPr>
      </p:pic>
      <p:sp>
        <p:nvSpPr>
          <p:cNvPr id="3" name="Rettangolo 2"/>
          <p:cNvSpPr/>
          <p:nvPr/>
        </p:nvSpPr>
        <p:spPr>
          <a:xfrm>
            <a:off x="3983182" y="2805545"/>
            <a:ext cx="1059873" cy="20089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p:cNvSpPr/>
          <p:nvPr/>
        </p:nvSpPr>
        <p:spPr>
          <a:xfrm>
            <a:off x="3983182" y="3949321"/>
            <a:ext cx="2098963" cy="22144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690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smtClean="0">
                <a:latin typeface="Raleway" panose="020B0003030101060003" pitchFamily="34" charset="0"/>
              </a:rPr>
              <a:t>Background and </a:t>
            </a:r>
            <a:r>
              <a:rPr lang="en-US" sz="2200" dirty="0" smtClean="0">
                <a:latin typeface="Raleway" panose="020B0003030101060003" pitchFamily="34" charset="0"/>
              </a:rPr>
              <a:t>Introduction</a:t>
            </a:r>
            <a:endParaRPr lang="en-US" sz="2200" dirty="0">
              <a:latin typeface="Raleway" panose="020B0003030101060003" pitchFamily="34" charset="0"/>
            </a:endParaRPr>
          </a:p>
        </p:txBody>
      </p:sp>
      <p:sp>
        <p:nvSpPr>
          <p:cNvPr id="4" name="Rectángulo 3"/>
          <p:cNvSpPr/>
          <p:nvPr/>
        </p:nvSpPr>
        <p:spPr>
          <a:xfrm>
            <a:off x="127191" y="1641213"/>
            <a:ext cx="8455700" cy="2031325"/>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It is mentioned that one of the objective of this recommendation is to:</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smtClean="0">
                <a:solidFill>
                  <a:srgbClr val="0E101A"/>
                </a:solidFill>
                <a:latin typeface="Calibri" panose="020F0502020204030204" pitchFamily="34" charset="0"/>
                <a:cs typeface="Calibri" panose="020F0502020204030204" pitchFamily="34" charset="0"/>
              </a:rPr>
              <a:t>[…]</a:t>
            </a:r>
            <a:r>
              <a:rPr lang="en-GB" sz="1800" i="1" dirty="0" smtClean="0">
                <a:solidFill>
                  <a:srgbClr val="0E101A"/>
                </a:solidFill>
                <a:latin typeface="Calibri" panose="020F0502020204030204" pitchFamily="34" charset="0"/>
                <a:cs typeface="Calibri" panose="020F0502020204030204" pitchFamily="34" charset="0"/>
              </a:rPr>
              <a:t> provide </a:t>
            </a:r>
            <a:r>
              <a:rPr lang="en-GB" sz="1800" i="1" dirty="0">
                <a:solidFill>
                  <a:srgbClr val="0E101A"/>
                </a:solidFill>
                <a:latin typeface="Calibri" panose="020F0502020204030204" pitchFamily="34" charset="0"/>
                <a:cs typeface="Calibri" panose="020F0502020204030204" pitchFamily="34" charset="0"/>
              </a:rPr>
              <a:t>a European level </a:t>
            </a:r>
            <a:r>
              <a:rPr lang="en-GB" sz="1800" i="1" dirty="0">
                <a:solidFill>
                  <a:srgbClr val="0070C0"/>
                </a:solidFill>
                <a:latin typeface="Calibri" panose="020F0502020204030204" pitchFamily="34" charset="0"/>
                <a:cs typeface="Calibri" panose="020F0502020204030204" pitchFamily="34" charset="0"/>
              </a:rPr>
              <a:t>reference tool </a:t>
            </a:r>
            <a:r>
              <a:rPr lang="en-GB" sz="1800" i="1" dirty="0">
                <a:solidFill>
                  <a:srgbClr val="0E101A"/>
                </a:solidFill>
                <a:latin typeface="Calibri" panose="020F0502020204030204" pitchFamily="34" charset="0"/>
                <a:cs typeface="Calibri" panose="020F0502020204030204" pitchFamily="34" charset="0"/>
              </a:rPr>
              <a:t>for policy makers, education providers, employers, and learners themselves </a:t>
            </a:r>
            <a:r>
              <a:rPr lang="en-GB" sz="1800" i="1" dirty="0" smtClean="0">
                <a:solidFill>
                  <a:srgbClr val="0070C0"/>
                </a:solidFill>
                <a:latin typeface="Calibri" panose="020F0502020204030204" pitchFamily="34" charset="0"/>
                <a:cs typeface="Calibri" panose="020F0502020204030204" pitchFamily="34" charset="0"/>
              </a:rPr>
              <a:t>to facilitate </a:t>
            </a:r>
            <a:r>
              <a:rPr lang="en-GB" sz="1800" i="1" dirty="0">
                <a:solidFill>
                  <a:srgbClr val="0070C0"/>
                </a:solidFill>
                <a:latin typeface="Calibri" panose="020F0502020204030204" pitchFamily="34" charset="0"/>
                <a:cs typeface="Calibri" panose="020F0502020204030204" pitchFamily="34" charset="0"/>
              </a:rPr>
              <a:t>national and European level efforts towards commonly agreed </a:t>
            </a:r>
            <a:r>
              <a:rPr lang="en-GB" sz="1800" i="1" dirty="0" smtClean="0">
                <a:solidFill>
                  <a:srgbClr val="0070C0"/>
                </a:solidFill>
                <a:latin typeface="Calibri" panose="020F0502020204030204" pitchFamily="34" charset="0"/>
                <a:cs typeface="Calibri" panose="020F0502020204030204" pitchFamily="34" charset="0"/>
              </a:rPr>
              <a:t>objectives</a:t>
            </a:r>
            <a:r>
              <a:rPr lang="en-GB" sz="1800" i="1" dirty="0" smtClean="0">
                <a:solidFill>
                  <a:srgbClr val="0E101A"/>
                </a:solidFill>
                <a:latin typeface="Calibri" panose="020F0502020204030204" pitchFamily="34" charset="0"/>
                <a:cs typeface="Calibri" panose="020F0502020204030204" pitchFamily="34" charset="0"/>
              </a:rPr>
              <a:t>.</a:t>
            </a:r>
          </a:p>
          <a:p>
            <a:pPr algn="just"/>
            <a:endParaRPr lang="en-GB" sz="1800" i="1" dirty="0">
              <a:solidFill>
                <a:srgbClr val="0E101A"/>
              </a:solidFill>
              <a:latin typeface="Calibri" panose="020F0502020204030204" pitchFamily="34" charset="0"/>
              <a:cs typeface="Calibri" panose="020F0502020204030204" pitchFamily="34" charset="0"/>
            </a:endParaRPr>
          </a:p>
          <a:p>
            <a:pPr algn="just"/>
            <a:r>
              <a:rPr lang="en-GB" sz="1800" dirty="0" smtClean="0">
                <a:solidFill>
                  <a:srgbClr val="0E101A"/>
                </a:solidFill>
                <a:latin typeface="Calibri" panose="020F0502020204030204" pitchFamily="34" charset="0"/>
                <a:cs typeface="Calibri" panose="020F0502020204030204" pitchFamily="34" charset="0"/>
              </a:rPr>
              <a:t>These words put the seeds for both DigComp and EntreComp. </a:t>
            </a:r>
            <a:endParaRPr lang="en-GB"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…so what about this reference models?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993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Unit 1 – What is EntreComp?</a:t>
            </a:r>
            <a:endParaRPr lang="en-US" sz="2200" dirty="0">
              <a:latin typeface="Raleway" panose="020B0003030101060003" pitchFamily="34" charset="0"/>
            </a:endParaRPr>
          </a:p>
        </p:txBody>
      </p:sp>
      <p:sp>
        <p:nvSpPr>
          <p:cNvPr id="4" name="Rectángulo 3"/>
          <p:cNvSpPr/>
          <p:nvPr/>
        </p:nvSpPr>
        <p:spPr>
          <a:xfrm>
            <a:off x="127191" y="1641213"/>
            <a:ext cx="6121209" cy="2585323"/>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There are many ways in which we might describe the scope and scale of the </a:t>
            </a:r>
            <a:r>
              <a:rPr lang="en-GB" sz="1800" dirty="0" smtClean="0">
                <a:solidFill>
                  <a:srgbClr val="0E101A"/>
                </a:solidFill>
                <a:latin typeface="Calibri" panose="020F0502020204030204" pitchFamily="34" charset="0"/>
                <a:cs typeface="Calibri" panose="020F0502020204030204" pitchFamily="34" charset="0"/>
                <a:hlinkClick r:id="rId3"/>
              </a:rPr>
              <a:t>EntreComp</a:t>
            </a:r>
            <a:r>
              <a:rPr lang="en-GB" sz="1800" dirty="0" smtClean="0">
                <a:solidFill>
                  <a:srgbClr val="0E101A"/>
                </a:solidFill>
                <a:latin typeface="Calibri" panose="020F0502020204030204" pitchFamily="34" charset="0"/>
                <a:cs typeface="Calibri" panose="020F0502020204030204" pitchFamily="34" charset="0"/>
              </a:rPr>
              <a:t>…</a:t>
            </a:r>
          </a:p>
          <a:p>
            <a:pPr algn="just"/>
            <a:endParaRPr lang="en-GB" sz="1800" dirty="0">
              <a:solidFill>
                <a:srgbClr val="0E101A"/>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smtClean="0">
                <a:solidFill>
                  <a:srgbClr val="0E101A"/>
                </a:solidFill>
                <a:latin typeface="Calibri" panose="020F0502020204030204" pitchFamily="34" charset="0"/>
                <a:cs typeface="Calibri" panose="020F0502020204030204" pitchFamily="34" charset="0"/>
              </a:rPr>
              <a:t>In first stance, the EntreComp is conceived to generate consensus among practitioners and academics on what are the very fundamentals of entrepreneurship.</a:t>
            </a:r>
          </a:p>
          <a:p>
            <a:pPr marL="285750" indent="-285750" algn="just">
              <a:buFont typeface="Arial" panose="020B0604020202020204" pitchFamily="34" charset="0"/>
              <a:buChar char="•"/>
            </a:pPr>
            <a:r>
              <a:rPr lang="en-GB" sz="1800" dirty="0" smtClean="0">
                <a:solidFill>
                  <a:srgbClr val="0E101A"/>
                </a:solidFill>
                <a:latin typeface="Calibri" panose="020F0502020204030204" pitchFamily="34" charset="0"/>
                <a:cs typeface="Calibri" panose="020F0502020204030204" pitchFamily="34" charset="0"/>
              </a:rPr>
              <a:t>On a second perspective, the EntreComp identifies and tackles key training and education areas for aspiring (as well as established) entrepreneurs.</a:t>
            </a:r>
            <a:endParaRPr lang="en-GB"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The Entrepreneurship Competence Framework   </a:t>
            </a:r>
            <a:endParaRPr lang="en-US" sz="2000" dirty="0">
              <a:latin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6117" y="1407247"/>
            <a:ext cx="2234071" cy="3166815"/>
          </a:xfrm>
          <a:prstGeom prst="rect">
            <a:avLst/>
          </a:prstGeom>
          <a:ln w="28575">
            <a:solidFill>
              <a:srgbClr val="FF0000"/>
            </a:solidFill>
          </a:ln>
        </p:spPr>
      </p:pic>
    </p:spTree>
    <p:extLst>
      <p:ext uri="{BB962C8B-B14F-4D97-AF65-F5344CB8AC3E}">
        <p14:creationId xmlns:p14="http://schemas.microsoft.com/office/powerpoint/2010/main" val="309626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585323"/>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In other words, the EntreComp tells you which are the key competences that you should focus on to nurture your entrepreneurial spirits and upskill your entrepreneurial attitudes. EntreComp is designed following a sort of onion structure:</a:t>
            </a:r>
          </a:p>
          <a:p>
            <a:pPr algn="just"/>
            <a:r>
              <a:rPr lang="en-GB" sz="1800" dirty="0" smtClean="0">
                <a:solidFill>
                  <a:srgbClr val="0E101A"/>
                </a:solidFill>
                <a:latin typeface="Calibri" panose="020F0502020204030204" pitchFamily="34" charset="0"/>
                <a:cs typeface="Calibri" panose="020F0502020204030204" pitchFamily="34" charset="0"/>
              </a:rPr>
              <a:t> </a:t>
            </a:r>
          </a:p>
          <a:p>
            <a:pPr algn="just"/>
            <a:r>
              <a:rPr lang="en-GB" sz="1800" dirty="0" smtClean="0">
                <a:solidFill>
                  <a:srgbClr val="0E101A"/>
                </a:solidFill>
                <a:latin typeface="Calibri" panose="020F0502020204030204" pitchFamily="34" charset="0"/>
                <a:cs typeface="Calibri" panose="020F0502020204030204" pitchFamily="34" charset="0"/>
              </a:rPr>
              <a:t>→ 3 </a:t>
            </a:r>
            <a:r>
              <a:rPr lang="en-GB" sz="1800" dirty="0" smtClean="0">
                <a:solidFill>
                  <a:srgbClr val="0070C0"/>
                </a:solidFill>
                <a:latin typeface="Calibri" panose="020F0502020204030204" pitchFamily="34" charset="0"/>
                <a:cs typeface="Calibri" panose="020F0502020204030204" pitchFamily="34" charset="0"/>
              </a:rPr>
              <a:t>training areas</a:t>
            </a:r>
          </a:p>
          <a:p>
            <a:pPr algn="just"/>
            <a:r>
              <a:rPr lang="en-GB" sz="1800" dirty="0" smtClean="0">
                <a:solidFill>
                  <a:srgbClr val="0E101A"/>
                </a:solidFill>
                <a:latin typeface="Calibri" panose="020F0502020204030204" pitchFamily="34" charset="0"/>
                <a:cs typeface="Calibri" panose="020F0502020204030204" pitchFamily="34" charset="0"/>
              </a:rPr>
              <a:t>	</a:t>
            </a:r>
            <a:r>
              <a:rPr lang="en-GB" sz="1800" dirty="0">
                <a:solidFill>
                  <a:srgbClr val="0E101A"/>
                </a:solidFill>
                <a:latin typeface="Calibri" panose="020F0502020204030204" pitchFamily="34" charset="0"/>
                <a:cs typeface="Calibri" panose="020F0502020204030204" pitchFamily="34" charset="0"/>
              </a:rPr>
              <a:t> → </a:t>
            </a:r>
            <a:r>
              <a:rPr lang="en-GB" sz="1800" dirty="0" smtClean="0">
                <a:solidFill>
                  <a:srgbClr val="0E101A"/>
                </a:solidFill>
                <a:latin typeface="Calibri" panose="020F0502020204030204" pitchFamily="34" charset="0"/>
                <a:cs typeface="Calibri" panose="020F0502020204030204" pitchFamily="34" charset="0"/>
              </a:rPr>
              <a:t>15 </a:t>
            </a:r>
            <a:r>
              <a:rPr lang="en-GB" sz="1800" dirty="0" smtClean="0">
                <a:solidFill>
                  <a:srgbClr val="0070C0"/>
                </a:solidFill>
                <a:latin typeface="Calibri" panose="020F0502020204030204" pitchFamily="34" charset="0"/>
                <a:cs typeface="Calibri" panose="020F0502020204030204" pitchFamily="34" charset="0"/>
              </a:rPr>
              <a:t>competences</a:t>
            </a:r>
            <a:r>
              <a:rPr lang="en-GB" sz="1800" dirty="0" smtClean="0">
                <a:solidFill>
                  <a:srgbClr val="0E101A"/>
                </a:solidFill>
                <a:latin typeface="Calibri" panose="020F0502020204030204" pitchFamily="34" charset="0"/>
                <a:cs typeface="Calibri" panose="020F0502020204030204" pitchFamily="34" charset="0"/>
              </a:rPr>
              <a:t> in total (5 for each training area)</a:t>
            </a:r>
          </a:p>
          <a:p>
            <a:pPr algn="just"/>
            <a:r>
              <a:rPr lang="en-GB" sz="1800" dirty="0">
                <a:solidFill>
                  <a:srgbClr val="0E101A"/>
                </a:solidFill>
                <a:latin typeface="Calibri" panose="020F0502020204030204" pitchFamily="34" charset="0"/>
                <a:cs typeface="Calibri" panose="020F0502020204030204" pitchFamily="34" charset="0"/>
              </a:rPr>
              <a:t>	</a:t>
            </a:r>
            <a:r>
              <a:rPr lang="en-GB" sz="1800" dirty="0" smtClean="0">
                <a:solidFill>
                  <a:srgbClr val="0E101A"/>
                </a:solidFill>
                <a:latin typeface="Calibri" panose="020F0502020204030204" pitchFamily="34" charset="0"/>
                <a:cs typeface="Calibri" panose="020F0502020204030204" pitchFamily="34" charset="0"/>
              </a:rPr>
              <a:t>	</a:t>
            </a:r>
            <a:r>
              <a:rPr lang="en-GB" sz="1800" dirty="0">
                <a:solidFill>
                  <a:srgbClr val="0E101A"/>
                </a:solidFill>
                <a:latin typeface="Calibri" panose="020F0502020204030204" pitchFamily="34" charset="0"/>
                <a:cs typeface="Calibri" panose="020F0502020204030204" pitchFamily="34" charset="0"/>
              </a:rPr>
              <a:t> → </a:t>
            </a:r>
            <a:r>
              <a:rPr lang="en-GB" sz="1800" dirty="0" smtClean="0">
                <a:solidFill>
                  <a:srgbClr val="0E101A"/>
                </a:solidFill>
                <a:latin typeface="Calibri" panose="020F0502020204030204" pitchFamily="34" charset="0"/>
                <a:cs typeface="Calibri" panose="020F0502020204030204" pitchFamily="34" charset="0"/>
              </a:rPr>
              <a:t>60 sub-competences (</a:t>
            </a:r>
            <a:r>
              <a:rPr lang="en-GB" sz="1800" dirty="0" smtClean="0">
                <a:solidFill>
                  <a:srgbClr val="0070C0"/>
                </a:solidFill>
                <a:latin typeface="Calibri" panose="020F0502020204030204" pitchFamily="34" charset="0"/>
                <a:cs typeface="Calibri" panose="020F0502020204030204" pitchFamily="34" charset="0"/>
              </a:rPr>
              <a:t>threads</a:t>
            </a:r>
            <a:r>
              <a:rPr lang="en-GB" sz="1800" dirty="0" smtClean="0">
                <a:solidFill>
                  <a:srgbClr val="0E101A"/>
                </a:solidFill>
                <a:latin typeface="Calibri" panose="020F0502020204030204" pitchFamily="34" charset="0"/>
                <a:cs typeface="Calibri" panose="020F0502020204030204" pitchFamily="34" charset="0"/>
              </a:rPr>
              <a:t>)</a:t>
            </a:r>
          </a:p>
          <a:p>
            <a:pPr algn="just"/>
            <a:r>
              <a:rPr lang="en-GB" sz="1800" dirty="0">
                <a:solidFill>
                  <a:srgbClr val="0E101A"/>
                </a:solidFill>
                <a:latin typeface="Calibri" panose="020F0502020204030204" pitchFamily="34" charset="0"/>
                <a:cs typeface="Calibri" panose="020F0502020204030204" pitchFamily="34" charset="0"/>
              </a:rPr>
              <a:t>	</a:t>
            </a:r>
            <a:r>
              <a:rPr lang="en-GB" sz="1800" dirty="0" smtClean="0">
                <a:solidFill>
                  <a:srgbClr val="0E101A"/>
                </a:solidFill>
                <a:latin typeface="Calibri" panose="020F0502020204030204" pitchFamily="34" charset="0"/>
                <a:cs typeface="Calibri" panose="020F0502020204030204" pitchFamily="34" charset="0"/>
              </a:rPr>
              <a:t>		</a:t>
            </a:r>
            <a:r>
              <a:rPr lang="en-GB" sz="1800" dirty="0">
                <a:solidFill>
                  <a:srgbClr val="0E101A"/>
                </a:solidFill>
                <a:latin typeface="Calibri" panose="020F0502020204030204" pitchFamily="34" charset="0"/>
                <a:cs typeface="Calibri" panose="020F0502020204030204" pitchFamily="34" charset="0"/>
              </a:rPr>
              <a:t> </a:t>
            </a:r>
            <a:r>
              <a:rPr lang="en-GB" sz="1800" dirty="0" smtClean="0">
                <a:solidFill>
                  <a:srgbClr val="0E101A"/>
                </a:solidFill>
                <a:latin typeface="Calibri" panose="020F0502020204030204" pitchFamily="34" charset="0"/>
                <a:cs typeface="Calibri" panose="020F0502020204030204" pitchFamily="34" charset="0"/>
              </a:rPr>
              <a:t>→ 8-layer </a:t>
            </a:r>
            <a:r>
              <a:rPr lang="en-GB" sz="1800" dirty="0" smtClean="0">
                <a:solidFill>
                  <a:srgbClr val="0070C0"/>
                </a:solidFill>
                <a:latin typeface="Calibri" panose="020F0502020204030204" pitchFamily="34" charset="0"/>
                <a:cs typeface="Calibri" panose="020F0502020204030204" pitchFamily="34" charset="0"/>
              </a:rPr>
              <a:t>proficiency model </a:t>
            </a:r>
            <a:r>
              <a:rPr lang="en-GB" sz="1800" dirty="0" smtClean="0">
                <a:solidFill>
                  <a:srgbClr val="0E101A"/>
                </a:solidFill>
                <a:latin typeface="Calibri" panose="020F0502020204030204" pitchFamily="34" charset="0"/>
                <a:cs typeface="Calibri" panose="020F0502020204030204" pitchFamily="34" charset="0"/>
              </a:rPr>
              <a:t>applied to each of the thread</a:t>
            </a:r>
          </a:p>
          <a:p>
            <a:pPr algn="just"/>
            <a:r>
              <a:rPr lang="en-GB" sz="1800" dirty="0">
                <a:solidFill>
                  <a:srgbClr val="0E101A"/>
                </a:solidFill>
                <a:latin typeface="Calibri" panose="020F0502020204030204" pitchFamily="34" charset="0"/>
                <a:cs typeface="Calibri" panose="020F0502020204030204" pitchFamily="34" charset="0"/>
              </a:rPr>
              <a:t>	</a:t>
            </a:r>
            <a:r>
              <a:rPr lang="en-GB" sz="1800" dirty="0" smtClean="0">
                <a:solidFill>
                  <a:srgbClr val="0E101A"/>
                </a:solidFill>
                <a:latin typeface="Calibri" panose="020F0502020204030204" pitchFamily="34" charset="0"/>
                <a:cs typeface="Calibri" panose="020F0502020204030204" pitchFamily="34" charset="0"/>
              </a:rPr>
              <a:t>			</a:t>
            </a:r>
            <a:r>
              <a:rPr lang="en-GB" sz="1800" dirty="0">
                <a:solidFill>
                  <a:srgbClr val="0E101A"/>
                </a:solidFill>
                <a:latin typeface="Calibri" panose="020F0502020204030204" pitchFamily="34" charset="0"/>
                <a:cs typeface="Calibri" panose="020F0502020204030204" pitchFamily="34" charset="0"/>
              </a:rPr>
              <a:t> </a:t>
            </a:r>
            <a:r>
              <a:rPr lang="en-GB" sz="1800" dirty="0" smtClean="0">
                <a:solidFill>
                  <a:srgbClr val="0E101A"/>
                </a:solidFill>
                <a:latin typeface="Calibri" panose="020F0502020204030204" pitchFamily="34" charset="0"/>
                <a:cs typeface="Calibri" panose="020F0502020204030204" pitchFamily="34" charset="0"/>
              </a:rPr>
              <a:t>→ 442 </a:t>
            </a:r>
            <a:r>
              <a:rPr lang="en-GB" sz="1800" dirty="0" smtClean="0">
                <a:solidFill>
                  <a:srgbClr val="0070C0"/>
                </a:solidFill>
                <a:latin typeface="Calibri" panose="020F0502020204030204" pitchFamily="34" charset="0"/>
                <a:cs typeface="Calibri" panose="020F0502020204030204" pitchFamily="34" charset="0"/>
              </a:rPr>
              <a:t>learning outcomes </a:t>
            </a:r>
            <a:endParaRPr lang="en-GB"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EntreComp’s design and structure   </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smtClean="0">
                <a:latin typeface="Raleway" panose="020B0003030101060003" pitchFamily="34" charset="0"/>
              </a:rPr>
              <a:t>Unit 1 – What is EntreComp?</a:t>
            </a:r>
            <a:endParaRPr lang="en-US" sz="2200" dirty="0">
              <a:latin typeface="Raleway" panose="020B0003030101060003" pitchFamily="34" charset="0"/>
            </a:endParaRPr>
          </a:p>
        </p:txBody>
      </p:sp>
    </p:spTree>
    <p:extLst>
      <p:ext uri="{BB962C8B-B14F-4D97-AF65-F5344CB8AC3E}">
        <p14:creationId xmlns:p14="http://schemas.microsoft.com/office/powerpoint/2010/main" val="421179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The 15 EntreComp’s competences   </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smtClean="0">
                <a:latin typeface="Raleway" panose="020B0003030101060003" pitchFamily="34" charset="0"/>
              </a:rPr>
              <a:t>Unit 1 – What is EntreComp?</a:t>
            </a:r>
            <a:endParaRPr lang="en-US" sz="2200" dirty="0">
              <a:latin typeface="Raleway" panose="020B0003030101060003" pitchFamily="34" charset="0"/>
            </a:endParaRPr>
          </a:p>
        </p:txBody>
      </p:sp>
      <p:graphicFrame>
        <p:nvGraphicFramePr>
          <p:cNvPr id="7" name="Tabella 5">
            <a:extLst>
              <a:ext uri="{FF2B5EF4-FFF2-40B4-BE49-F238E27FC236}">
                <a16:creationId xmlns:a16="http://schemas.microsoft.com/office/drawing/2014/main" id="{9581A8A4-558A-43D0-9F5D-0676F1E41079}"/>
              </a:ext>
            </a:extLst>
          </p:cNvPr>
          <p:cNvGraphicFramePr>
            <a:graphicFrameLocks noGrp="1"/>
          </p:cNvGraphicFramePr>
          <p:nvPr>
            <p:extLst>
              <p:ext uri="{D42A27DB-BD31-4B8C-83A1-F6EECF244321}">
                <p14:modId xmlns:p14="http://schemas.microsoft.com/office/powerpoint/2010/main" val="3966898737"/>
              </p:ext>
            </p:extLst>
          </p:nvPr>
        </p:nvGraphicFramePr>
        <p:xfrm>
          <a:off x="167505" y="1804212"/>
          <a:ext cx="8796387" cy="1624788"/>
        </p:xfrm>
        <a:graphic>
          <a:graphicData uri="http://schemas.openxmlformats.org/drawingml/2006/table">
            <a:tbl>
              <a:tblPr firstRow="1" bandRow="1">
                <a:tableStyleId>{5C22544A-7EE6-4342-B048-85BDC9FD1C3A}</a:tableStyleId>
              </a:tblPr>
              <a:tblGrid>
                <a:gridCol w="2932129">
                  <a:extLst>
                    <a:ext uri="{9D8B030D-6E8A-4147-A177-3AD203B41FA5}">
                      <a16:colId xmlns:a16="http://schemas.microsoft.com/office/drawing/2014/main" val="2740876728"/>
                    </a:ext>
                  </a:extLst>
                </a:gridCol>
                <a:gridCol w="2932129">
                  <a:extLst>
                    <a:ext uri="{9D8B030D-6E8A-4147-A177-3AD203B41FA5}">
                      <a16:colId xmlns:a16="http://schemas.microsoft.com/office/drawing/2014/main" val="1924347699"/>
                    </a:ext>
                  </a:extLst>
                </a:gridCol>
                <a:gridCol w="2932129">
                  <a:extLst>
                    <a:ext uri="{9D8B030D-6E8A-4147-A177-3AD203B41FA5}">
                      <a16:colId xmlns:a16="http://schemas.microsoft.com/office/drawing/2014/main" val="1013509603"/>
                    </a:ext>
                  </a:extLst>
                </a:gridCol>
              </a:tblGrid>
              <a:tr h="324958">
                <a:tc>
                  <a:txBody>
                    <a:bodyPr/>
                    <a:lstStyle/>
                    <a:p>
                      <a:pPr algn="ctr"/>
                      <a:r>
                        <a:rPr lang="en-US" sz="1500" dirty="0">
                          <a:solidFill>
                            <a:schemeClr val="tx1"/>
                          </a:solidFill>
                          <a:latin typeface="Calibri" panose="020F0502020204030204" pitchFamily="34" charset="0"/>
                          <a:cs typeface="Calibri" panose="020F0502020204030204" pitchFamily="34" charset="0"/>
                        </a:rPr>
                        <a:t>1. Idea and opportunities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500" dirty="0">
                          <a:solidFill>
                            <a:schemeClr val="tx1"/>
                          </a:solidFill>
                          <a:latin typeface="Calibri" panose="020F0502020204030204" pitchFamily="34" charset="0"/>
                          <a:cs typeface="Calibri" panose="020F0502020204030204" pitchFamily="34" charset="0"/>
                        </a:rPr>
                        <a:t>2.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US" sz="1500" dirty="0">
                          <a:solidFill>
                            <a:schemeClr val="tx1"/>
                          </a:solidFill>
                          <a:latin typeface="Calibri" panose="020F0502020204030204" pitchFamily="34" charset="0"/>
                          <a:cs typeface="Calibri" panose="020F0502020204030204" pitchFamily="34" charset="0"/>
                        </a:rPr>
                        <a:t>3. Into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89998534"/>
                  </a:ext>
                </a:extLst>
              </a:tr>
              <a:tr h="1299830">
                <a:tc>
                  <a:txBody>
                    <a:bodyPr/>
                    <a:lstStyle/>
                    <a:p>
                      <a:pPr marL="285750" indent="-285750">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1.1 Spotting Opportunities</a:t>
                      </a:r>
                    </a:p>
                    <a:p>
                      <a:pPr marL="285750" indent="-285750">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1.2 Creativity</a:t>
                      </a:r>
                    </a:p>
                    <a:p>
                      <a:pPr marL="285750" indent="-285750">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1.3 Vision</a:t>
                      </a:r>
                    </a:p>
                    <a:p>
                      <a:pPr marL="285750" indent="-285750">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1.4 Valuing Ideas</a:t>
                      </a:r>
                    </a:p>
                    <a:p>
                      <a:pPr marL="285750" indent="-285750">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1.5 Ethical and Sustainable Thinking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2.1 Self-awareness and self-efficacy</a:t>
                      </a:r>
                    </a:p>
                    <a:p>
                      <a:pPr marL="285750" indent="-285750">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2.2 Motivation and perseverance</a:t>
                      </a:r>
                    </a:p>
                    <a:p>
                      <a:pPr marL="285750" indent="-285750">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2.3 Mobilizing resources</a:t>
                      </a:r>
                    </a:p>
                    <a:p>
                      <a:pPr marL="285750" indent="-285750">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2.4 Financial and Economic literacy</a:t>
                      </a:r>
                    </a:p>
                    <a:p>
                      <a:pPr marL="285750" indent="-285750">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2.5 Mobilizing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3.1 Take the Initiative</a:t>
                      </a:r>
                    </a:p>
                    <a:p>
                      <a:pPr marL="285750" indent="-285750">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3.2 Planning and management</a:t>
                      </a:r>
                    </a:p>
                    <a:p>
                      <a:pPr marL="285750" indent="-285750">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3.3 Coping with uncertainty, ambiguity and risk</a:t>
                      </a:r>
                    </a:p>
                    <a:p>
                      <a:pPr marL="285750" indent="-285750">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3.4 Working with others</a:t>
                      </a:r>
                    </a:p>
                    <a:p>
                      <a:pPr marL="285750" indent="-285750">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3.5 Learning through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8946146"/>
                  </a:ext>
                </a:extLst>
              </a:tr>
            </a:tbl>
          </a:graphicData>
        </a:graphic>
      </p:graphicFrame>
      <p:sp>
        <p:nvSpPr>
          <p:cNvPr id="8" name="Rectángulo 3"/>
          <p:cNvSpPr/>
          <p:nvPr/>
        </p:nvSpPr>
        <p:spPr>
          <a:xfrm>
            <a:off x="127191" y="3577594"/>
            <a:ext cx="8455700" cy="923330"/>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To each of this competences, EntreComp’s users should apply the 8-layer proficiency model included into the framework – a self-assessment tool designed to help users in evaluating their progresses in the acquisition of (new) entrepreneurial competences.</a:t>
            </a:r>
            <a:endParaRPr lang="en-GB"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510220"/>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558</TotalTime>
  <Words>2859</Words>
  <Application>Microsoft Office PowerPoint</Application>
  <PresentationFormat>Presentación en pantalla (16:9)</PresentationFormat>
  <Paragraphs>514</Paragraphs>
  <Slides>39</Slides>
  <Notes>38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39</vt:i4>
      </vt:variant>
    </vt:vector>
  </HeadingPairs>
  <TitlesOfParts>
    <vt:vector size="44" baseType="lpstr">
      <vt:lpstr>Raleway</vt:lpstr>
      <vt:lpstr>Calibri</vt:lpstr>
      <vt:lpstr>Karla</vt:lpstr>
      <vt:lpstr>Arial</vt:lpstr>
      <vt:lpstr>Escalus template</vt:lpstr>
      <vt:lpstr>Presentación de PowerPoint</vt:lpstr>
      <vt:lpstr>Background and Introduction</vt:lpstr>
      <vt:lpstr>Background and Introduction</vt:lpstr>
      <vt:lpstr>Background and Introduction</vt:lpstr>
      <vt:lpstr>Background and Introduction</vt:lpstr>
      <vt:lpstr>Background and Introduction</vt:lpstr>
      <vt:lpstr>Unit 1 – What is EntreComp?</vt:lpstr>
      <vt:lpstr>Presentación de PowerPoint</vt:lpstr>
      <vt:lpstr>Presentación de PowerPoint</vt:lpstr>
      <vt:lpstr>Presentación de PowerPoint</vt:lpstr>
      <vt:lpstr>INDEX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projects@internetwebsolutions.es</cp:lastModifiedBy>
  <cp:revision>133</cp:revision>
  <dcterms:modified xsi:type="dcterms:W3CDTF">2022-01-31T11:42:00Z</dcterms:modified>
</cp:coreProperties>
</file>