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handoutMasterIdLst>
    <p:handoutMasterId r:id="rId20"/>
  </p:handoutMasterIdLst>
  <p:sldIdLst>
    <p:sldId id="288" r:id="rId2"/>
    <p:sldId id="261" r:id="rId3"/>
    <p:sldId id="299" r:id="rId4"/>
    <p:sldId id="257" r:id="rId5"/>
    <p:sldId id="300" r:id="rId6"/>
    <p:sldId id="304" r:id="rId7"/>
    <p:sldId id="302" r:id="rId8"/>
    <p:sldId id="303" r:id="rId9"/>
    <p:sldId id="307" r:id="rId10"/>
    <p:sldId id="308" r:id="rId11"/>
    <p:sldId id="309" r:id="rId12"/>
    <p:sldId id="310" r:id="rId13"/>
    <p:sldId id="311" r:id="rId14"/>
    <p:sldId id="312" r:id="rId15"/>
    <p:sldId id="295" r:id="rId16"/>
    <p:sldId id="273" r:id="rId17"/>
    <p:sldId id="279" r:id="rId18"/>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Karla" pitchFamily="2" charset="0"/>
      <p:regular r:id="rId25"/>
      <p:bold r:id="rId26"/>
      <p:italic r:id="rId27"/>
      <p:boldItalic r:id="rId28"/>
    </p:embeddedFont>
    <p:embeddedFont>
      <p:font typeface="Raleway"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2DD"/>
    <a:srgbClr val="8BD64E"/>
    <a:srgbClr val="DACFED"/>
    <a:srgbClr val="2ABBAD"/>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67" d="100"/>
          <a:sy n="67" d="100"/>
        </p:scale>
        <p:origin x="35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8BD64E"/>
        </a:solidFill>
        <a:ln>
          <a:noFill/>
        </a:ln>
      </dgm:spPr>
      <dgm:t>
        <a:bodyPr/>
        <a:lstStyle/>
        <a:p>
          <a:r>
            <a:rPr lang="es-ES" sz="1600" b="1" dirty="0"/>
            <a:t>Module 1</a:t>
          </a:r>
        </a:p>
        <a:p>
          <a:r>
            <a:rPr lang="es-ES" sz="1600" dirty="0" err="1"/>
            <a:t>Unit</a:t>
          </a:r>
          <a:r>
            <a:rPr lang="es-ES" sz="1600" dirty="0"/>
            <a:t> 1</a:t>
          </a:r>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a:ln>
          <a:noFill/>
        </a:ln>
      </dgm:spPr>
      <dgm:t>
        <a:bodyPr/>
        <a:lstStyle/>
        <a:p>
          <a:r>
            <a:rPr lang="es-ES" b="1" dirty="0"/>
            <a:t>Module 1</a:t>
          </a:r>
        </a:p>
        <a:p>
          <a:r>
            <a:rPr lang="es-ES" dirty="0" err="1"/>
            <a:t>Unit</a:t>
          </a:r>
          <a:r>
            <a:rPr lang="es-ES" dirty="0"/>
            <a:t> 2</a:t>
          </a:r>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E533A5AB-60AD-4251-AC4D-436C036DCC9C}">
      <dgm:prSet phldrT="[Texto]"/>
      <dgm:spPr>
        <a:solidFill>
          <a:srgbClr val="0070C0"/>
        </a:solidFill>
        <a:ln>
          <a:noFill/>
        </a:ln>
      </dgm:spPr>
      <dgm:t>
        <a:bodyPr/>
        <a:lstStyle/>
        <a:p>
          <a:r>
            <a:rPr lang="es-ES" b="1" dirty="0"/>
            <a:t>Module 2</a:t>
          </a:r>
        </a:p>
        <a:p>
          <a:r>
            <a:rPr lang="es-ES" dirty="0" err="1"/>
            <a:t>Unit</a:t>
          </a:r>
          <a:r>
            <a:rPr lang="es-ES" dirty="0"/>
            <a:t> 1</a:t>
          </a:r>
        </a:p>
      </dgm:t>
    </dgm:pt>
    <dgm:pt modelId="{0150EED1-B429-4EE7-B310-C6F9155471FB}" type="parTrans" cxnId="{02B5C3A8-EFA7-46A3-A31C-72C8A446D7DD}">
      <dgm:prSet/>
      <dgm:spPr/>
      <dgm:t>
        <a:bodyPr/>
        <a:lstStyle/>
        <a:p>
          <a:endParaRPr lang="es-ES"/>
        </a:p>
      </dgm:t>
    </dgm:pt>
    <dgm:pt modelId="{E09992EC-3572-42D4-834F-D41CC5CE78B4}" type="sibTrans" cxnId="{02B5C3A8-EFA7-46A3-A31C-72C8A446D7DD}">
      <dgm:prSet/>
      <dgm:spPr/>
      <dgm:t>
        <a:bodyPr/>
        <a:lstStyle/>
        <a:p>
          <a:endParaRPr lang="es-ES"/>
        </a:p>
      </dgm:t>
    </dgm:pt>
    <dgm:pt modelId="{58E81F9C-8E6E-493C-A2DC-7CBA2608379E}">
      <dgm:prSet custT="1"/>
      <dgm:spPr>
        <a:solidFill>
          <a:schemeClr val="accent6">
            <a:lumMod val="20000"/>
            <a:lumOff val="80000"/>
            <a:alpha val="89804"/>
          </a:schemeClr>
        </a:solidFill>
        <a:ln>
          <a:noFill/>
        </a:ln>
      </dgm:spPr>
      <dgm:t>
        <a:bodyPr/>
        <a:lstStyle/>
        <a:p>
          <a:r>
            <a:rPr lang="es-ES" sz="1600" dirty="0" err="1"/>
            <a:t>Practical</a:t>
          </a:r>
          <a:r>
            <a:rPr lang="es-ES" sz="1600" dirty="0"/>
            <a:t> guide to online </a:t>
          </a:r>
          <a:r>
            <a:rPr lang="es-ES" sz="1600" dirty="0" err="1"/>
            <a:t>reputation</a:t>
          </a:r>
          <a:r>
            <a:rPr lang="es-ES" sz="1600" dirty="0"/>
            <a:t> </a:t>
          </a:r>
          <a:r>
            <a:rPr lang="es-ES" sz="1600" dirty="0" err="1"/>
            <a:t>management</a:t>
          </a:r>
          <a:endParaRPr lang="es-ES" sz="1600" dirty="0"/>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a:solidFill>
          <a:schemeClr val="accent6">
            <a:lumMod val="20000"/>
            <a:lumOff val="80000"/>
            <a:alpha val="90000"/>
          </a:schemeClr>
        </a:solidFill>
        <a:ln>
          <a:noFill/>
        </a:ln>
      </dgm:spPr>
      <dgm:t>
        <a:bodyPr/>
        <a:lstStyle/>
        <a:p>
          <a:r>
            <a:rPr lang="es-ES" sz="1600" dirty="0" err="1"/>
            <a:t>Building</a:t>
          </a:r>
          <a:r>
            <a:rPr lang="es-ES" sz="1600" dirty="0"/>
            <a:t> </a:t>
          </a:r>
          <a:r>
            <a:rPr lang="es-ES" sz="1600" dirty="0" err="1"/>
            <a:t>your</a:t>
          </a:r>
          <a:r>
            <a:rPr lang="es-ES" sz="1600" dirty="0"/>
            <a:t> </a:t>
          </a:r>
          <a:r>
            <a:rPr lang="es-ES" sz="1600" dirty="0" err="1"/>
            <a:t>reputation</a:t>
          </a:r>
          <a:r>
            <a:rPr lang="es-ES" sz="1600" dirty="0"/>
            <a:t> online</a:t>
          </a:r>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1B56B5F9-7E17-44CA-98DF-BEE18F32BECA}">
      <dgm:prSet custT="1"/>
      <dgm:spPr>
        <a:solidFill>
          <a:srgbClr val="DACFED">
            <a:alpha val="89804"/>
          </a:srgbClr>
        </a:solidFill>
        <a:ln>
          <a:noFill/>
        </a:ln>
      </dgm:spPr>
      <dgm:t>
        <a:bodyPr/>
        <a:lstStyle/>
        <a:p>
          <a:r>
            <a:rPr lang="es-ES" sz="1600" dirty="0"/>
            <a:t>Online </a:t>
          </a:r>
          <a:r>
            <a:rPr lang="es-ES" sz="1600" dirty="0" err="1"/>
            <a:t>Pitfalls</a:t>
          </a:r>
          <a:endParaRPr lang="es-ES" sz="1600" dirty="0"/>
        </a:p>
      </dgm:t>
    </dgm:pt>
    <dgm:pt modelId="{7FBF9AC0-2F2E-41BD-A278-722273608EE4}" type="parTrans" cxnId="{720E167A-E9A4-4A99-9A16-F9F561DFC517}">
      <dgm:prSet/>
      <dgm:spPr/>
      <dgm:t>
        <a:bodyPr/>
        <a:lstStyle/>
        <a:p>
          <a:endParaRPr lang="es-ES"/>
        </a:p>
      </dgm:t>
    </dgm:pt>
    <dgm:pt modelId="{50ABE910-9691-496D-BA3B-A19967769620}" type="sibTrans" cxnId="{720E167A-E9A4-4A99-9A16-F9F561DFC517}">
      <dgm:prSet/>
      <dgm:spPr/>
      <dgm:t>
        <a:bodyPr/>
        <a:lstStyle/>
        <a:p>
          <a:endParaRPr lang="es-ES"/>
        </a:p>
      </dgm:t>
    </dgm:pt>
    <dgm:pt modelId="{BC320D63-F81E-4E1E-AC89-CACFA02A1020}">
      <dgm:prSet/>
      <dgm:spPr>
        <a:solidFill>
          <a:srgbClr val="0070C0"/>
        </a:solidFill>
      </dgm:spPr>
      <dgm:t>
        <a:bodyPr/>
        <a:lstStyle/>
        <a:p>
          <a:r>
            <a:rPr lang="en-US" b="1" dirty="0"/>
            <a:t>Module 2</a:t>
          </a:r>
        </a:p>
        <a:p>
          <a:r>
            <a:rPr lang="en-US" dirty="0"/>
            <a:t>Unit 2</a:t>
          </a:r>
        </a:p>
      </dgm:t>
    </dgm:pt>
    <dgm:pt modelId="{EF4BED0E-18D0-415C-9CD7-5EFBDED012B3}" type="parTrans" cxnId="{0E534C15-6087-4775-A325-FB19FBBF7E97}">
      <dgm:prSet/>
      <dgm:spPr/>
      <dgm:t>
        <a:bodyPr/>
        <a:lstStyle/>
        <a:p>
          <a:endParaRPr lang="en-US"/>
        </a:p>
      </dgm:t>
    </dgm:pt>
    <dgm:pt modelId="{2BB5C7D3-EE54-4784-BF1B-8E035D3D8A39}" type="sibTrans" cxnId="{0E534C15-6087-4775-A325-FB19FBBF7E97}">
      <dgm:prSet/>
      <dgm:spPr/>
      <dgm:t>
        <a:bodyPr/>
        <a:lstStyle/>
        <a:p>
          <a:endParaRPr lang="en-US"/>
        </a:p>
      </dgm:t>
    </dgm:pt>
    <dgm:pt modelId="{FA825669-754E-4472-BE85-4C85E4BC2241}">
      <dgm:prSet/>
      <dgm:spPr>
        <a:solidFill>
          <a:srgbClr val="DACFED">
            <a:alpha val="90000"/>
          </a:srgbClr>
        </a:solidFill>
      </dgm:spPr>
      <dgm:t>
        <a:bodyPr/>
        <a:lstStyle/>
        <a:p>
          <a:r>
            <a:rPr lang="en-US" dirty="0"/>
            <a:t>Crisis Management</a:t>
          </a:r>
        </a:p>
      </dgm:t>
    </dgm:pt>
    <dgm:pt modelId="{A6212DC5-93CA-4422-8423-31BE7D1A31A4}" type="parTrans" cxnId="{04E1C619-CF18-431E-99AE-CD082F281669}">
      <dgm:prSet/>
      <dgm:spPr/>
      <dgm:t>
        <a:bodyPr/>
        <a:lstStyle/>
        <a:p>
          <a:endParaRPr lang="en-US"/>
        </a:p>
      </dgm:t>
    </dgm:pt>
    <dgm:pt modelId="{44A2D4EB-E6EA-45A4-926E-F745D3F06AA6}" type="sibTrans" cxnId="{04E1C619-CF18-431E-99AE-CD082F281669}">
      <dgm:prSet/>
      <dgm:spPr/>
      <dgm:t>
        <a:bodyPr/>
        <a:lstStyle/>
        <a:p>
          <a:endParaRPr lang="en-US"/>
        </a:p>
      </dgm:t>
    </dgm:pt>
    <dgm:pt modelId="{089D2FE8-E1A1-4209-AD84-B93CF568D3CE}" type="pres">
      <dgm:prSet presAssocID="{BB40A7C6-6DDC-4A70-9267-2F23A33CCA80}" presName="Name0" presStyleCnt="0">
        <dgm:presLayoutVars>
          <dgm:dir/>
          <dgm:animLvl val="lvl"/>
          <dgm:resizeHandles val="exact"/>
        </dgm:presLayoutVars>
      </dgm:prSet>
      <dgm:spPr/>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4" custLinFactNeighborY="-998">
        <dgm:presLayoutVars>
          <dgm:chMax val="0"/>
          <dgm:chPref val="0"/>
          <dgm:bulletEnabled val="1"/>
        </dgm:presLayoutVars>
      </dgm:prSet>
      <dgm:spPr/>
    </dgm:pt>
    <dgm:pt modelId="{38060F78-480C-47CF-B727-DD2DFFC99788}" type="pres">
      <dgm:prSet presAssocID="{4A161804-52B8-438E-9060-E03E4D88B262}" presName="desTx" presStyleLbl="alignAccFollowNode1" presStyleIdx="0" presStyleCnt="4">
        <dgm:presLayoutVars>
          <dgm:bulletEnabled val="1"/>
        </dgm:presLayoutVars>
      </dgm:prSet>
      <dgm:spPr/>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4">
        <dgm:presLayoutVars>
          <dgm:chMax val="0"/>
          <dgm:chPref val="0"/>
          <dgm:bulletEnabled val="1"/>
        </dgm:presLayoutVars>
      </dgm:prSet>
      <dgm:spPr/>
    </dgm:pt>
    <dgm:pt modelId="{FF6C4942-EA6B-4912-A282-949924078BF9}" type="pres">
      <dgm:prSet presAssocID="{F4E4DE70-E90E-4E93-AE2D-B08AC8ABEEC6}" presName="desTx" presStyleLbl="alignAccFollowNode1" presStyleIdx="1" presStyleCnt="4">
        <dgm:presLayoutVars>
          <dgm:bulletEnabled val="1"/>
        </dgm:presLayoutVars>
      </dgm:prSet>
      <dgm:spPr/>
    </dgm:pt>
    <dgm:pt modelId="{0C0A9B8D-7E55-422F-B59E-3C0662D94310}" type="pres">
      <dgm:prSet presAssocID="{086F7FC0-DBB9-46D8-BB85-BEFE24D0791E}" presName="space" presStyleCnt="0"/>
      <dgm:spPr/>
    </dgm:pt>
    <dgm:pt modelId="{2A7064BD-EF08-4B93-B302-13D792917A21}" type="pres">
      <dgm:prSet presAssocID="{E533A5AB-60AD-4251-AC4D-436C036DCC9C}" presName="composite" presStyleCnt="0"/>
      <dgm:spPr/>
    </dgm:pt>
    <dgm:pt modelId="{B639444B-3AC0-4753-BDE8-2F688F81C0E9}" type="pres">
      <dgm:prSet presAssocID="{E533A5AB-60AD-4251-AC4D-436C036DCC9C}" presName="parTx" presStyleLbl="alignNode1" presStyleIdx="2" presStyleCnt="4" custScaleX="101094">
        <dgm:presLayoutVars>
          <dgm:chMax val="0"/>
          <dgm:chPref val="0"/>
          <dgm:bulletEnabled val="1"/>
        </dgm:presLayoutVars>
      </dgm:prSet>
      <dgm:spPr/>
    </dgm:pt>
    <dgm:pt modelId="{BA7CF962-C15E-41C7-99F2-72D3FBFFAFFE}" type="pres">
      <dgm:prSet presAssocID="{E533A5AB-60AD-4251-AC4D-436C036DCC9C}" presName="desTx" presStyleLbl="alignAccFollowNode1" presStyleIdx="2" presStyleCnt="4">
        <dgm:presLayoutVars>
          <dgm:bulletEnabled val="1"/>
        </dgm:presLayoutVars>
      </dgm:prSet>
      <dgm:spPr/>
    </dgm:pt>
    <dgm:pt modelId="{B09CA2C8-267F-489E-8C2E-DE2C4E0F2BE5}" type="pres">
      <dgm:prSet presAssocID="{E09992EC-3572-42D4-834F-D41CC5CE78B4}" presName="space" presStyleCnt="0"/>
      <dgm:spPr/>
    </dgm:pt>
    <dgm:pt modelId="{1B231295-5CC9-4547-9E4D-8CE7BE56F421}" type="pres">
      <dgm:prSet presAssocID="{BC320D63-F81E-4E1E-AC89-CACFA02A1020}" presName="composite" presStyleCnt="0"/>
      <dgm:spPr/>
    </dgm:pt>
    <dgm:pt modelId="{EA6FBCA8-A0C5-46FE-95AC-CAA902A6238F}" type="pres">
      <dgm:prSet presAssocID="{BC320D63-F81E-4E1E-AC89-CACFA02A1020}" presName="parTx" presStyleLbl="alignNode1" presStyleIdx="3" presStyleCnt="4">
        <dgm:presLayoutVars>
          <dgm:chMax val="0"/>
          <dgm:chPref val="0"/>
          <dgm:bulletEnabled val="1"/>
        </dgm:presLayoutVars>
      </dgm:prSet>
      <dgm:spPr/>
    </dgm:pt>
    <dgm:pt modelId="{0FFAD001-D241-42ED-A1D8-8F217F1C03D0}" type="pres">
      <dgm:prSet presAssocID="{BC320D63-F81E-4E1E-AC89-CACFA02A1020}" presName="desTx" presStyleLbl="alignAccFollowNode1" presStyleIdx="3" presStyleCnt="4">
        <dgm:presLayoutVars>
          <dgm:bulletEnabled val="1"/>
        </dgm:presLayoutVars>
      </dgm:prSet>
      <dgm:spPr/>
    </dgm:pt>
  </dgm:ptLst>
  <dgm:cxnLst>
    <dgm:cxn modelId="{0E534C15-6087-4775-A325-FB19FBBF7E97}" srcId="{BB40A7C6-6DDC-4A70-9267-2F23A33CCA80}" destId="{BC320D63-F81E-4E1E-AC89-CACFA02A1020}" srcOrd="3" destOrd="0" parTransId="{EF4BED0E-18D0-415C-9CD7-5EFBDED012B3}" sibTransId="{2BB5C7D3-EE54-4784-BF1B-8E035D3D8A39}"/>
    <dgm:cxn modelId="{B484C315-A430-410E-B074-5C56138395D0}" type="presOf" srcId="{FA825669-754E-4472-BE85-4C85E4BC2241}" destId="{0FFAD001-D241-42ED-A1D8-8F217F1C03D0}" srcOrd="0" destOrd="0" presId="urn:microsoft.com/office/officeart/2005/8/layout/hList1"/>
    <dgm:cxn modelId="{DE2FC415-5D3F-4EB8-8ED7-8CE156029F32}" type="presOf" srcId="{1B56B5F9-7E17-44CA-98DF-BEE18F32BECA}" destId="{BA7CF962-C15E-41C7-99F2-72D3FBFFAFFE}" srcOrd="0" destOrd="0" presId="urn:microsoft.com/office/officeart/2005/8/layout/hList1"/>
    <dgm:cxn modelId="{04E1C619-CF18-431E-99AE-CD082F281669}" srcId="{BC320D63-F81E-4E1E-AC89-CACFA02A1020}" destId="{FA825669-754E-4472-BE85-4C85E4BC2241}" srcOrd="0" destOrd="0" parTransId="{A6212DC5-93CA-4422-8423-31BE7D1A31A4}" sibTransId="{44A2D4EB-E6EA-45A4-926E-F745D3F06AA6}"/>
    <dgm:cxn modelId="{D629A339-2170-4D7D-B233-3442B67519B6}" type="presOf" srcId="{4A161804-52B8-438E-9060-E03E4D88B262}" destId="{E0EB288A-4069-4A82-9AFC-B371516439A0}" srcOrd="0" destOrd="0" presId="urn:microsoft.com/office/officeart/2005/8/layout/hList1"/>
    <dgm:cxn modelId="{B33C4D58-66DC-4828-B1D1-86A01173A663}" type="presOf" srcId="{BC320D63-F81E-4E1E-AC89-CACFA02A1020}" destId="{EA6FBCA8-A0C5-46FE-95AC-CAA902A6238F}" srcOrd="0" destOrd="0" presId="urn:microsoft.com/office/officeart/2005/8/layout/hList1"/>
    <dgm:cxn modelId="{1970EA79-131C-4EC3-BCD2-4C45E8AC9EB6}" type="presOf" srcId="{E533A5AB-60AD-4251-AC4D-436C036DCC9C}" destId="{B639444B-3AC0-4753-BDE8-2F688F81C0E9}" srcOrd="0" destOrd="0" presId="urn:microsoft.com/office/officeart/2005/8/layout/hList1"/>
    <dgm:cxn modelId="{720E167A-E9A4-4A99-9A16-F9F561DFC517}" srcId="{E533A5AB-60AD-4251-AC4D-436C036DCC9C}" destId="{1B56B5F9-7E17-44CA-98DF-BEE18F32BECA}" srcOrd="0" destOrd="0" parTransId="{7FBF9AC0-2F2E-41BD-A278-722273608EE4}" sibTransId="{50ABE910-9691-496D-BA3B-A19967769620}"/>
    <dgm:cxn modelId="{9BA54198-6F75-4B22-8F3A-F6A2D5F7B452}" srcId="{4A161804-52B8-438E-9060-E03E4D88B262}" destId="{58E81F9C-8E6E-493C-A2DC-7CBA2608379E}" srcOrd="0" destOrd="0" parTransId="{56273A4F-4997-47FF-8128-B83C51BFF4B4}" sibTransId="{BC82332C-29BC-43BB-81AD-FE8376DE6C8C}"/>
    <dgm:cxn modelId="{02B5C3A8-EFA7-46A3-A31C-72C8A446D7DD}" srcId="{BB40A7C6-6DDC-4A70-9267-2F23A33CCA80}" destId="{E533A5AB-60AD-4251-AC4D-436C036DCC9C}" srcOrd="2" destOrd="0" parTransId="{0150EED1-B429-4EE7-B310-C6F9155471FB}" sibTransId="{E09992EC-3572-42D4-834F-D41CC5CE78B4}"/>
    <dgm:cxn modelId="{E3FB9AAB-03CD-4E11-A406-FDEEA6E06EA9}" srcId="{BB40A7C6-6DDC-4A70-9267-2F23A33CCA80}" destId="{4A161804-52B8-438E-9060-E03E4D88B262}" srcOrd="0" destOrd="0" parTransId="{10DD74E6-8C42-4A5F-83DC-AA1B34EA4B88}" sibTransId="{36DBA5EE-DF99-4102-8C4B-86857C3D6AD7}"/>
    <dgm:cxn modelId="{57EED7AB-6641-4DB2-9765-D8BE10ADB78D}" type="presOf" srcId="{E63DCBA2-A5A7-4765-9A2E-51B2E0B84C54}" destId="{FF6C4942-EA6B-4912-A282-949924078BF9}" srcOrd="0" destOrd="0" presId="urn:microsoft.com/office/officeart/2005/8/layout/hList1"/>
    <dgm:cxn modelId="{A4F9FAC7-1749-4542-8E97-3CE134ECC71C}" srcId="{BB40A7C6-6DDC-4A70-9267-2F23A33CCA80}" destId="{F4E4DE70-E90E-4E93-AE2D-B08AC8ABEEC6}" srcOrd="1" destOrd="0" parTransId="{E1FAF9BA-6236-43C9-8562-7658AB15E65A}" sibTransId="{086F7FC0-DBB9-46D8-BB85-BEFE24D0791E}"/>
    <dgm:cxn modelId="{CCA64FD1-09BC-4C50-98CA-2AA9183E9C86}" type="presOf" srcId="{58E81F9C-8E6E-493C-A2DC-7CBA2608379E}" destId="{38060F78-480C-47CF-B727-DD2DFFC99788}"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EFDD3BED-C64F-47D8-B0AC-0D3C42B38509}" type="presOf" srcId="{BB40A7C6-6DDC-4A70-9267-2F23A33CCA80}" destId="{089D2FE8-E1A1-4209-AD84-B93CF568D3CE}" srcOrd="0" destOrd="0" presId="urn:microsoft.com/office/officeart/2005/8/layout/hList1"/>
    <dgm:cxn modelId="{3A920FF4-E865-43E5-A1DA-802BA1CBD09D}" type="presOf" srcId="{F4E4DE70-E90E-4E93-AE2D-B08AC8ABEEC6}" destId="{CA83B10C-5842-4A9F-B960-F9C3A32BB57E}" srcOrd="0" destOrd="0" presId="urn:microsoft.com/office/officeart/2005/8/layout/hList1"/>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 modelId="{FC4B136A-A9DE-4363-8030-CF8C4BD4C41C}" type="presParOf" srcId="{089D2FE8-E1A1-4209-AD84-B93CF568D3CE}" destId="{0C0A9B8D-7E55-422F-B59E-3C0662D94310}" srcOrd="3" destOrd="0" presId="urn:microsoft.com/office/officeart/2005/8/layout/hList1"/>
    <dgm:cxn modelId="{21AB53AF-8DB3-4A1E-8209-CCDBE4F16D00}" type="presParOf" srcId="{089D2FE8-E1A1-4209-AD84-B93CF568D3CE}" destId="{2A7064BD-EF08-4B93-B302-13D792917A21}" srcOrd="4" destOrd="0" presId="urn:microsoft.com/office/officeart/2005/8/layout/hList1"/>
    <dgm:cxn modelId="{545BCF02-59AA-4BCE-B118-F323D5F92411}" type="presParOf" srcId="{2A7064BD-EF08-4B93-B302-13D792917A21}" destId="{B639444B-3AC0-4753-BDE8-2F688F81C0E9}" srcOrd="0" destOrd="0" presId="urn:microsoft.com/office/officeart/2005/8/layout/hList1"/>
    <dgm:cxn modelId="{2AC2CFDC-47CB-4700-BE71-1E0CD55A6719}" type="presParOf" srcId="{2A7064BD-EF08-4B93-B302-13D792917A21}" destId="{BA7CF962-C15E-41C7-99F2-72D3FBFFAFFE}" srcOrd="1" destOrd="0" presId="urn:microsoft.com/office/officeart/2005/8/layout/hList1"/>
    <dgm:cxn modelId="{94D93F76-6AC1-43A4-ADAE-2FE4FD25D27B}" type="presParOf" srcId="{089D2FE8-E1A1-4209-AD84-B93CF568D3CE}" destId="{B09CA2C8-267F-489E-8C2E-DE2C4E0F2BE5}" srcOrd="5" destOrd="0" presId="urn:microsoft.com/office/officeart/2005/8/layout/hList1"/>
    <dgm:cxn modelId="{FC836021-D00B-4EEC-9F68-D1AB6006CE60}" type="presParOf" srcId="{089D2FE8-E1A1-4209-AD84-B93CF568D3CE}" destId="{1B231295-5CC9-4547-9E4D-8CE7BE56F421}" srcOrd="6" destOrd="0" presId="urn:microsoft.com/office/officeart/2005/8/layout/hList1"/>
    <dgm:cxn modelId="{05E2E89D-FCF2-4C2B-BD9C-C5AD13BC7CB5}" type="presParOf" srcId="{1B231295-5CC9-4547-9E4D-8CE7BE56F421}" destId="{EA6FBCA8-A0C5-46FE-95AC-CAA902A6238F}" srcOrd="0" destOrd="0" presId="urn:microsoft.com/office/officeart/2005/8/layout/hList1"/>
    <dgm:cxn modelId="{A0ACD9C1-B9F9-4F5B-BF49-6B6EA0158AA0}" type="presParOf" srcId="{1B231295-5CC9-4547-9E4D-8CE7BE56F421}" destId="{0FFAD001-D241-42ED-A1D8-8F217F1C03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1585" y="849992"/>
          <a:ext cx="1617259" cy="6352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Module 1</a:t>
          </a:r>
        </a:p>
        <a:p>
          <a:pPr marL="0" lvl="0" indent="0" algn="ctr" defTabSz="711200">
            <a:lnSpc>
              <a:spcPct val="90000"/>
            </a:lnSpc>
            <a:spcBef>
              <a:spcPct val="0"/>
            </a:spcBef>
            <a:spcAft>
              <a:spcPct val="35000"/>
            </a:spcAft>
            <a:buNone/>
          </a:pPr>
          <a:r>
            <a:rPr lang="es-ES" sz="1600" kern="1200" dirty="0" err="1"/>
            <a:t>Unit</a:t>
          </a:r>
          <a:r>
            <a:rPr lang="es-ES" sz="1600" kern="1200" dirty="0"/>
            <a:t> 1</a:t>
          </a:r>
        </a:p>
      </dsp:txBody>
      <dsp:txXfrm>
        <a:off x="1585" y="849992"/>
        <a:ext cx="1617259" cy="635272"/>
      </dsp:txXfrm>
    </dsp:sp>
    <dsp:sp modelId="{38060F78-480C-47CF-B727-DD2DFFC99788}">
      <dsp:nvSpPr>
        <dsp:cNvPr id="0" name=""/>
        <dsp:cNvSpPr/>
      </dsp:nvSpPr>
      <dsp:spPr>
        <a:xfrm>
          <a:off x="1585" y="1491604"/>
          <a:ext cx="1617259" cy="1273680"/>
        </a:xfrm>
        <a:prstGeom prst="rect">
          <a:avLst/>
        </a:prstGeom>
        <a:solidFill>
          <a:schemeClr val="accent6">
            <a:lumMod val="20000"/>
            <a:lumOff val="80000"/>
            <a:alpha val="89804"/>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t>Practical</a:t>
          </a:r>
          <a:r>
            <a:rPr lang="es-ES" sz="1600" kern="1200" dirty="0"/>
            <a:t> guide to online </a:t>
          </a:r>
          <a:r>
            <a:rPr lang="es-ES" sz="1600" kern="1200" dirty="0" err="1"/>
            <a:t>reputation</a:t>
          </a:r>
          <a:r>
            <a:rPr lang="es-ES" sz="1600" kern="1200" dirty="0"/>
            <a:t> </a:t>
          </a:r>
          <a:r>
            <a:rPr lang="es-ES" sz="1600" kern="1200" dirty="0" err="1"/>
            <a:t>management</a:t>
          </a:r>
          <a:endParaRPr lang="es-ES" sz="1600" kern="1200" dirty="0"/>
        </a:p>
      </dsp:txBody>
      <dsp:txXfrm>
        <a:off x="1585" y="1491604"/>
        <a:ext cx="1617259" cy="1273680"/>
      </dsp:txXfrm>
    </dsp:sp>
    <dsp:sp modelId="{CA83B10C-5842-4A9F-B960-F9C3A32BB57E}">
      <dsp:nvSpPr>
        <dsp:cNvPr id="0" name=""/>
        <dsp:cNvSpPr/>
      </dsp:nvSpPr>
      <dsp:spPr>
        <a:xfrm>
          <a:off x="1845261" y="856332"/>
          <a:ext cx="1617259" cy="6352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Module 1</a:t>
          </a:r>
        </a:p>
        <a:p>
          <a:pPr marL="0" lvl="0" indent="0" algn="ctr" defTabSz="711200">
            <a:lnSpc>
              <a:spcPct val="90000"/>
            </a:lnSpc>
            <a:spcBef>
              <a:spcPct val="0"/>
            </a:spcBef>
            <a:spcAft>
              <a:spcPct val="35000"/>
            </a:spcAft>
            <a:buNone/>
          </a:pPr>
          <a:r>
            <a:rPr lang="es-ES" sz="1600" kern="1200" dirty="0" err="1"/>
            <a:t>Unit</a:t>
          </a:r>
          <a:r>
            <a:rPr lang="es-ES" sz="1600" kern="1200" dirty="0"/>
            <a:t> 2</a:t>
          </a:r>
        </a:p>
      </dsp:txBody>
      <dsp:txXfrm>
        <a:off x="1845261" y="856332"/>
        <a:ext cx="1617259" cy="635272"/>
      </dsp:txXfrm>
    </dsp:sp>
    <dsp:sp modelId="{FF6C4942-EA6B-4912-A282-949924078BF9}">
      <dsp:nvSpPr>
        <dsp:cNvPr id="0" name=""/>
        <dsp:cNvSpPr/>
      </dsp:nvSpPr>
      <dsp:spPr>
        <a:xfrm>
          <a:off x="1845261" y="1491604"/>
          <a:ext cx="1617259" cy="1273680"/>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t>Building</a:t>
          </a:r>
          <a:r>
            <a:rPr lang="es-ES" sz="1600" kern="1200" dirty="0"/>
            <a:t> </a:t>
          </a:r>
          <a:r>
            <a:rPr lang="es-ES" sz="1600" kern="1200" dirty="0" err="1"/>
            <a:t>your</a:t>
          </a:r>
          <a:r>
            <a:rPr lang="es-ES" sz="1600" kern="1200" dirty="0"/>
            <a:t> </a:t>
          </a:r>
          <a:r>
            <a:rPr lang="es-ES" sz="1600" kern="1200" dirty="0" err="1"/>
            <a:t>reputation</a:t>
          </a:r>
          <a:r>
            <a:rPr lang="es-ES" sz="1600" kern="1200" dirty="0"/>
            <a:t> online</a:t>
          </a:r>
        </a:p>
      </dsp:txBody>
      <dsp:txXfrm>
        <a:off x="1845261" y="1491604"/>
        <a:ext cx="1617259" cy="1273680"/>
      </dsp:txXfrm>
    </dsp:sp>
    <dsp:sp modelId="{B639444B-3AC0-4753-BDE8-2F688F81C0E9}">
      <dsp:nvSpPr>
        <dsp:cNvPr id="0" name=""/>
        <dsp:cNvSpPr/>
      </dsp:nvSpPr>
      <dsp:spPr>
        <a:xfrm>
          <a:off x="3688936" y="856332"/>
          <a:ext cx="1634952" cy="635272"/>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Module 2</a:t>
          </a:r>
        </a:p>
        <a:p>
          <a:pPr marL="0" lvl="0" indent="0" algn="ctr" defTabSz="711200">
            <a:lnSpc>
              <a:spcPct val="90000"/>
            </a:lnSpc>
            <a:spcBef>
              <a:spcPct val="0"/>
            </a:spcBef>
            <a:spcAft>
              <a:spcPct val="35000"/>
            </a:spcAft>
            <a:buNone/>
          </a:pPr>
          <a:r>
            <a:rPr lang="es-ES" sz="1600" kern="1200" dirty="0" err="1"/>
            <a:t>Unit</a:t>
          </a:r>
          <a:r>
            <a:rPr lang="es-ES" sz="1600" kern="1200" dirty="0"/>
            <a:t> 1</a:t>
          </a:r>
        </a:p>
      </dsp:txBody>
      <dsp:txXfrm>
        <a:off x="3688936" y="856332"/>
        <a:ext cx="1634952" cy="635272"/>
      </dsp:txXfrm>
    </dsp:sp>
    <dsp:sp modelId="{BA7CF962-C15E-41C7-99F2-72D3FBFFAFFE}">
      <dsp:nvSpPr>
        <dsp:cNvPr id="0" name=""/>
        <dsp:cNvSpPr/>
      </dsp:nvSpPr>
      <dsp:spPr>
        <a:xfrm>
          <a:off x="3697783" y="1491604"/>
          <a:ext cx="1617259" cy="1273680"/>
        </a:xfrm>
        <a:prstGeom prst="rect">
          <a:avLst/>
        </a:prstGeom>
        <a:solidFill>
          <a:srgbClr val="DACFED">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t>Online </a:t>
          </a:r>
          <a:r>
            <a:rPr lang="es-ES" sz="1600" kern="1200" dirty="0" err="1"/>
            <a:t>Pitfalls</a:t>
          </a:r>
          <a:endParaRPr lang="es-ES" sz="1600" kern="1200" dirty="0"/>
        </a:p>
      </dsp:txBody>
      <dsp:txXfrm>
        <a:off x="3697783" y="1491604"/>
        <a:ext cx="1617259" cy="1273680"/>
      </dsp:txXfrm>
    </dsp:sp>
    <dsp:sp modelId="{EA6FBCA8-A0C5-46FE-95AC-CAA902A6238F}">
      <dsp:nvSpPr>
        <dsp:cNvPr id="0" name=""/>
        <dsp:cNvSpPr/>
      </dsp:nvSpPr>
      <dsp:spPr>
        <a:xfrm>
          <a:off x="5550305" y="856332"/>
          <a:ext cx="1617259" cy="635272"/>
        </a:xfrm>
        <a:prstGeom prst="rect">
          <a:avLst/>
        </a:prstGeom>
        <a:solidFill>
          <a:srgbClr val="0070C0"/>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Module 2</a:t>
          </a:r>
        </a:p>
        <a:p>
          <a:pPr marL="0" lvl="0" indent="0" algn="ctr" defTabSz="711200">
            <a:lnSpc>
              <a:spcPct val="90000"/>
            </a:lnSpc>
            <a:spcBef>
              <a:spcPct val="0"/>
            </a:spcBef>
            <a:spcAft>
              <a:spcPct val="35000"/>
            </a:spcAft>
            <a:buNone/>
          </a:pPr>
          <a:r>
            <a:rPr lang="en-US" sz="1600" kern="1200" dirty="0"/>
            <a:t>Unit 2</a:t>
          </a:r>
        </a:p>
      </dsp:txBody>
      <dsp:txXfrm>
        <a:off x="5550305" y="856332"/>
        <a:ext cx="1617259" cy="635272"/>
      </dsp:txXfrm>
    </dsp:sp>
    <dsp:sp modelId="{0FFAD001-D241-42ED-A1D8-8F217F1C03D0}">
      <dsp:nvSpPr>
        <dsp:cNvPr id="0" name=""/>
        <dsp:cNvSpPr/>
      </dsp:nvSpPr>
      <dsp:spPr>
        <a:xfrm>
          <a:off x="5550305" y="1491604"/>
          <a:ext cx="1617259" cy="1273680"/>
        </a:xfrm>
        <a:prstGeom prst="rect">
          <a:avLst/>
        </a:prstGeom>
        <a:solidFill>
          <a:srgbClr val="DACFED">
            <a:alpha val="90000"/>
          </a:srgb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Crisis Management</a:t>
          </a:r>
        </a:p>
      </dsp:txBody>
      <dsp:txXfrm>
        <a:off x="5550305" y="1491604"/>
        <a:ext cx="1617259" cy="1273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23/12/2021</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04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50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39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0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37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57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43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45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07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02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23/12/2021</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 id="2147483665"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talkwalker.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79522" y="316267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b="0" dirty="0">
                <a:solidFill>
                  <a:schemeClr val="tx1"/>
                </a:solidFill>
                <a:latin typeface="Raleway" panose="020B0003030101060003" pitchFamily="34" charset="0"/>
              </a:rPr>
              <a:t>Module 3: </a:t>
            </a:r>
            <a:r>
              <a:rPr lang="en-GB" b="0" dirty="0">
                <a:solidFill>
                  <a:schemeClr val="tx1"/>
                </a:solidFill>
                <a:latin typeface="Raleway" panose="020B0604020202020204" charset="0"/>
              </a:rPr>
              <a:t>Building your online reputation – Digital Public Relations</a:t>
            </a:r>
            <a:endParaRPr lang="es-ES" sz="3200" b="0" dirty="0">
              <a:solidFill>
                <a:schemeClr val="tx1"/>
              </a:solidFill>
              <a:latin typeface="Raleway" panose="020B0604020202020204" charset="0"/>
            </a:endParaRPr>
          </a:p>
          <a:p>
            <a:pPr algn="ctr"/>
            <a:r>
              <a:rPr lang="es-ES" b="0" dirty="0" err="1">
                <a:solidFill>
                  <a:schemeClr val="tx1"/>
                </a:solidFill>
                <a:latin typeface="Raleway" panose="020B0003030101060003" pitchFamily="34" charset="0"/>
              </a:rPr>
              <a:t>By</a:t>
            </a:r>
            <a:r>
              <a:rPr lang="es-ES" b="0" dirty="0">
                <a:solidFill>
                  <a:schemeClr val="tx1"/>
                </a:solidFill>
                <a:latin typeface="Raleway" panose="020B0003030101060003" pitchFamily="34" charset="0"/>
              </a:rPr>
              <a:t> LWL</a:t>
            </a:r>
            <a:endParaRPr lang="en-GB" b="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solidFill>
                  <a:srgbClr val="00AE9D"/>
                </a:solidFill>
              </a:rPr>
              <a:t>Key tips for establishing your online enterprise</a:t>
            </a: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a:t>
            </a:r>
            <a:r>
              <a:rPr lang="es-ES" dirty="0"/>
              <a:t> 2.1</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err="1"/>
              <a:t>Invest</a:t>
            </a:r>
            <a:r>
              <a:rPr lang="es-ES" sz="1800" dirty="0"/>
              <a:t> in </a:t>
            </a:r>
            <a:r>
              <a:rPr lang="es-ES" sz="1800" dirty="0" err="1"/>
              <a:t>your</a:t>
            </a:r>
            <a:r>
              <a:rPr lang="es-ES" sz="1800" dirty="0"/>
              <a:t> </a:t>
            </a:r>
            <a:r>
              <a:rPr lang="es-ES" sz="1800" dirty="0" err="1"/>
              <a:t>website</a:t>
            </a:r>
            <a:r>
              <a:rPr lang="es-ES" sz="1800" dirty="0"/>
              <a:t> – </a:t>
            </a:r>
            <a:r>
              <a:rPr lang="es-ES" sz="1800" dirty="0" err="1"/>
              <a:t>it</a:t>
            </a:r>
            <a:r>
              <a:rPr lang="es-ES" sz="1800" dirty="0"/>
              <a:t> </a:t>
            </a:r>
            <a:r>
              <a:rPr lang="es-ES" sz="1800" dirty="0" err="1"/>
              <a:t>is</a:t>
            </a:r>
            <a:r>
              <a:rPr lang="es-ES" sz="1800" dirty="0"/>
              <a:t> </a:t>
            </a:r>
            <a:r>
              <a:rPr lang="es-ES" sz="1800" dirty="0" err="1"/>
              <a:t>your</a:t>
            </a:r>
            <a:r>
              <a:rPr lang="es-ES" sz="1800" dirty="0"/>
              <a:t> shop </a:t>
            </a:r>
            <a:r>
              <a:rPr lang="es-ES" sz="1800" dirty="0" err="1"/>
              <a:t>window</a:t>
            </a:r>
            <a:r>
              <a:rPr lang="es-ES" sz="1800" dirty="0"/>
              <a:t> so </a:t>
            </a:r>
            <a:r>
              <a:rPr lang="es-ES" sz="1800" dirty="0" err="1"/>
              <a:t>make</a:t>
            </a:r>
            <a:r>
              <a:rPr lang="es-ES" sz="1800" dirty="0"/>
              <a:t> </a:t>
            </a:r>
            <a:r>
              <a:rPr lang="es-ES" sz="1800" dirty="0" err="1"/>
              <a:t>sure</a:t>
            </a:r>
            <a:r>
              <a:rPr lang="es-ES" sz="1800" dirty="0"/>
              <a:t> </a:t>
            </a:r>
            <a:r>
              <a:rPr lang="es-ES" sz="1800" dirty="0" err="1"/>
              <a:t>it</a:t>
            </a:r>
            <a:r>
              <a:rPr lang="es-ES" sz="1800" dirty="0"/>
              <a:t> </a:t>
            </a:r>
            <a:r>
              <a:rPr lang="es-ES" sz="1800" dirty="0" err="1"/>
              <a:t>is</a:t>
            </a:r>
            <a:r>
              <a:rPr lang="es-ES" sz="1800" dirty="0"/>
              <a:t> </a:t>
            </a:r>
            <a:r>
              <a:rPr lang="es-ES" sz="1800" dirty="0" err="1"/>
              <a:t>inviting</a:t>
            </a:r>
            <a:r>
              <a:rPr lang="es-ES" sz="1800" dirty="0"/>
              <a:t> (</a:t>
            </a:r>
            <a:r>
              <a:rPr lang="es-ES" sz="1800" dirty="0" err="1"/>
              <a:t>see</a:t>
            </a:r>
            <a:r>
              <a:rPr lang="es-ES" sz="1800" dirty="0"/>
              <a:t> Module 2 </a:t>
            </a:r>
            <a:r>
              <a:rPr lang="es-ES" sz="1800" dirty="0" err="1"/>
              <a:t>for</a:t>
            </a:r>
            <a:r>
              <a:rPr lang="es-ES" sz="1800" dirty="0"/>
              <a:t> </a:t>
            </a:r>
            <a:r>
              <a:rPr lang="es-ES" sz="1800" dirty="0" err="1"/>
              <a:t>further</a:t>
            </a:r>
            <a:r>
              <a:rPr lang="es-ES" sz="1800" dirty="0"/>
              <a:t> </a:t>
            </a:r>
            <a:r>
              <a:rPr lang="es-ES" sz="1800" dirty="0" err="1"/>
              <a:t>information</a:t>
            </a:r>
            <a:r>
              <a:rPr lang="es-ES" sz="1800" dirty="0"/>
              <a:t>)</a:t>
            </a:r>
          </a:p>
          <a:p>
            <a:pPr marL="171450" indent="-171450">
              <a:buClr>
                <a:schemeClr val="dk1"/>
              </a:buClr>
              <a:buSzPts val="1100"/>
            </a:pPr>
            <a:r>
              <a:rPr lang="es-ES" sz="1800" dirty="0" err="1"/>
              <a:t>Your</a:t>
            </a:r>
            <a:r>
              <a:rPr lang="es-ES" sz="1800" dirty="0"/>
              <a:t> </a:t>
            </a:r>
            <a:r>
              <a:rPr lang="es-ES" sz="1800" dirty="0" err="1"/>
              <a:t>passion</a:t>
            </a:r>
            <a:r>
              <a:rPr lang="es-ES" sz="1800" dirty="0"/>
              <a:t> </a:t>
            </a:r>
            <a:r>
              <a:rPr lang="es-ES" sz="1800" dirty="0" err="1"/>
              <a:t>for</a:t>
            </a:r>
            <a:r>
              <a:rPr lang="es-ES" sz="1800" dirty="0"/>
              <a:t> </a:t>
            </a:r>
            <a:r>
              <a:rPr lang="es-ES" sz="1800" dirty="0" err="1"/>
              <a:t>your</a:t>
            </a:r>
            <a:r>
              <a:rPr lang="es-ES" sz="1800" dirty="0"/>
              <a:t> </a:t>
            </a:r>
            <a:r>
              <a:rPr lang="es-ES" sz="1800" dirty="0" err="1"/>
              <a:t>enterprise</a:t>
            </a:r>
            <a:r>
              <a:rPr lang="es-ES" sz="1800" dirty="0"/>
              <a:t> </a:t>
            </a:r>
            <a:r>
              <a:rPr lang="es-ES" sz="1800" dirty="0" err="1"/>
              <a:t>is</a:t>
            </a:r>
            <a:r>
              <a:rPr lang="es-ES" sz="1800" dirty="0"/>
              <a:t> </a:t>
            </a:r>
            <a:r>
              <a:rPr lang="es-ES" sz="1800" dirty="0" err="1"/>
              <a:t>key</a:t>
            </a:r>
            <a:r>
              <a:rPr lang="es-ES" sz="1800" dirty="0"/>
              <a:t> </a:t>
            </a:r>
            <a:r>
              <a:rPr lang="es-ES" sz="1800" dirty="0" err="1"/>
              <a:t>but</a:t>
            </a:r>
            <a:r>
              <a:rPr lang="es-ES" sz="1800" dirty="0"/>
              <a:t> </a:t>
            </a:r>
            <a:r>
              <a:rPr lang="es-ES" sz="1800" dirty="0" err="1"/>
              <a:t>make</a:t>
            </a:r>
            <a:r>
              <a:rPr lang="es-ES" sz="1800" dirty="0"/>
              <a:t> </a:t>
            </a:r>
            <a:r>
              <a:rPr lang="es-ES" sz="1800" dirty="0" err="1"/>
              <a:t>sure</a:t>
            </a:r>
            <a:r>
              <a:rPr lang="es-ES" sz="1800" dirty="0"/>
              <a:t> </a:t>
            </a:r>
            <a:r>
              <a:rPr lang="es-ES" sz="1800" dirty="0" err="1"/>
              <a:t>to</a:t>
            </a:r>
            <a:r>
              <a:rPr lang="es-ES" sz="1800" dirty="0"/>
              <a:t> </a:t>
            </a:r>
            <a:r>
              <a:rPr lang="es-ES" sz="1800" dirty="0" err="1"/>
              <a:t>source</a:t>
            </a:r>
            <a:r>
              <a:rPr lang="es-ES" sz="1800" dirty="0"/>
              <a:t> </a:t>
            </a:r>
            <a:r>
              <a:rPr lang="es-ES" sz="1800" dirty="0" err="1"/>
              <a:t>external</a:t>
            </a:r>
            <a:r>
              <a:rPr lang="es-ES" sz="1800" dirty="0"/>
              <a:t> </a:t>
            </a:r>
            <a:r>
              <a:rPr lang="es-ES" sz="1800" dirty="0" err="1"/>
              <a:t>help</a:t>
            </a:r>
            <a:r>
              <a:rPr lang="es-ES" sz="1800" dirty="0"/>
              <a:t> </a:t>
            </a:r>
            <a:r>
              <a:rPr lang="es-ES" sz="1800" dirty="0" err="1"/>
              <a:t>for</a:t>
            </a:r>
            <a:r>
              <a:rPr lang="es-ES" sz="1800" dirty="0"/>
              <a:t> </a:t>
            </a:r>
            <a:r>
              <a:rPr lang="es-ES" sz="1800" dirty="0" err="1"/>
              <a:t>some</a:t>
            </a:r>
            <a:r>
              <a:rPr lang="es-ES" sz="1800" dirty="0"/>
              <a:t> digital </a:t>
            </a:r>
            <a:r>
              <a:rPr lang="es-ES" sz="1800" dirty="0" err="1"/>
              <a:t>aspects</a:t>
            </a:r>
            <a:r>
              <a:rPr lang="es-ES" sz="1800" dirty="0"/>
              <a:t> </a:t>
            </a:r>
            <a:r>
              <a:rPr lang="es-ES" sz="1800" dirty="0" err="1"/>
              <a:t>if</a:t>
            </a:r>
            <a:r>
              <a:rPr lang="es-ES" sz="1800" dirty="0"/>
              <a:t> </a:t>
            </a:r>
            <a:r>
              <a:rPr lang="es-ES" sz="1800" dirty="0" err="1"/>
              <a:t>required</a:t>
            </a:r>
            <a:r>
              <a:rPr lang="es-ES" sz="1800" dirty="0"/>
              <a:t> </a:t>
            </a:r>
            <a:r>
              <a:rPr lang="es-ES" sz="1800" dirty="0" err="1"/>
              <a:t>e.g</a:t>
            </a:r>
            <a:r>
              <a:rPr lang="es-ES" sz="1800" dirty="0"/>
              <a:t>. </a:t>
            </a:r>
            <a:r>
              <a:rPr lang="es-ES" sz="1800" dirty="0" err="1"/>
              <a:t>Search</a:t>
            </a:r>
            <a:r>
              <a:rPr lang="es-ES" sz="1800" dirty="0"/>
              <a:t> </a:t>
            </a:r>
            <a:r>
              <a:rPr lang="es-ES" sz="1800" dirty="0" err="1"/>
              <a:t>Engine</a:t>
            </a:r>
            <a:r>
              <a:rPr lang="es-ES" sz="1800" dirty="0"/>
              <a:t> </a:t>
            </a:r>
            <a:r>
              <a:rPr lang="es-ES" sz="1800" dirty="0" err="1"/>
              <a:t>Optimisation</a:t>
            </a:r>
            <a:endParaRPr lang="es-ES" sz="1800" dirty="0"/>
          </a:p>
          <a:p>
            <a:pPr marL="171450" indent="-171450">
              <a:buClr>
                <a:schemeClr val="dk1"/>
              </a:buClr>
              <a:buSzPts val="1100"/>
            </a:pPr>
            <a:r>
              <a:rPr lang="es-ES" sz="1800" dirty="0"/>
              <a:t>Security, </a:t>
            </a:r>
            <a:r>
              <a:rPr lang="es-ES" sz="1800" dirty="0" err="1"/>
              <a:t>security</a:t>
            </a:r>
            <a:r>
              <a:rPr lang="es-ES" sz="1800" dirty="0"/>
              <a:t> and </a:t>
            </a:r>
            <a:r>
              <a:rPr lang="es-ES" sz="1800" dirty="0" err="1"/>
              <a:t>security</a:t>
            </a:r>
            <a:r>
              <a:rPr lang="es-ES" sz="1800" dirty="0"/>
              <a:t>! </a:t>
            </a:r>
            <a:r>
              <a:rPr lang="es-ES" sz="1800" dirty="0" err="1"/>
              <a:t>Have</a:t>
            </a:r>
            <a:r>
              <a:rPr lang="es-ES" sz="1800" dirty="0"/>
              <a:t> </a:t>
            </a:r>
            <a:r>
              <a:rPr lang="es-ES" sz="1800" dirty="0" err="1"/>
              <a:t>policies</a:t>
            </a:r>
            <a:r>
              <a:rPr lang="es-ES" sz="1800" dirty="0"/>
              <a:t> and </a:t>
            </a:r>
            <a:r>
              <a:rPr lang="es-ES" sz="1800" dirty="0" err="1"/>
              <a:t>systems</a:t>
            </a:r>
            <a:r>
              <a:rPr lang="es-ES" sz="1800" dirty="0"/>
              <a:t> in place </a:t>
            </a:r>
            <a:r>
              <a:rPr lang="es-ES" sz="1800" dirty="0" err="1"/>
              <a:t>to</a:t>
            </a:r>
            <a:r>
              <a:rPr lang="es-ES" sz="1800" dirty="0"/>
              <a:t> </a:t>
            </a:r>
            <a:r>
              <a:rPr lang="es-ES" sz="1800" dirty="0" err="1"/>
              <a:t>reassure</a:t>
            </a:r>
            <a:r>
              <a:rPr lang="es-ES" sz="1800" dirty="0"/>
              <a:t> </a:t>
            </a:r>
            <a:r>
              <a:rPr lang="es-ES" sz="1800" dirty="0" err="1"/>
              <a:t>your</a:t>
            </a:r>
            <a:r>
              <a:rPr lang="es-ES" sz="1800" dirty="0"/>
              <a:t> </a:t>
            </a:r>
            <a:r>
              <a:rPr lang="es-ES" sz="1800" dirty="0" err="1"/>
              <a:t>customers</a:t>
            </a:r>
            <a:r>
              <a:rPr lang="es-ES" sz="1800" dirty="0"/>
              <a:t> (</a:t>
            </a:r>
            <a:r>
              <a:rPr lang="es-ES" sz="1800" dirty="0" err="1"/>
              <a:t>see</a:t>
            </a:r>
            <a:r>
              <a:rPr lang="es-ES" sz="1800" dirty="0"/>
              <a:t> Modules 5 &amp; 10)</a:t>
            </a:r>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63839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solidFill>
                  <a:srgbClr val="00AE9D"/>
                </a:solidFill>
              </a:rPr>
              <a:t>Crisis Management - Introduction</a:t>
            </a: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a:t>
            </a:r>
            <a:r>
              <a:rPr lang="es-ES" dirty="0"/>
              <a:t> 2.2</a:t>
            </a:r>
            <a:endParaRPr dirty="0"/>
          </a:p>
        </p:txBody>
      </p:sp>
      <p:sp>
        <p:nvSpPr>
          <p:cNvPr id="4" name="Google Shape;102;p12"/>
          <p:cNvSpPr txBox="1">
            <a:spLocks/>
          </p:cNvSpPr>
          <p:nvPr/>
        </p:nvSpPr>
        <p:spPr>
          <a:xfrm>
            <a:off x="16849" y="1302232"/>
            <a:ext cx="8865894" cy="2071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s-ES" sz="1600" dirty="0" err="1"/>
              <a:t>What</a:t>
            </a:r>
            <a:r>
              <a:rPr lang="es-ES" sz="1600" dirty="0"/>
              <a:t> are </a:t>
            </a:r>
            <a:r>
              <a:rPr lang="es-ES" sz="1600" dirty="0" err="1"/>
              <a:t>the</a:t>
            </a:r>
            <a:r>
              <a:rPr lang="es-ES" sz="1600" dirty="0"/>
              <a:t> </a:t>
            </a:r>
            <a:r>
              <a:rPr lang="es-ES" sz="1600" dirty="0" err="1"/>
              <a:t>potential</a:t>
            </a:r>
            <a:r>
              <a:rPr lang="es-ES" sz="1600" dirty="0"/>
              <a:t> crises </a:t>
            </a:r>
            <a:r>
              <a:rPr lang="es-ES" sz="1600" dirty="0" err="1"/>
              <a:t>for</a:t>
            </a:r>
            <a:r>
              <a:rPr lang="es-ES" sz="1600" dirty="0"/>
              <a:t> digital </a:t>
            </a:r>
            <a:r>
              <a:rPr lang="es-ES" sz="1600" dirty="0" err="1"/>
              <a:t>enterprises</a:t>
            </a:r>
            <a:r>
              <a:rPr lang="es-ES" sz="1600" dirty="0"/>
              <a:t>?</a:t>
            </a:r>
          </a:p>
          <a:p>
            <a:pPr marL="0" indent="0">
              <a:buClr>
                <a:schemeClr val="dk1"/>
              </a:buClr>
              <a:buSzPts val="1100"/>
              <a:buFont typeface="Arial"/>
              <a:buNone/>
            </a:pPr>
            <a:endParaRPr lang="es-ES" sz="1200" dirty="0"/>
          </a:p>
          <a:p>
            <a:pPr marL="0" indent="0">
              <a:buFont typeface="Karla"/>
              <a:buNone/>
            </a:pPr>
            <a:endParaRPr lang="es-ES" sz="1200" dirty="0"/>
          </a:p>
        </p:txBody>
      </p:sp>
      <p:graphicFrame>
        <p:nvGraphicFramePr>
          <p:cNvPr id="2" name="Table 2">
            <a:extLst>
              <a:ext uri="{FF2B5EF4-FFF2-40B4-BE49-F238E27FC236}">
                <a16:creationId xmlns:a16="http://schemas.microsoft.com/office/drawing/2014/main" id="{D1865B05-9131-4A1A-B6FF-A5545D0D5512}"/>
              </a:ext>
            </a:extLst>
          </p:cNvPr>
          <p:cNvGraphicFramePr>
            <a:graphicFrameLocks noGrp="1"/>
          </p:cNvGraphicFramePr>
          <p:nvPr>
            <p:extLst>
              <p:ext uri="{D42A27DB-BD31-4B8C-83A1-F6EECF244321}">
                <p14:modId xmlns:p14="http://schemas.microsoft.com/office/powerpoint/2010/main" val="2811806670"/>
              </p:ext>
            </p:extLst>
          </p:nvPr>
        </p:nvGraphicFramePr>
        <p:xfrm>
          <a:off x="428872" y="1899823"/>
          <a:ext cx="8286255" cy="2191472"/>
        </p:xfrm>
        <a:graphic>
          <a:graphicData uri="http://schemas.openxmlformats.org/drawingml/2006/table">
            <a:tbl>
              <a:tblPr firstRow="1" bandRow="1">
                <a:tableStyleId>{08FB837D-C827-4EFA-A057-4D05807E0F7C}</a:tableStyleId>
              </a:tblPr>
              <a:tblGrid>
                <a:gridCol w="1622643">
                  <a:extLst>
                    <a:ext uri="{9D8B030D-6E8A-4147-A177-3AD203B41FA5}">
                      <a16:colId xmlns:a16="http://schemas.microsoft.com/office/drawing/2014/main" val="2604081703"/>
                    </a:ext>
                  </a:extLst>
                </a:gridCol>
                <a:gridCol w="3029688">
                  <a:extLst>
                    <a:ext uri="{9D8B030D-6E8A-4147-A177-3AD203B41FA5}">
                      <a16:colId xmlns:a16="http://schemas.microsoft.com/office/drawing/2014/main" val="3869450588"/>
                    </a:ext>
                  </a:extLst>
                </a:gridCol>
                <a:gridCol w="3633924">
                  <a:extLst>
                    <a:ext uri="{9D8B030D-6E8A-4147-A177-3AD203B41FA5}">
                      <a16:colId xmlns:a16="http://schemas.microsoft.com/office/drawing/2014/main" val="1850006991"/>
                    </a:ext>
                  </a:extLst>
                </a:gridCol>
              </a:tblGrid>
              <a:tr h="470896">
                <a:tc>
                  <a:txBody>
                    <a:bodyPr/>
                    <a:lstStyle/>
                    <a:p>
                      <a:r>
                        <a:rPr lang="en-US" dirty="0"/>
                        <a:t>Crisis</a:t>
                      </a:r>
                      <a:endParaRPr lang="en-IE" dirty="0"/>
                    </a:p>
                  </a:txBody>
                  <a:tcPr/>
                </a:tc>
                <a:tc>
                  <a:txBody>
                    <a:bodyPr/>
                    <a:lstStyle/>
                    <a:p>
                      <a:r>
                        <a:rPr lang="en-US" dirty="0"/>
                        <a:t>Impact</a:t>
                      </a:r>
                      <a:endParaRPr lang="en-IE" dirty="0"/>
                    </a:p>
                  </a:txBody>
                  <a:tcPr/>
                </a:tc>
                <a:tc>
                  <a:txBody>
                    <a:bodyPr/>
                    <a:lstStyle/>
                    <a:p>
                      <a:r>
                        <a:rPr lang="en-US" dirty="0"/>
                        <a:t>Prevention (Risk Management)</a:t>
                      </a:r>
                      <a:endParaRPr lang="en-IE" dirty="0"/>
                    </a:p>
                  </a:txBody>
                  <a:tcPr/>
                </a:tc>
                <a:extLst>
                  <a:ext uri="{0D108BD9-81ED-4DB2-BD59-A6C34878D82A}">
                    <a16:rowId xmlns:a16="http://schemas.microsoft.com/office/drawing/2014/main" val="3139262535"/>
                  </a:ext>
                </a:extLst>
              </a:tr>
              <a:tr h="657964">
                <a:tc>
                  <a:txBody>
                    <a:bodyPr/>
                    <a:lstStyle/>
                    <a:p>
                      <a:r>
                        <a:rPr lang="en-US" dirty="0"/>
                        <a:t>Technological</a:t>
                      </a:r>
                      <a:endParaRPr lang="en-IE" dirty="0"/>
                    </a:p>
                  </a:txBody>
                  <a:tcPr/>
                </a:tc>
                <a:tc>
                  <a:txBody>
                    <a:bodyPr/>
                    <a:lstStyle/>
                    <a:p>
                      <a:r>
                        <a:rPr lang="en-US" dirty="0"/>
                        <a:t>Website failure</a:t>
                      </a:r>
                    </a:p>
                    <a:p>
                      <a:r>
                        <a:rPr lang="en-US" dirty="0"/>
                        <a:t>Database loss</a:t>
                      </a:r>
                    </a:p>
                    <a:p>
                      <a:r>
                        <a:rPr lang="en-US" dirty="0"/>
                        <a:t>Hacking</a:t>
                      </a:r>
                      <a:endParaRPr lang="en-IE" dirty="0"/>
                    </a:p>
                  </a:txBody>
                  <a:tcPr/>
                </a:tc>
                <a:tc>
                  <a:txBody>
                    <a:bodyPr/>
                    <a:lstStyle/>
                    <a:p>
                      <a:r>
                        <a:rPr lang="en-US" dirty="0"/>
                        <a:t>Continuous review of digital security</a:t>
                      </a:r>
                      <a:endParaRPr lang="en-IE" dirty="0"/>
                    </a:p>
                  </a:txBody>
                  <a:tcPr/>
                </a:tc>
                <a:extLst>
                  <a:ext uri="{0D108BD9-81ED-4DB2-BD59-A6C34878D82A}">
                    <a16:rowId xmlns:a16="http://schemas.microsoft.com/office/drawing/2014/main" val="942773229"/>
                  </a:ext>
                </a:extLst>
              </a:tr>
              <a:tr h="470896">
                <a:tc>
                  <a:txBody>
                    <a:bodyPr/>
                    <a:lstStyle/>
                    <a:p>
                      <a:r>
                        <a:rPr lang="en-US" dirty="0"/>
                        <a:t>Legal</a:t>
                      </a:r>
                      <a:endParaRPr lang="en-IE" dirty="0"/>
                    </a:p>
                  </a:txBody>
                  <a:tcPr/>
                </a:tc>
                <a:tc>
                  <a:txBody>
                    <a:bodyPr/>
                    <a:lstStyle/>
                    <a:p>
                      <a:r>
                        <a:rPr lang="en-US" dirty="0"/>
                        <a:t>GDPR, copyright and privacy issues</a:t>
                      </a:r>
                      <a:endParaRPr lang="en-IE" dirty="0"/>
                    </a:p>
                  </a:txBody>
                  <a:tcPr/>
                </a:tc>
                <a:tc>
                  <a:txBody>
                    <a:bodyPr/>
                    <a:lstStyle/>
                    <a:p>
                      <a:r>
                        <a:rPr lang="en-US" dirty="0"/>
                        <a:t>Ensure compliance with relevant legislation</a:t>
                      </a:r>
                      <a:endParaRPr lang="en-IE" dirty="0"/>
                    </a:p>
                  </a:txBody>
                  <a:tcPr/>
                </a:tc>
                <a:extLst>
                  <a:ext uri="{0D108BD9-81ED-4DB2-BD59-A6C34878D82A}">
                    <a16:rowId xmlns:a16="http://schemas.microsoft.com/office/drawing/2014/main" val="4060545774"/>
                  </a:ext>
                </a:extLst>
              </a:tr>
              <a:tr h="470896">
                <a:tc>
                  <a:txBody>
                    <a:bodyPr/>
                    <a:lstStyle/>
                    <a:p>
                      <a:r>
                        <a:rPr lang="en-US" dirty="0"/>
                        <a:t>Public Relations</a:t>
                      </a:r>
                      <a:endParaRPr lang="en-IE" dirty="0"/>
                    </a:p>
                  </a:txBody>
                  <a:tcPr/>
                </a:tc>
                <a:tc>
                  <a:txBody>
                    <a:bodyPr/>
                    <a:lstStyle/>
                    <a:p>
                      <a:r>
                        <a:rPr lang="en-US" dirty="0"/>
                        <a:t>Negative publicity – loss of sales/customers</a:t>
                      </a:r>
                      <a:endParaRPr lang="en-IE" dirty="0"/>
                    </a:p>
                  </a:txBody>
                  <a:tcPr/>
                </a:tc>
                <a:tc>
                  <a:txBody>
                    <a:bodyPr/>
                    <a:lstStyle/>
                    <a:p>
                      <a:r>
                        <a:rPr lang="en-US" dirty="0"/>
                        <a:t>Establish your ORM (Unit 1.1) and review regularly </a:t>
                      </a:r>
                      <a:endParaRPr lang="en-IE" dirty="0"/>
                    </a:p>
                  </a:txBody>
                  <a:tcPr/>
                </a:tc>
                <a:extLst>
                  <a:ext uri="{0D108BD9-81ED-4DB2-BD59-A6C34878D82A}">
                    <a16:rowId xmlns:a16="http://schemas.microsoft.com/office/drawing/2014/main" val="2337780727"/>
                  </a:ext>
                </a:extLst>
              </a:tr>
            </a:tbl>
          </a:graphicData>
        </a:graphic>
      </p:graphicFrame>
    </p:spTree>
    <p:extLst>
      <p:ext uri="{BB962C8B-B14F-4D97-AF65-F5344CB8AC3E}">
        <p14:creationId xmlns:p14="http://schemas.microsoft.com/office/powerpoint/2010/main" val="21070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517828" y="2105424"/>
            <a:ext cx="2572120"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CRISIS PLANNING</a:t>
            </a:r>
          </a:p>
          <a:p>
            <a:pPr marL="0" lvl="0" indent="0" algn="ctr" rtl="0">
              <a:spcBef>
                <a:spcPts val="0"/>
              </a:spcBef>
              <a:spcAft>
                <a:spcPts val="0"/>
              </a:spcAft>
              <a:buNone/>
            </a:pPr>
            <a:r>
              <a:rPr lang="en-IE" dirty="0">
                <a:solidFill>
                  <a:srgbClr val="FFFFFF"/>
                </a:solidFill>
                <a:latin typeface="Karla"/>
                <a:ea typeface="Karla"/>
                <a:cs typeface="Karla"/>
                <a:sym typeface="Karla"/>
              </a:rPr>
              <a:t>Have</a:t>
            </a:r>
            <a:r>
              <a:rPr lang="en" dirty="0">
                <a:solidFill>
                  <a:srgbClr val="FFFFFF"/>
                </a:solidFill>
                <a:latin typeface="Karla"/>
                <a:ea typeface="Karla"/>
                <a:cs typeface="Karla"/>
                <a:sym typeface="Karla"/>
              </a:rPr>
              <a:t> a plan, prepared statements and positive follow-ups</a:t>
            </a:r>
            <a:endParaRPr dirty="0">
              <a:solidFill>
                <a:srgbClr val="FFFFFF"/>
              </a:solidFill>
              <a:latin typeface="Karla"/>
              <a:ea typeface="Karla"/>
              <a:cs typeface="Karla"/>
              <a:sym typeface="Karla"/>
            </a:endParaRPr>
          </a:p>
        </p:txBody>
      </p:sp>
      <p:sp>
        <p:nvSpPr>
          <p:cNvPr id="183" name="Google Shape;183;p20"/>
          <p:cNvSpPr txBox="1">
            <a:spLocks noGrp="1"/>
          </p:cNvSpPr>
          <p:nvPr>
            <p:ph type="body" idx="4294967295"/>
          </p:nvPr>
        </p:nvSpPr>
        <p:spPr>
          <a:xfrm>
            <a:off x="0" y="455760"/>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dirty="0">
              <a:solidFill>
                <a:srgbClr val="00AE9D"/>
              </a:solidFill>
            </a:endParaRPr>
          </a:p>
          <a:p>
            <a:pPr marL="0" lvl="0" indent="0" algn="l" rtl="0">
              <a:spcBef>
                <a:spcPts val="600"/>
              </a:spcBef>
              <a:spcAft>
                <a:spcPts val="0"/>
              </a:spcAft>
              <a:buNone/>
            </a:pPr>
            <a:r>
              <a:rPr lang="en-US" sz="2400" b="1" dirty="0">
                <a:solidFill>
                  <a:srgbClr val="00AE9D"/>
                </a:solidFill>
              </a:rPr>
              <a:t>Crisis Management – Public Relations</a:t>
            </a:r>
            <a:endParaRPr lang="en-US" sz="1800" dirty="0"/>
          </a:p>
          <a:p>
            <a:pPr marL="0" lvl="0" indent="0" algn="l" rtl="0">
              <a:spcBef>
                <a:spcPts val="600"/>
              </a:spcBef>
              <a:spcAft>
                <a:spcPts val="0"/>
              </a:spcAft>
              <a:buNone/>
            </a:pPr>
            <a:r>
              <a:rPr lang="en-US" dirty="0"/>
              <a:t>What to do (and not do!)</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Unit 2.2</a:t>
            </a:r>
            <a:endParaRPr lang="en-GB" dirty="0"/>
          </a:p>
        </p:txBody>
      </p:sp>
      <p:sp>
        <p:nvSpPr>
          <p:cNvPr id="5" name="Google Shape;197;p22"/>
          <p:cNvSpPr/>
          <p:nvPr/>
        </p:nvSpPr>
        <p:spPr>
          <a:xfrm>
            <a:off x="2174581" y="2017995"/>
            <a:ext cx="2674043"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STAY ALERT</a:t>
            </a:r>
          </a:p>
          <a:p>
            <a:pPr marL="0" lvl="0" indent="0" algn="ctr" rtl="0">
              <a:spcBef>
                <a:spcPts val="0"/>
              </a:spcBef>
              <a:spcAft>
                <a:spcPts val="0"/>
              </a:spcAft>
              <a:buNone/>
            </a:pPr>
            <a:r>
              <a:rPr lang="en-IE" dirty="0">
                <a:solidFill>
                  <a:srgbClr val="FFFFFF"/>
                </a:solidFill>
                <a:latin typeface="Karla"/>
                <a:ea typeface="Karla"/>
                <a:cs typeface="Karla"/>
                <a:sym typeface="Karla"/>
              </a:rPr>
              <a:t>Services</a:t>
            </a:r>
            <a:r>
              <a:rPr lang="en" dirty="0">
                <a:solidFill>
                  <a:srgbClr val="FFFFFF"/>
                </a:solidFill>
                <a:latin typeface="Karla"/>
                <a:ea typeface="Karla"/>
                <a:cs typeface="Karla"/>
                <a:sym typeface="Karla"/>
              </a:rPr>
              <a:t> such as TalkWalker will let you know if you are being talked abo</a:t>
            </a:r>
            <a:r>
              <a:rPr lang="en-IE" dirty="0" err="1">
                <a:solidFill>
                  <a:srgbClr val="FFFFFF"/>
                </a:solidFill>
                <a:latin typeface="Karla"/>
                <a:ea typeface="Karla"/>
                <a:cs typeface="Karla"/>
                <a:sym typeface="Karla"/>
              </a:rPr>
              <a:t>ut</a:t>
            </a:r>
            <a:r>
              <a:rPr lang="en" dirty="0">
                <a:solidFill>
                  <a:srgbClr val="FFFFFF"/>
                </a:solidFill>
                <a:latin typeface="Karla"/>
                <a:ea typeface="Karla"/>
                <a:cs typeface="Karla"/>
                <a:sym typeface="Karla"/>
              </a:rPr>
              <a:t> online!</a:t>
            </a:r>
            <a:endParaRPr dirty="0">
              <a:solidFill>
                <a:srgbClr val="FFFFFF"/>
              </a:solidFill>
              <a:latin typeface="Karla"/>
              <a:ea typeface="Karla"/>
              <a:cs typeface="Karla"/>
              <a:sym typeface="Karla"/>
            </a:endParaRPr>
          </a:p>
        </p:txBody>
      </p:sp>
      <p:sp>
        <p:nvSpPr>
          <p:cNvPr id="7" name="Google Shape;198;p22"/>
          <p:cNvSpPr/>
          <p:nvPr/>
        </p:nvSpPr>
        <p:spPr>
          <a:xfrm>
            <a:off x="0" y="2320578"/>
            <a:ext cx="2743653" cy="1795331"/>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MONITOR!</a:t>
            </a:r>
          </a:p>
          <a:p>
            <a:pPr marL="0" lvl="0" indent="0" algn="ctr" rtl="0">
              <a:spcBef>
                <a:spcPts val="0"/>
              </a:spcBef>
              <a:spcAft>
                <a:spcPts val="0"/>
              </a:spcAft>
              <a:buNone/>
            </a:pPr>
            <a:r>
              <a:rPr lang="en-IE" dirty="0">
                <a:solidFill>
                  <a:srgbClr val="004C52"/>
                </a:solidFill>
                <a:latin typeface="Karla"/>
                <a:ea typeface="Karla"/>
                <a:cs typeface="Karla"/>
                <a:sym typeface="Karla"/>
              </a:rPr>
              <a:t>Who has access to your media accounts? Don’t post from private accounts!</a:t>
            </a:r>
            <a:endParaRPr dirty="0">
              <a:solidFill>
                <a:srgbClr val="004C52"/>
              </a:solidFill>
              <a:latin typeface="Karla"/>
              <a:ea typeface="Karla"/>
              <a:cs typeface="Karla"/>
              <a:sym typeface="Karla"/>
            </a:endParaRPr>
          </a:p>
        </p:txBody>
      </p:sp>
      <p:sp>
        <p:nvSpPr>
          <p:cNvPr id="8" name="Google Shape;199;p22"/>
          <p:cNvSpPr/>
          <p:nvPr/>
        </p:nvSpPr>
        <p:spPr>
          <a:xfrm>
            <a:off x="4349068" y="2320578"/>
            <a:ext cx="2743654" cy="1867219"/>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LISTEN A</a:t>
            </a:r>
            <a:r>
              <a:rPr lang="en-IE" b="1" u="sng" dirty="0">
                <a:solidFill>
                  <a:srgbClr val="004C52"/>
                </a:solidFill>
                <a:latin typeface="Karla"/>
                <a:ea typeface="Karla"/>
                <a:cs typeface="Karla"/>
                <a:sym typeface="Karla"/>
              </a:rPr>
              <a:t>ND</a:t>
            </a:r>
            <a:r>
              <a:rPr lang="en" b="1" u="sng" dirty="0">
                <a:solidFill>
                  <a:srgbClr val="004C52"/>
                </a:solidFill>
                <a:latin typeface="Karla"/>
                <a:ea typeface="Karla"/>
                <a:cs typeface="Karla"/>
                <a:sym typeface="Karla"/>
              </a:rPr>
              <a:t> RESPOND</a:t>
            </a:r>
          </a:p>
          <a:p>
            <a:pPr marL="0" lvl="0" indent="0" algn="ctr" rtl="0">
              <a:spcBef>
                <a:spcPts val="0"/>
              </a:spcBef>
              <a:spcAft>
                <a:spcPts val="0"/>
              </a:spcAft>
              <a:buNone/>
            </a:pPr>
            <a:r>
              <a:rPr lang="en-US" dirty="0">
                <a:solidFill>
                  <a:srgbClr val="004C52"/>
                </a:solidFill>
                <a:latin typeface="Karla"/>
                <a:ea typeface="Karla"/>
                <a:cs typeface="Karla"/>
                <a:sym typeface="Karla"/>
              </a:rPr>
              <a:t>Listen to customer feedback - respond to negative feedback quickly and calmly </a:t>
            </a:r>
            <a:endParaRPr dirty="0">
              <a:solidFill>
                <a:srgbClr val="004C52"/>
              </a:solidFill>
              <a:latin typeface="Karla"/>
              <a:ea typeface="Karla"/>
              <a:cs typeface="Karla"/>
              <a:sym typeface="Karla"/>
            </a:endParaRPr>
          </a:p>
        </p:txBody>
      </p:sp>
    </p:spTree>
    <p:extLst>
      <p:ext uri="{BB962C8B-B14F-4D97-AF65-F5344CB8AC3E}">
        <p14:creationId xmlns:p14="http://schemas.microsoft.com/office/powerpoint/2010/main" val="91907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solidFill>
                  <a:srgbClr val="00AE9D"/>
                </a:solidFill>
              </a:rPr>
              <a:t>The Ratner Effect</a:t>
            </a: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Case </a:t>
            </a:r>
            <a:r>
              <a:rPr lang="es-ES" dirty="0" err="1"/>
              <a:t>Study</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a:t>Gerald Ratner </a:t>
            </a:r>
            <a:r>
              <a:rPr lang="es-ES" sz="1800" dirty="0" err="1"/>
              <a:t>inherited</a:t>
            </a:r>
            <a:r>
              <a:rPr lang="es-ES" sz="1800" dirty="0"/>
              <a:t> </a:t>
            </a:r>
            <a:r>
              <a:rPr lang="es-ES" sz="1800" dirty="0" err="1"/>
              <a:t>the</a:t>
            </a:r>
            <a:r>
              <a:rPr lang="es-ES" sz="1800" dirty="0"/>
              <a:t> </a:t>
            </a:r>
            <a:r>
              <a:rPr lang="es-ES" sz="1800" dirty="0" err="1"/>
              <a:t>family</a:t>
            </a:r>
            <a:r>
              <a:rPr lang="es-ES" sz="1800" dirty="0"/>
              <a:t> </a:t>
            </a:r>
            <a:r>
              <a:rPr lang="es-ES" sz="1800" dirty="0" err="1"/>
              <a:t>jewellery</a:t>
            </a:r>
            <a:r>
              <a:rPr lang="es-ES" sz="1800" dirty="0"/>
              <a:t> </a:t>
            </a:r>
            <a:r>
              <a:rPr lang="es-ES" sz="1800" dirty="0" err="1"/>
              <a:t>business</a:t>
            </a:r>
            <a:r>
              <a:rPr lang="es-ES" sz="1800" dirty="0"/>
              <a:t> in 1984 and </a:t>
            </a:r>
            <a:r>
              <a:rPr lang="es-ES" sz="1800" dirty="0" err="1"/>
              <a:t>transformed</a:t>
            </a:r>
            <a:r>
              <a:rPr lang="es-ES" sz="1800" dirty="0"/>
              <a:t> </a:t>
            </a:r>
            <a:r>
              <a:rPr lang="es-ES" sz="1800" dirty="0" err="1"/>
              <a:t>it</a:t>
            </a:r>
            <a:r>
              <a:rPr lang="es-ES" sz="1800" dirty="0"/>
              <a:t> </a:t>
            </a:r>
            <a:r>
              <a:rPr lang="es-ES" sz="1800" dirty="0" err="1"/>
              <a:t>into</a:t>
            </a:r>
            <a:r>
              <a:rPr lang="es-ES" sz="1800" dirty="0"/>
              <a:t> a multi </a:t>
            </a:r>
            <a:r>
              <a:rPr lang="es-ES" sz="1800" dirty="0" err="1"/>
              <a:t>million</a:t>
            </a:r>
            <a:r>
              <a:rPr lang="es-ES" sz="1800" dirty="0"/>
              <a:t> </a:t>
            </a:r>
            <a:r>
              <a:rPr lang="es-ES" sz="1800" dirty="0" err="1"/>
              <a:t>pound</a:t>
            </a:r>
            <a:r>
              <a:rPr lang="es-ES" sz="1800" dirty="0"/>
              <a:t> </a:t>
            </a:r>
            <a:r>
              <a:rPr lang="es-ES" sz="1800" dirty="0" err="1"/>
              <a:t>empire</a:t>
            </a:r>
            <a:r>
              <a:rPr lang="es-ES" sz="1800" dirty="0"/>
              <a:t> </a:t>
            </a:r>
            <a:r>
              <a:rPr lang="es-ES" sz="1800" dirty="0" err="1"/>
              <a:t>selling</a:t>
            </a:r>
            <a:r>
              <a:rPr lang="es-ES" sz="1800" dirty="0"/>
              <a:t> </a:t>
            </a:r>
            <a:r>
              <a:rPr lang="es-ES" sz="1800" dirty="0" err="1"/>
              <a:t>affordable</a:t>
            </a:r>
            <a:r>
              <a:rPr lang="es-ES" sz="1800" dirty="0"/>
              <a:t> </a:t>
            </a:r>
            <a:r>
              <a:rPr lang="es-ES" sz="1800" dirty="0" err="1"/>
              <a:t>goods</a:t>
            </a:r>
            <a:r>
              <a:rPr lang="es-ES" sz="1800" dirty="0"/>
              <a:t>.</a:t>
            </a:r>
          </a:p>
          <a:p>
            <a:pPr marL="171450" indent="-171450">
              <a:buClr>
                <a:schemeClr val="dk1"/>
              </a:buClr>
              <a:buSzPts val="1100"/>
            </a:pPr>
            <a:r>
              <a:rPr lang="es-ES" sz="1800" dirty="0"/>
              <a:t>In 1991 he </a:t>
            </a:r>
            <a:r>
              <a:rPr lang="es-ES" sz="1800" dirty="0" err="1"/>
              <a:t>gave</a:t>
            </a:r>
            <a:r>
              <a:rPr lang="es-ES" sz="1800" dirty="0"/>
              <a:t> a </a:t>
            </a:r>
            <a:r>
              <a:rPr lang="es-ES" sz="1800" dirty="0" err="1"/>
              <a:t>speech</a:t>
            </a:r>
            <a:r>
              <a:rPr lang="es-ES" sz="1800" dirty="0"/>
              <a:t> at </a:t>
            </a:r>
            <a:r>
              <a:rPr lang="es-ES" sz="1800" dirty="0" err="1"/>
              <a:t>the</a:t>
            </a:r>
            <a:r>
              <a:rPr lang="es-ES" sz="1800" dirty="0"/>
              <a:t> </a:t>
            </a:r>
            <a:r>
              <a:rPr lang="es-ES" sz="1800" dirty="0" err="1"/>
              <a:t>Institute</a:t>
            </a:r>
            <a:r>
              <a:rPr lang="es-ES" sz="1800" dirty="0"/>
              <a:t> </a:t>
            </a:r>
            <a:r>
              <a:rPr lang="es-ES" sz="1800" dirty="0" err="1"/>
              <a:t>of</a:t>
            </a:r>
            <a:r>
              <a:rPr lang="es-ES" sz="1800" dirty="0"/>
              <a:t> </a:t>
            </a:r>
            <a:r>
              <a:rPr lang="es-ES" sz="1800" dirty="0" err="1"/>
              <a:t>Directors</a:t>
            </a:r>
            <a:r>
              <a:rPr lang="es-ES" sz="1800" dirty="0"/>
              <a:t> </a:t>
            </a:r>
            <a:r>
              <a:rPr lang="es-ES" sz="1800" dirty="0" err="1"/>
              <a:t>to</a:t>
            </a:r>
            <a:r>
              <a:rPr lang="es-ES" sz="1800" dirty="0"/>
              <a:t> </a:t>
            </a:r>
            <a:r>
              <a:rPr lang="es-ES" sz="1800" dirty="0" err="1"/>
              <a:t>over</a:t>
            </a:r>
            <a:r>
              <a:rPr lang="es-ES" sz="1800" dirty="0"/>
              <a:t> 6,000 </a:t>
            </a:r>
            <a:r>
              <a:rPr lang="es-ES" sz="1800" dirty="0" err="1"/>
              <a:t>people</a:t>
            </a:r>
            <a:r>
              <a:rPr lang="es-ES" sz="1800" dirty="0"/>
              <a:t>. </a:t>
            </a:r>
            <a:r>
              <a:rPr lang="es-ES" sz="1800" dirty="0" err="1"/>
              <a:t>When</a:t>
            </a:r>
            <a:r>
              <a:rPr lang="es-ES" sz="1800" dirty="0"/>
              <a:t> </a:t>
            </a:r>
            <a:r>
              <a:rPr lang="es-ES" sz="1800" dirty="0" err="1"/>
              <a:t>asked</a:t>
            </a:r>
            <a:r>
              <a:rPr lang="es-ES" sz="1800" dirty="0"/>
              <a:t> </a:t>
            </a:r>
            <a:r>
              <a:rPr lang="es-ES" sz="1800" dirty="0" err="1"/>
              <a:t>how</a:t>
            </a:r>
            <a:r>
              <a:rPr lang="es-ES" sz="1800" dirty="0"/>
              <a:t> he </a:t>
            </a:r>
            <a:r>
              <a:rPr lang="es-ES" sz="1800" dirty="0" err="1"/>
              <a:t>could</a:t>
            </a:r>
            <a:r>
              <a:rPr lang="es-ES" sz="1800" dirty="0"/>
              <a:t> </a:t>
            </a:r>
            <a:r>
              <a:rPr lang="es-ES" sz="1800" dirty="0" err="1"/>
              <a:t>sell</a:t>
            </a:r>
            <a:r>
              <a:rPr lang="es-ES" sz="1800" dirty="0"/>
              <a:t> </a:t>
            </a:r>
            <a:r>
              <a:rPr lang="es-ES" sz="1800" dirty="0" err="1"/>
              <a:t>his</a:t>
            </a:r>
            <a:r>
              <a:rPr lang="es-ES" sz="1800" dirty="0"/>
              <a:t> </a:t>
            </a:r>
            <a:r>
              <a:rPr lang="es-ES" sz="1800" dirty="0" err="1"/>
              <a:t>products</a:t>
            </a:r>
            <a:r>
              <a:rPr lang="es-ES" sz="1800" dirty="0"/>
              <a:t> at </a:t>
            </a:r>
            <a:r>
              <a:rPr lang="es-ES" sz="1800" dirty="0" err="1"/>
              <a:t>such</a:t>
            </a:r>
            <a:r>
              <a:rPr lang="es-ES" sz="1800" dirty="0"/>
              <a:t> </a:t>
            </a:r>
            <a:r>
              <a:rPr lang="es-ES" sz="1800" dirty="0" err="1"/>
              <a:t>low</a:t>
            </a:r>
            <a:r>
              <a:rPr lang="es-ES" sz="1800" dirty="0"/>
              <a:t> </a:t>
            </a:r>
            <a:r>
              <a:rPr lang="es-ES" sz="1800" dirty="0" err="1"/>
              <a:t>prices</a:t>
            </a:r>
            <a:r>
              <a:rPr lang="es-ES" sz="1800" dirty="0"/>
              <a:t> he </a:t>
            </a:r>
            <a:r>
              <a:rPr lang="es-ES" sz="1800" dirty="0" err="1"/>
              <a:t>replied</a:t>
            </a:r>
            <a:r>
              <a:rPr lang="es-ES" sz="1800" dirty="0"/>
              <a:t>:</a:t>
            </a:r>
          </a:p>
          <a:p>
            <a:pPr marL="628650" lvl="1" indent="-171450">
              <a:buClr>
                <a:schemeClr val="dk1"/>
              </a:buClr>
              <a:buSzPts val="1100"/>
            </a:pPr>
            <a:r>
              <a:rPr lang="es-ES" sz="1800" dirty="0"/>
              <a:t>‘</a:t>
            </a:r>
            <a:r>
              <a:rPr lang="es-ES" sz="1800" dirty="0" err="1"/>
              <a:t>because</a:t>
            </a:r>
            <a:r>
              <a:rPr lang="es-ES" sz="1800" dirty="0"/>
              <a:t> </a:t>
            </a:r>
            <a:r>
              <a:rPr lang="es-ES" sz="1800" dirty="0" err="1"/>
              <a:t>it’s</a:t>
            </a:r>
            <a:r>
              <a:rPr lang="es-ES" sz="1800" dirty="0"/>
              <a:t> total </a:t>
            </a:r>
            <a:r>
              <a:rPr lang="es-ES" sz="1800" dirty="0" err="1"/>
              <a:t>crap</a:t>
            </a:r>
            <a:r>
              <a:rPr lang="es-ES" sz="1800" dirty="0"/>
              <a:t>’</a:t>
            </a:r>
          </a:p>
          <a:p>
            <a:pPr marL="171450" indent="-171450">
              <a:buClr>
                <a:schemeClr val="dk1"/>
              </a:buClr>
              <a:buSzPts val="1100"/>
            </a:pPr>
            <a:r>
              <a:rPr lang="es-ES" sz="1800" dirty="0"/>
              <a:t>The media </a:t>
            </a:r>
            <a:r>
              <a:rPr lang="es-ES" sz="1800" dirty="0" err="1"/>
              <a:t>ran</a:t>
            </a:r>
            <a:r>
              <a:rPr lang="es-ES" sz="1800" dirty="0"/>
              <a:t> </a:t>
            </a:r>
            <a:r>
              <a:rPr lang="es-ES" sz="1800" dirty="0" err="1"/>
              <a:t>the</a:t>
            </a:r>
            <a:r>
              <a:rPr lang="es-ES" sz="1800" dirty="0"/>
              <a:t> </a:t>
            </a:r>
            <a:r>
              <a:rPr lang="es-ES" sz="1800" dirty="0" err="1"/>
              <a:t>story</a:t>
            </a:r>
            <a:r>
              <a:rPr lang="es-ES" sz="1800" dirty="0"/>
              <a:t> and </a:t>
            </a:r>
            <a:r>
              <a:rPr lang="es-ES" sz="1800" dirty="0" err="1"/>
              <a:t>the</a:t>
            </a:r>
            <a:r>
              <a:rPr lang="es-ES" sz="1800" dirty="0"/>
              <a:t> </a:t>
            </a:r>
            <a:r>
              <a:rPr lang="es-ES" sz="1800" dirty="0" err="1"/>
              <a:t>company’s</a:t>
            </a:r>
            <a:r>
              <a:rPr lang="es-ES" sz="1800" dirty="0"/>
              <a:t> shares </a:t>
            </a:r>
            <a:r>
              <a:rPr lang="es-ES" sz="1800" dirty="0" err="1"/>
              <a:t>lost</a:t>
            </a:r>
            <a:r>
              <a:rPr lang="es-ES" sz="1800" dirty="0"/>
              <a:t> £500 </a:t>
            </a:r>
            <a:r>
              <a:rPr lang="es-ES" sz="1800" dirty="0" err="1"/>
              <a:t>million</a:t>
            </a:r>
            <a:r>
              <a:rPr lang="es-ES" sz="1800" dirty="0"/>
              <a:t> in </a:t>
            </a:r>
            <a:r>
              <a:rPr lang="es-ES" sz="1800" dirty="0" err="1"/>
              <a:t>days</a:t>
            </a:r>
            <a:r>
              <a:rPr lang="es-ES" sz="1800" dirty="0"/>
              <a:t>.</a:t>
            </a:r>
          </a:p>
          <a:p>
            <a:pPr marL="171450" indent="-171450">
              <a:buClr>
                <a:schemeClr val="dk1"/>
              </a:buClr>
              <a:buSzPts val="1100"/>
            </a:pPr>
            <a:r>
              <a:rPr lang="es-ES" sz="1800" dirty="0" err="1"/>
              <a:t>You</a:t>
            </a:r>
            <a:r>
              <a:rPr lang="es-ES" sz="1800" dirty="0"/>
              <a:t> can </a:t>
            </a:r>
            <a:r>
              <a:rPr lang="es-ES" sz="1800" dirty="0" err="1"/>
              <a:t>spend</a:t>
            </a:r>
            <a:r>
              <a:rPr lang="es-ES" sz="1800" dirty="0"/>
              <a:t> </a:t>
            </a:r>
            <a:r>
              <a:rPr lang="es-ES" sz="1800" dirty="0" err="1"/>
              <a:t>years</a:t>
            </a:r>
            <a:r>
              <a:rPr lang="es-ES" sz="1800" dirty="0"/>
              <a:t> </a:t>
            </a:r>
            <a:r>
              <a:rPr lang="es-ES" sz="1800" dirty="0" err="1"/>
              <a:t>building</a:t>
            </a:r>
            <a:r>
              <a:rPr lang="es-ES" sz="1800" dirty="0"/>
              <a:t> </a:t>
            </a:r>
            <a:r>
              <a:rPr lang="es-ES" sz="1800" dirty="0" err="1"/>
              <a:t>your</a:t>
            </a:r>
            <a:r>
              <a:rPr lang="es-ES" sz="1800" dirty="0"/>
              <a:t> </a:t>
            </a:r>
            <a:r>
              <a:rPr lang="es-ES" sz="1800" dirty="0" err="1"/>
              <a:t>reputation</a:t>
            </a:r>
            <a:r>
              <a:rPr lang="es-ES" sz="1800" dirty="0"/>
              <a:t> – </a:t>
            </a:r>
            <a:r>
              <a:rPr lang="es-ES" sz="1800" dirty="0" err="1"/>
              <a:t>it</a:t>
            </a:r>
            <a:r>
              <a:rPr lang="es-ES" sz="1800" dirty="0"/>
              <a:t> can be </a:t>
            </a:r>
            <a:r>
              <a:rPr lang="es-ES" sz="1800" dirty="0" err="1"/>
              <a:t>destroyed</a:t>
            </a:r>
            <a:r>
              <a:rPr lang="es-ES" sz="1800" dirty="0"/>
              <a:t> in </a:t>
            </a:r>
            <a:r>
              <a:rPr lang="es-ES" sz="1800" dirty="0" err="1"/>
              <a:t>seconds</a:t>
            </a:r>
            <a:r>
              <a:rPr lang="es-ES" sz="1800" dirty="0"/>
              <a:t>!</a:t>
            </a:r>
          </a:p>
          <a:p>
            <a:pPr marL="171450" indent="-171450">
              <a:buClr>
                <a:schemeClr val="dk1"/>
              </a:buClr>
              <a:buSzPts val="1100"/>
            </a:pPr>
            <a:endParaRPr lang="es-ES" sz="1800" dirty="0"/>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37167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a:solidFill>
                  <a:srgbClr val="00AE9D"/>
                </a:solidFill>
              </a:rPr>
              <a:t>Talkwalker</a:t>
            </a:r>
            <a:endParaRPr lang="en-US" sz="1800" b="1" dirty="0">
              <a:solidFill>
                <a:srgbClr val="00AE9D"/>
              </a:solidFill>
            </a:endParaRP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Task</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err="1"/>
              <a:t>Go</a:t>
            </a:r>
            <a:r>
              <a:rPr lang="es-ES" sz="1800" dirty="0"/>
              <a:t> </a:t>
            </a:r>
            <a:r>
              <a:rPr lang="es-ES" sz="1800" dirty="0" err="1"/>
              <a:t>to</a:t>
            </a:r>
            <a:r>
              <a:rPr lang="es-ES" sz="1800" dirty="0"/>
              <a:t> </a:t>
            </a:r>
            <a:r>
              <a:rPr lang="es-ES" sz="1800" dirty="0">
                <a:hlinkClick r:id="rId3"/>
              </a:rPr>
              <a:t>www.talkwalker.com</a:t>
            </a:r>
            <a:r>
              <a:rPr lang="es-ES" sz="1800" dirty="0"/>
              <a:t> </a:t>
            </a:r>
          </a:p>
          <a:p>
            <a:pPr marL="171450" indent="-171450">
              <a:buClr>
                <a:schemeClr val="dk1"/>
              </a:buClr>
              <a:buSzPts val="1100"/>
            </a:pPr>
            <a:r>
              <a:rPr lang="es-ES" sz="1800" dirty="0" err="1"/>
              <a:t>Sign</a:t>
            </a:r>
            <a:r>
              <a:rPr lang="es-ES" sz="1800" dirty="0"/>
              <a:t> up </a:t>
            </a:r>
            <a:r>
              <a:rPr lang="es-ES" sz="1800" dirty="0" err="1"/>
              <a:t>for</a:t>
            </a:r>
            <a:r>
              <a:rPr lang="es-ES" sz="1800" dirty="0"/>
              <a:t> free social media </a:t>
            </a:r>
            <a:r>
              <a:rPr lang="es-ES" sz="1800" dirty="0" err="1"/>
              <a:t>monitoring</a:t>
            </a:r>
            <a:r>
              <a:rPr lang="es-ES" sz="1800" dirty="0"/>
              <a:t> </a:t>
            </a:r>
            <a:r>
              <a:rPr lang="es-ES" sz="1800" dirty="0" err="1"/>
              <a:t>tools</a:t>
            </a:r>
            <a:endParaRPr lang="es-ES" sz="1800" dirty="0"/>
          </a:p>
          <a:p>
            <a:pPr marL="171450" indent="-171450">
              <a:buClr>
                <a:schemeClr val="dk1"/>
              </a:buClr>
              <a:buSzPts val="1100"/>
            </a:pPr>
            <a:r>
              <a:rPr lang="es-ES" sz="1800" dirty="0" err="1"/>
              <a:t>You</a:t>
            </a:r>
            <a:r>
              <a:rPr lang="es-ES" sz="1800" dirty="0"/>
              <a:t> </a:t>
            </a:r>
            <a:r>
              <a:rPr lang="es-ES" sz="1800" dirty="0" err="1"/>
              <a:t>will</a:t>
            </a:r>
            <a:r>
              <a:rPr lang="es-ES" sz="1800" dirty="0"/>
              <a:t> </a:t>
            </a:r>
            <a:r>
              <a:rPr lang="es-ES" sz="1800" dirty="0" err="1"/>
              <a:t>receive</a:t>
            </a:r>
            <a:r>
              <a:rPr lang="es-ES" sz="1800" dirty="0"/>
              <a:t> </a:t>
            </a:r>
            <a:r>
              <a:rPr lang="es-ES" sz="1800" dirty="0" err="1"/>
              <a:t>an</a:t>
            </a:r>
            <a:r>
              <a:rPr lang="es-ES" sz="1800" dirty="0"/>
              <a:t> </a:t>
            </a:r>
            <a:r>
              <a:rPr lang="es-ES" sz="1800" dirty="0" err="1"/>
              <a:t>alert</a:t>
            </a:r>
            <a:r>
              <a:rPr lang="es-ES" sz="1800" dirty="0"/>
              <a:t> </a:t>
            </a:r>
            <a:r>
              <a:rPr lang="es-ES" sz="1800" dirty="0" err="1"/>
              <a:t>every</a:t>
            </a:r>
            <a:r>
              <a:rPr lang="es-ES" sz="1800" dirty="0"/>
              <a:t> time </a:t>
            </a:r>
            <a:r>
              <a:rPr lang="es-ES" sz="1800" dirty="0" err="1"/>
              <a:t>your</a:t>
            </a:r>
            <a:r>
              <a:rPr lang="es-ES" sz="1800" dirty="0"/>
              <a:t> Enterprise/Brand </a:t>
            </a:r>
            <a:r>
              <a:rPr lang="es-ES" sz="1800" dirty="0" err="1"/>
              <a:t>name</a:t>
            </a:r>
            <a:r>
              <a:rPr lang="es-ES" sz="1800" dirty="0"/>
              <a:t> </a:t>
            </a:r>
            <a:r>
              <a:rPr lang="es-ES" sz="1800" dirty="0" err="1"/>
              <a:t>is</a:t>
            </a:r>
            <a:r>
              <a:rPr lang="es-ES" sz="1800" dirty="0"/>
              <a:t> </a:t>
            </a:r>
            <a:r>
              <a:rPr lang="es-ES" sz="1800" dirty="0" err="1"/>
              <a:t>mentioned</a:t>
            </a:r>
            <a:r>
              <a:rPr lang="es-ES" sz="1800" dirty="0"/>
              <a:t> online</a:t>
            </a:r>
          </a:p>
          <a:p>
            <a:pPr marL="171450" indent="-171450">
              <a:buClr>
                <a:schemeClr val="dk1"/>
              </a:buClr>
              <a:buSzPts val="1100"/>
            </a:pPr>
            <a:endParaRPr lang="es-ES" sz="1800" dirty="0"/>
          </a:p>
          <a:p>
            <a:pPr marL="171450" indent="-171450">
              <a:buClr>
                <a:schemeClr val="dk1"/>
              </a:buClr>
              <a:buSzPts val="1100"/>
            </a:pPr>
            <a:endParaRPr lang="es-ES" sz="1800" dirty="0"/>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pic>
        <p:nvPicPr>
          <p:cNvPr id="3" name="Picture 2">
            <a:extLst>
              <a:ext uri="{FF2B5EF4-FFF2-40B4-BE49-F238E27FC236}">
                <a16:creationId xmlns:a16="http://schemas.microsoft.com/office/drawing/2014/main" id="{C7E26047-B77C-4440-B0F0-812F459678FB}"/>
              </a:ext>
            </a:extLst>
          </p:cNvPr>
          <p:cNvPicPr>
            <a:picLocks noChangeAspect="1"/>
          </p:cNvPicPr>
          <p:nvPr/>
        </p:nvPicPr>
        <p:blipFill>
          <a:blip r:embed="rId4"/>
          <a:stretch>
            <a:fillRect/>
          </a:stretch>
        </p:blipFill>
        <p:spPr>
          <a:xfrm>
            <a:off x="1788933" y="2862984"/>
            <a:ext cx="6609715" cy="1587387"/>
          </a:xfrm>
          <a:prstGeom prst="rect">
            <a:avLst/>
          </a:prstGeom>
        </p:spPr>
      </p:pic>
    </p:spTree>
    <p:extLst>
      <p:ext uri="{BB962C8B-B14F-4D97-AF65-F5344CB8AC3E}">
        <p14:creationId xmlns:p14="http://schemas.microsoft.com/office/powerpoint/2010/main" val="408480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Self-assessment</a:t>
            </a:r>
            <a:r>
              <a:rPr lang="es-ES" dirty="0"/>
              <a:t> test</a:t>
            </a:r>
          </a:p>
        </p:txBody>
      </p:sp>
      <p:sp>
        <p:nvSpPr>
          <p:cNvPr id="7" name="Marcador de texto 6"/>
          <p:cNvSpPr>
            <a:spLocks noGrp="1"/>
          </p:cNvSpPr>
          <p:nvPr>
            <p:ph type="body" idx="1"/>
          </p:nvPr>
        </p:nvSpPr>
        <p:spPr>
          <a:xfrm>
            <a:off x="110031" y="1315200"/>
            <a:ext cx="2365200" cy="3429900"/>
          </a:xfrm>
        </p:spPr>
        <p:txBody>
          <a:bodyPr/>
          <a:lstStyle/>
          <a:p>
            <a:r>
              <a:rPr lang="es-ES" b="1" dirty="0" err="1"/>
              <a:t>What</a:t>
            </a:r>
            <a:r>
              <a:rPr lang="es-ES" b="1" dirty="0"/>
              <a:t> </a:t>
            </a:r>
            <a:r>
              <a:rPr lang="es-ES" b="1" dirty="0" err="1"/>
              <a:t>is</a:t>
            </a:r>
            <a:r>
              <a:rPr lang="es-ES" b="1" dirty="0"/>
              <a:t> DPR?</a:t>
            </a:r>
          </a:p>
          <a:p>
            <a:pPr marL="214313" indent="-214313">
              <a:buFontTx/>
              <a:buChar char="-"/>
            </a:pPr>
            <a:r>
              <a:rPr lang="en-US" altLang="ko-KR" sz="1200" dirty="0">
                <a:solidFill>
                  <a:schemeClr val="tx1">
                    <a:lumMod val="75000"/>
                    <a:lumOff val="25000"/>
                  </a:schemeClr>
                </a:solidFill>
                <a:cs typeface="Arial" pitchFamily="34" charset="0"/>
              </a:rPr>
              <a:t>Digital Public Relations</a:t>
            </a:r>
          </a:p>
          <a:p>
            <a:pPr marL="214313" indent="-214313">
              <a:buFontTx/>
              <a:buChar char="-"/>
            </a:pPr>
            <a:r>
              <a:rPr lang="en-US" altLang="ko-KR" sz="1200" dirty="0">
                <a:solidFill>
                  <a:schemeClr val="tx1">
                    <a:lumMod val="75000"/>
                    <a:lumOff val="25000"/>
                  </a:schemeClr>
                </a:solidFill>
                <a:cs typeface="Arial" pitchFamily="34" charset="0"/>
              </a:rPr>
              <a:t>Digital Publishing Rules</a:t>
            </a:r>
          </a:p>
          <a:p>
            <a:pPr marL="214313" indent="-214313">
              <a:buFontTx/>
              <a:buChar char="-"/>
            </a:pPr>
            <a:r>
              <a:rPr lang="en-US" altLang="ko-KR" sz="1200" dirty="0">
                <a:solidFill>
                  <a:schemeClr val="tx1">
                    <a:lumMod val="75000"/>
                    <a:lumOff val="25000"/>
                  </a:schemeClr>
                </a:solidFill>
                <a:cs typeface="Arial" pitchFamily="34" charset="0"/>
              </a:rPr>
              <a:t>Digital Print Regulations</a:t>
            </a:r>
          </a:p>
          <a:p>
            <a:pPr lvl="1"/>
            <a:endParaRPr lang="es-ES" dirty="0"/>
          </a:p>
          <a:p>
            <a:pPr lvl="1"/>
            <a:endParaRPr lang="es-ES" dirty="0"/>
          </a:p>
          <a:p>
            <a:r>
              <a:rPr lang="es-ES" b="1" dirty="0" err="1"/>
              <a:t>What</a:t>
            </a:r>
            <a:r>
              <a:rPr lang="es-ES" b="1" dirty="0"/>
              <a:t> </a:t>
            </a:r>
            <a:r>
              <a:rPr lang="es-ES" b="1" dirty="0" err="1"/>
              <a:t>should</a:t>
            </a:r>
            <a:r>
              <a:rPr lang="es-ES" b="1" dirty="0"/>
              <a:t> I do </a:t>
            </a:r>
            <a:r>
              <a:rPr lang="es-ES" b="1" dirty="0" err="1"/>
              <a:t>to</a:t>
            </a:r>
            <a:r>
              <a:rPr lang="es-ES" b="1" dirty="0"/>
              <a:t> </a:t>
            </a:r>
            <a:r>
              <a:rPr lang="es-ES" b="1" dirty="0" err="1"/>
              <a:t>establish</a:t>
            </a:r>
            <a:r>
              <a:rPr lang="es-ES" b="1" dirty="0"/>
              <a:t> </a:t>
            </a:r>
            <a:r>
              <a:rPr lang="es-ES" b="1" dirty="0" err="1"/>
              <a:t>my</a:t>
            </a:r>
            <a:r>
              <a:rPr lang="es-ES" b="1" dirty="0"/>
              <a:t> ORM?</a:t>
            </a:r>
          </a:p>
          <a:p>
            <a:pPr marL="214313" indent="-214313">
              <a:buFontTx/>
              <a:buChar char="-"/>
            </a:pPr>
            <a:r>
              <a:rPr lang="en-US" altLang="ko-KR" sz="1200" dirty="0">
                <a:solidFill>
                  <a:schemeClr val="tx1">
                    <a:lumMod val="75000"/>
                    <a:lumOff val="25000"/>
                  </a:schemeClr>
                </a:solidFill>
                <a:cs typeface="Arial" pitchFamily="34" charset="0"/>
              </a:rPr>
              <a:t>Audit, Check and Review</a:t>
            </a:r>
          </a:p>
          <a:p>
            <a:pPr marL="214313" indent="-214313">
              <a:buFontTx/>
              <a:buChar char="-"/>
            </a:pPr>
            <a:r>
              <a:rPr lang="en-US" altLang="ko-KR" sz="1200" dirty="0">
                <a:solidFill>
                  <a:schemeClr val="tx1">
                    <a:lumMod val="75000"/>
                    <a:lumOff val="25000"/>
                  </a:schemeClr>
                </a:solidFill>
                <a:cs typeface="Arial" pitchFamily="34" charset="0"/>
              </a:rPr>
              <a:t>Start a blog</a:t>
            </a:r>
          </a:p>
          <a:p>
            <a:pPr marL="214313" indent="-214313">
              <a:buFontTx/>
              <a:buChar char="-"/>
            </a:pPr>
            <a:r>
              <a:rPr lang="en-US" altLang="ko-KR" sz="1200" dirty="0">
                <a:solidFill>
                  <a:schemeClr val="tx1">
                    <a:lumMod val="75000"/>
                    <a:lumOff val="25000"/>
                  </a:schemeClr>
                </a:solidFill>
                <a:cs typeface="Arial" pitchFamily="34" charset="0"/>
              </a:rPr>
              <a:t>Create a social media post</a:t>
            </a:r>
          </a:p>
          <a:p>
            <a:pPr lvl="1"/>
            <a:endParaRPr lang="es-ES" dirty="0"/>
          </a:p>
        </p:txBody>
      </p:sp>
      <p:sp>
        <p:nvSpPr>
          <p:cNvPr id="8" name="Marcador de texto 7"/>
          <p:cNvSpPr>
            <a:spLocks noGrp="1"/>
          </p:cNvSpPr>
          <p:nvPr>
            <p:ph type="body" idx="2"/>
          </p:nvPr>
        </p:nvSpPr>
        <p:spPr>
          <a:xfrm>
            <a:off x="2858460" y="1315200"/>
            <a:ext cx="2996774" cy="3429900"/>
          </a:xfrm>
        </p:spPr>
        <p:txBody>
          <a:bodyPr/>
          <a:lstStyle/>
          <a:p>
            <a:r>
              <a:rPr lang="es-ES" b="1" dirty="0" err="1"/>
              <a:t>What</a:t>
            </a:r>
            <a:r>
              <a:rPr lang="es-ES" b="1" dirty="0"/>
              <a:t> </a:t>
            </a:r>
            <a:r>
              <a:rPr lang="es-ES" b="1" dirty="0" err="1"/>
              <a:t>is</a:t>
            </a:r>
            <a:r>
              <a:rPr lang="es-ES" b="1" dirty="0"/>
              <a:t> ORM?</a:t>
            </a:r>
          </a:p>
          <a:p>
            <a:pPr marL="214313" indent="-214313">
              <a:buFontTx/>
              <a:buChar char="-"/>
            </a:pPr>
            <a:r>
              <a:rPr lang="en-US" altLang="ko-KR" sz="1200" dirty="0">
                <a:solidFill>
                  <a:schemeClr val="tx1">
                    <a:lumMod val="75000"/>
                    <a:lumOff val="25000"/>
                  </a:schemeClr>
                </a:solidFill>
                <a:cs typeface="Arial" pitchFamily="34" charset="0"/>
              </a:rPr>
              <a:t>Online Response Mechanism</a:t>
            </a:r>
          </a:p>
          <a:p>
            <a:pPr marL="214313" indent="-214313">
              <a:buFontTx/>
              <a:buChar char="-"/>
            </a:pPr>
            <a:r>
              <a:rPr lang="en-US" altLang="ko-KR" sz="1200" dirty="0">
                <a:solidFill>
                  <a:schemeClr val="tx1">
                    <a:lumMod val="75000"/>
                    <a:lumOff val="25000"/>
                  </a:schemeClr>
                </a:solidFill>
                <a:cs typeface="Arial" pitchFamily="34" charset="0"/>
              </a:rPr>
              <a:t>Online Resource Method</a:t>
            </a:r>
          </a:p>
          <a:p>
            <a:pPr marL="214313" indent="-214313">
              <a:buFontTx/>
              <a:buChar char="-"/>
            </a:pPr>
            <a:r>
              <a:rPr lang="en-US" altLang="ko-KR" sz="1200" dirty="0">
                <a:solidFill>
                  <a:schemeClr val="tx1">
                    <a:lumMod val="75000"/>
                    <a:lumOff val="25000"/>
                  </a:schemeClr>
                </a:solidFill>
                <a:cs typeface="Arial" pitchFamily="34" charset="0"/>
              </a:rPr>
              <a:t>Online Reputation Management</a:t>
            </a:r>
          </a:p>
          <a:p>
            <a:endParaRPr lang="es-ES" dirty="0"/>
          </a:p>
          <a:p>
            <a:pPr marL="139700" indent="0">
              <a:buNone/>
            </a:pPr>
            <a:endParaRPr lang="es-ES" dirty="0"/>
          </a:p>
          <a:p>
            <a:r>
              <a:rPr lang="es-ES" b="1" dirty="0" err="1"/>
              <a:t>What</a:t>
            </a:r>
            <a:r>
              <a:rPr lang="es-ES" b="1" dirty="0"/>
              <a:t> are </a:t>
            </a:r>
            <a:r>
              <a:rPr lang="es-ES" b="1" dirty="0" err="1"/>
              <a:t>potential</a:t>
            </a:r>
            <a:r>
              <a:rPr lang="es-ES" b="1" dirty="0"/>
              <a:t> crises </a:t>
            </a:r>
            <a:r>
              <a:rPr lang="es-ES" b="1" dirty="0" err="1"/>
              <a:t>for</a:t>
            </a:r>
            <a:r>
              <a:rPr lang="es-ES" b="1" dirty="0"/>
              <a:t> online </a:t>
            </a:r>
            <a:r>
              <a:rPr lang="es-ES" b="1" dirty="0" err="1"/>
              <a:t>businesses</a:t>
            </a:r>
            <a:r>
              <a:rPr lang="es-ES" b="1" dirty="0"/>
              <a:t>?</a:t>
            </a:r>
          </a:p>
          <a:p>
            <a:pPr marL="214313" indent="-214313">
              <a:buFontTx/>
              <a:buChar char="-"/>
            </a:pPr>
            <a:r>
              <a:rPr lang="en-US" altLang="ko-KR" sz="1200" dirty="0">
                <a:solidFill>
                  <a:schemeClr val="tx1">
                    <a:lumMod val="75000"/>
                    <a:lumOff val="25000"/>
                  </a:schemeClr>
                </a:solidFill>
                <a:cs typeface="Arial" pitchFamily="34" charset="0"/>
              </a:rPr>
              <a:t>Technological, Social, Personal</a:t>
            </a:r>
          </a:p>
          <a:p>
            <a:pPr marL="214313" indent="-214313">
              <a:buFontTx/>
              <a:buChar char="-"/>
            </a:pPr>
            <a:r>
              <a:rPr lang="en-US" altLang="ko-KR" sz="1200" dirty="0">
                <a:solidFill>
                  <a:schemeClr val="tx1">
                    <a:lumMod val="75000"/>
                    <a:lumOff val="25000"/>
                  </a:schemeClr>
                </a:solidFill>
                <a:cs typeface="Arial" pitchFamily="34" charset="0"/>
              </a:rPr>
              <a:t>Technological, Legal, Public Relations</a:t>
            </a:r>
          </a:p>
          <a:p>
            <a:pPr marL="214313" indent="-214313">
              <a:buFontTx/>
              <a:buChar char="-"/>
            </a:pPr>
            <a:r>
              <a:rPr lang="en-US" altLang="ko-KR" sz="1200" dirty="0">
                <a:solidFill>
                  <a:schemeClr val="tx1">
                    <a:lumMod val="75000"/>
                    <a:lumOff val="25000"/>
                  </a:schemeClr>
                </a:solidFill>
                <a:cs typeface="Arial" pitchFamily="34" charset="0"/>
              </a:rPr>
              <a:t>Technological, Legal, Historical</a:t>
            </a:r>
          </a:p>
          <a:p>
            <a:endParaRPr lang="es-ES" dirty="0"/>
          </a:p>
        </p:txBody>
      </p:sp>
      <p:sp>
        <p:nvSpPr>
          <p:cNvPr id="9" name="Marcador de texto 8"/>
          <p:cNvSpPr>
            <a:spLocks noGrp="1"/>
          </p:cNvSpPr>
          <p:nvPr>
            <p:ph type="body" idx="3"/>
          </p:nvPr>
        </p:nvSpPr>
        <p:spPr>
          <a:xfrm>
            <a:off x="5682408" y="1315200"/>
            <a:ext cx="3246439" cy="3429900"/>
          </a:xfrm>
        </p:spPr>
        <p:txBody>
          <a:bodyPr/>
          <a:lstStyle/>
          <a:p>
            <a:r>
              <a:rPr lang="es-ES" b="1" dirty="0" err="1"/>
              <a:t>How</a:t>
            </a:r>
            <a:r>
              <a:rPr lang="es-ES" b="1" dirty="0"/>
              <a:t> do I </a:t>
            </a:r>
            <a:r>
              <a:rPr lang="es-ES" b="1" dirty="0" err="1"/>
              <a:t>respond</a:t>
            </a:r>
            <a:r>
              <a:rPr lang="es-ES" b="1" dirty="0"/>
              <a:t> </a:t>
            </a:r>
            <a:r>
              <a:rPr lang="es-ES" b="1" dirty="0" err="1"/>
              <a:t>to</a:t>
            </a:r>
            <a:r>
              <a:rPr lang="es-ES" b="1" dirty="0"/>
              <a:t> negative </a:t>
            </a:r>
            <a:r>
              <a:rPr lang="es-ES" b="1" dirty="0" err="1"/>
              <a:t>feedback</a:t>
            </a:r>
            <a:r>
              <a:rPr lang="es-ES" b="1" dirty="0"/>
              <a:t>?</a:t>
            </a:r>
          </a:p>
          <a:p>
            <a:pPr marL="214313" indent="-214313">
              <a:buFontTx/>
              <a:buChar char="-"/>
            </a:pPr>
            <a:r>
              <a:rPr lang="en-US" altLang="ko-KR" dirty="0">
                <a:solidFill>
                  <a:schemeClr val="tx1">
                    <a:lumMod val="75000"/>
                    <a:lumOff val="25000"/>
                  </a:schemeClr>
                </a:solidFill>
                <a:cs typeface="Arial" pitchFamily="34" charset="0"/>
              </a:rPr>
              <a:t>Tell the customer they are wrong</a:t>
            </a:r>
          </a:p>
          <a:p>
            <a:pPr marL="214313" indent="-214313">
              <a:buFontTx/>
              <a:buChar char="-"/>
            </a:pPr>
            <a:r>
              <a:rPr lang="en-US" altLang="ko-KR" dirty="0">
                <a:solidFill>
                  <a:schemeClr val="tx1">
                    <a:lumMod val="75000"/>
                    <a:lumOff val="25000"/>
                  </a:schemeClr>
                </a:solidFill>
                <a:cs typeface="Arial" pitchFamily="34" charset="0"/>
              </a:rPr>
              <a:t>Ignore it</a:t>
            </a:r>
          </a:p>
          <a:p>
            <a:pPr marL="214313" indent="-214313">
              <a:buFontTx/>
              <a:buChar char="-"/>
            </a:pPr>
            <a:r>
              <a:rPr lang="en-US" altLang="ko-KR" dirty="0">
                <a:solidFill>
                  <a:schemeClr val="tx1">
                    <a:lumMod val="75000"/>
                    <a:lumOff val="25000"/>
                  </a:schemeClr>
                </a:solidFill>
                <a:cs typeface="Arial" pitchFamily="34" charset="0"/>
              </a:rPr>
              <a:t>Quickly and calmly</a:t>
            </a:r>
          </a:p>
          <a:p>
            <a:endParaRPr lang="es-ES" dirty="0"/>
          </a:p>
        </p:txBody>
      </p:sp>
    </p:spTree>
    <p:extLst>
      <p:ext uri="{BB962C8B-B14F-4D97-AF65-F5344CB8AC3E}">
        <p14:creationId xmlns:p14="http://schemas.microsoft.com/office/powerpoint/2010/main" val="194634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606812" y="1184966"/>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3</a:t>
            </a:r>
            <a:endParaRPr b="1" dirty="0"/>
          </a:p>
          <a:p>
            <a:pPr marL="0" indent="0">
              <a:buNone/>
            </a:pPr>
            <a:r>
              <a:rPr lang="en-GB" sz="1200" dirty="0"/>
              <a:t>Establish your risk management strategy early</a:t>
            </a:r>
          </a:p>
          <a:p>
            <a:pPr marL="0" lvl="0" indent="0" algn="l" rtl="0">
              <a:spcBef>
                <a:spcPts val="600"/>
              </a:spcBef>
              <a:spcAft>
                <a:spcPts val="0"/>
              </a:spcAft>
              <a:buNone/>
            </a:pPr>
            <a:endParaRPr sz="1200" dirty="0"/>
          </a:p>
        </p:txBody>
      </p:sp>
      <p:sp>
        <p:nvSpPr>
          <p:cNvPr id="259" name="Google Shape;259;p28"/>
          <p:cNvSpPr txBox="1">
            <a:spLocks noGrp="1"/>
          </p:cNvSpPr>
          <p:nvPr>
            <p:ph type="body" idx="4294967295"/>
          </p:nvPr>
        </p:nvSpPr>
        <p:spPr>
          <a:xfrm>
            <a:off x="6606812"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6</a:t>
            </a:r>
            <a:endParaRPr b="1" dirty="0"/>
          </a:p>
          <a:p>
            <a:pPr marL="0" lvl="0" indent="0">
              <a:buNone/>
            </a:pPr>
            <a:r>
              <a:rPr lang="en-GB" sz="1200" dirty="0"/>
              <a:t>Don’t feed the trolls! Do not engage with people who are only interested in damaging your business</a:t>
            </a:r>
          </a:p>
          <a:p>
            <a:pPr marL="0" lvl="0" indent="0">
              <a:buNone/>
            </a:pPr>
            <a:endParaRPr lang="en-GB" sz="1200" dirty="0"/>
          </a:p>
          <a:p>
            <a:pPr marL="0" lvl="0" indent="0" algn="l" rtl="0">
              <a:spcBef>
                <a:spcPts val="600"/>
              </a:spcBef>
              <a:spcAft>
                <a:spcPts val="0"/>
              </a:spcAft>
              <a:buNone/>
            </a:pPr>
            <a:endParaRPr sz="1200" dirty="0"/>
          </a:p>
        </p:txBody>
      </p:sp>
      <p:sp>
        <p:nvSpPr>
          <p:cNvPr id="258" name="Google Shape;258;p28"/>
          <p:cNvSpPr txBox="1">
            <a:spLocks noGrp="1"/>
          </p:cNvSpPr>
          <p:nvPr>
            <p:ph type="body" idx="4294967295"/>
          </p:nvPr>
        </p:nvSpPr>
        <p:spPr>
          <a:xfrm>
            <a:off x="675391"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4</a:t>
            </a:r>
            <a:endParaRPr b="1" dirty="0">
              <a:solidFill>
                <a:srgbClr val="8BD64E"/>
              </a:solidFill>
            </a:endParaRPr>
          </a:p>
          <a:p>
            <a:pPr marL="0" lvl="0" indent="0">
              <a:buNone/>
            </a:pPr>
            <a:r>
              <a:rPr lang="en-GB" sz="1200" dirty="0"/>
              <a:t>Stay alert – use an online service to alert you if you are mentioned online</a:t>
            </a:r>
          </a:p>
        </p:txBody>
      </p:sp>
      <p:sp>
        <p:nvSpPr>
          <p:cNvPr id="255" name="Google Shape;255;p28"/>
          <p:cNvSpPr txBox="1">
            <a:spLocks noGrp="1"/>
          </p:cNvSpPr>
          <p:nvPr>
            <p:ph type="body" idx="4294967295"/>
          </p:nvPr>
        </p:nvSpPr>
        <p:spPr>
          <a:xfrm>
            <a:off x="675391" y="1184964"/>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1</a:t>
            </a:r>
            <a:endParaRPr b="1" dirty="0">
              <a:solidFill>
                <a:srgbClr val="8BD64E"/>
              </a:solidFill>
            </a:endParaRPr>
          </a:p>
          <a:p>
            <a:pPr marL="0" lvl="0" indent="0" algn="l" rtl="0">
              <a:spcBef>
                <a:spcPts val="600"/>
              </a:spcBef>
              <a:spcAft>
                <a:spcPts val="0"/>
              </a:spcAft>
              <a:buNone/>
            </a:pPr>
            <a:r>
              <a:rPr lang="es-ES" sz="1200" dirty="0" err="1"/>
              <a:t>Your</a:t>
            </a:r>
            <a:r>
              <a:rPr lang="es-ES" sz="1200" dirty="0"/>
              <a:t> </a:t>
            </a:r>
            <a:r>
              <a:rPr lang="es-ES" sz="1200" dirty="0" err="1"/>
              <a:t>website</a:t>
            </a:r>
            <a:r>
              <a:rPr lang="es-ES" sz="1200" dirty="0"/>
              <a:t> </a:t>
            </a:r>
            <a:r>
              <a:rPr lang="es-ES" sz="1200" dirty="0" err="1"/>
              <a:t>is</a:t>
            </a:r>
            <a:r>
              <a:rPr lang="es-ES" sz="1200" dirty="0"/>
              <a:t> </a:t>
            </a:r>
            <a:r>
              <a:rPr lang="es-ES" sz="1200" dirty="0" err="1"/>
              <a:t>the</a:t>
            </a:r>
            <a:r>
              <a:rPr lang="es-ES" sz="1200" dirty="0"/>
              <a:t> </a:t>
            </a:r>
            <a:r>
              <a:rPr lang="es-ES" sz="1200" dirty="0" err="1"/>
              <a:t>window</a:t>
            </a:r>
            <a:r>
              <a:rPr lang="es-ES" sz="1200" dirty="0"/>
              <a:t> </a:t>
            </a:r>
            <a:r>
              <a:rPr lang="es-ES" sz="1200" dirty="0" err="1"/>
              <a:t>to</a:t>
            </a:r>
            <a:r>
              <a:rPr lang="es-ES" sz="1200" dirty="0"/>
              <a:t> </a:t>
            </a:r>
            <a:r>
              <a:rPr lang="es-ES" sz="1200" dirty="0" err="1"/>
              <a:t>your</a:t>
            </a:r>
            <a:r>
              <a:rPr lang="es-ES" sz="1200" dirty="0"/>
              <a:t> </a:t>
            </a:r>
            <a:r>
              <a:rPr lang="es-ES" sz="1200" dirty="0" err="1"/>
              <a:t>business</a:t>
            </a:r>
            <a:r>
              <a:rPr lang="es-ES" sz="1200" dirty="0"/>
              <a:t> – </a:t>
            </a:r>
            <a:r>
              <a:rPr lang="es-ES" sz="1200" dirty="0" err="1"/>
              <a:t>keep</a:t>
            </a:r>
            <a:r>
              <a:rPr lang="es-ES" sz="1200" dirty="0"/>
              <a:t> </a:t>
            </a:r>
            <a:r>
              <a:rPr lang="es-ES" sz="1200" dirty="0" err="1"/>
              <a:t>it</a:t>
            </a:r>
            <a:r>
              <a:rPr lang="es-ES" sz="1200" dirty="0"/>
              <a:t> </a:t>
            </a:r>
            <a:r>
              <a:rPr lang="es-ES" sz="1200" dirty="0" err="1"/>
              <a:t>user</a:t>
            </a:r>
            <a:r>
              <a:rPr lang="es-ES" sz="1200" dirty="0"/>
              <a:t> </a:t>
            </a:r>
            <a:r>
              <a:rPr lang="es-ES" sz="1200" dirty="0" err="1"/>
              <a:t>friendly</a:t>
            </a:r>
            <a:r>
              <a:rPr lang="es-ES" sz="1200" dirty="0"/>
              <a:t> and </a:t>
            </a:r>
            <a:r>
              <a:rPr lang="es-ES" sz="1200" dirty="0" err="1"/>
              <a:t>updated</a:t>
            </a:r>
            <a:endParaRPr sz="1200" dirty="0"/>
          </a:p>
        </p:txBody>
      </p:sp>
      <p:sp>
        <p:nvSpPr>
          <p:cNvPr id="257" name="Google Shape;257;p28"/>
          <p:cNvSpPr txBox="1">
            <a:spLocks noGrp="1"/>
          </p:cNvSpPr>
          <p:nvPr>
            <p:ph type="body" idx="4294967295"/>
          </p:nvPr>
        </p:nvSpPr>
        <p:spPr>
          <a:xfrm>
            <a:off x="3526060"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2ABBAD"/>
                </a:solidFill>
              </a:rPr>
              <a:t>5</a:t>
            </a:r>
            <a:endParaRPr b="1" dirty="0">
              <a:solidFill>
                <a:srgbClr val="2ABBAD"/>
              </a:solidFill>
            </a:endParaRPr>
          </a:p>
          <a:p>
            <a:pPr marL="0" lvl="0" indent="0">
              <a:buNone/>
            </a:pPr>
            <a:r>
              <a:rPr lang="en-GB" sz="1200" dirty="0"/>
              <a:t>Respond to customer feedback quickly and calmly</a:t>
            </a:r>
          </a:p>
        </p:txBody>
      </p:sp>
      <p:sp>
        <p:nvSpPr>
          <p:cNvPr id="254" name="Google Shape;254;p28"/>
          <p:cNvSpPr txBox="1">
            <a:spLocks noGrp="1"/>
          </p:cNvSpPr>
          <p:nvPr>
            <p:ph type="body" idx="4294967295"/>
          </p:nvPr>
        </p:nvSpPr>
        <p:spPr>
          <a:xfrm>
            <a:off x="3471058"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solidFill>
                  <a:srgbClr val="2ABBAD"/>
                </a:solidFill>
              </a:rPr>
              <a:t>2</a:t>
            </a:r>
            <a:endParaRPr b="1" dirty="0">
              <a:solidFill>
                <a:srgbClr val="2ABBAD"/>
              </a:solidFill>
            </a:endParaRPr>
          </a:p>
          <a:p>
            <a:pPr marL="0" lvl="0" indent="0">
              <a:buNone/>
            </a:pPr>
            <a:r>
              <a:rPr lang="en-GB" sz="1200" dirty="0"/>
              <a:t>Establish your ORM as soon as possible – delegate to trusted personnel if possible</a:t>
            </a:r>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Practical Tips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sz="3600" b="1"/>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1004341" y="1255713"/>
            <a:ext cx="7369175" cy="3327400"/>
          </a:xfrm>
          <a:prstGeom prst="rect">
            <a:avLst/>
          </a:prstGeom>
        </p:spPr>
        <p:txBody>
          <a:bodyPr spcFirstLastPara="1" wrap="square" lIns="91425" tIns="91425" rIns="91425" bIns="91425" anchor="t" anchorCtr="0">
            <a:noAutofit/>
          </a:bodyPr>
          <a:lstStyle/>
          <a:p>
            <a:pPr marL="76200" indent="0">
              <a:buNone/>
            </a:pPr>
            <a:r>
              <a:rPr lang="en-US" dirty="0"/>
              <a:t>At the end of this module you will be able to:</a:t>
            </a:r>
          </a:p>
          <a:p>
            <a:pPr marL="76200" indent="0">
              <a:buNone/>
            </a:pPr>
            <a:endParaRPr lang="en-US" dirty="0"/>
          </a:p>
          <a:p>
            <a:pPr marL="457200" lvl="0" indent="-381000" algn="l" rtl="0">
              <a:spcBef>
                <a:spcPts val="600"/>
              </a:spcBef>
              <a:spcAft>
                <a:spcPts val="0"/>
              </a:spcAft>
              <a:buSzPts val="2400"/>
              <a:buChar char="◆"/>
            </a:pPr>
            <a:r>
              <a:rPr lang="en-GB" dirty="0"/>
              <a:t>Describe ‘Digital Public Relations’</a:t>
            </a:r>
          </a:p>
          <a:p>
            <a:pPr marL="457200" lvl="0" indent="-381000" algn="l" rtl="0">
              <a:spcBef>
                <a:spcPts val="600"/>
              </a:spcBef>
              <a:spcAft>
                <a:spcPts val="0"/>
              </a:spcAft>
              <a:buSzPts val="2400"/>
              <a:buChar char="◆"/>
            </a:pPr>
            <a:r>
              <a:rPr lang="en-GB" dirty="0"/>
              <a:t>Develop your online reputation management strategy</a:t>
            </a:r>
            <a:endParaRPr dirty="0"/>
          </a:p>
          <a:p>
            <a:pPr marL="457200" lvl="0" indent="-381000" algn="l" rtl="0">
              <a:spcBef>
                <a:spcPts val="0"/>
              </a:spcBef>
              <a:spcAft>
                <a:spcPts val="0"/>
              </a:spcAft>
              <a:buSzPts val="2400"/>
              <a:buChar char="◆"/>
            </a:pPr>
            <a:r>
              <a:rPr lang="en-GB" dirty="0"/>
              <a:t>Begin to build your reputation online</a:t>
            </a:r>
            <a:endParaRPr dirty="0"/>
          </a:p>
          <a:p>
            <a:pPr marL="457200" lvl="0" indent="-381000" algn="l" rtl="0">
              <a:spcBef>
                <a:spcPts val="0"/>
              </a:spcBef>
              <a:spcAft>
                <a:spcPts val="0"/>
              </a:spcAft>
              <a:buSzPts val="2400"/>
              <a:buChar char="◆"/>
            </a:pPr>
            <a:r>
              <a:rPr lang="en" dirty="0"/>
              <a:t>Manage critics and crises!</a:t>
            </a: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Objectives and Goals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Index</a:t>
            </a:r>
            <a:endParaRPr lang="es-ES" dirty="0"/>
          </a:p>
        </p:txBody>
      </p:sp>
      <p:graphicFrame>
        <p:nvGraphicFramePr>
          <p:cNvPr id="4" name="Diagrama 3"/>
          <p:cNvGraphicFramePr/>
          <p:nvPr>
            <p:extLst>
              <p:ext uri="{D42A27DB-BD31-4B8C-83A1-F6EECF244321}">
                <p14:modId xmlns:p14="http://schemas.microsoft.com/office/powerpoint/2010/main" val="4232846751"/>
              </p:ext>
            </p:extLst>
          </p:nvPr>
        </p:nvGraphicFramePr>
        <p:xfrm>
          <a:off x="450850" y="982132"/>
          <a:ext cx="716915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dirty="0">
                <a:solidFill>
                  <a:srgbClr val="00AE9D"/>
                </a:solidFill>
              </a:rPr>
              <a:t>Introduction</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76200" indent="0">
              <a:buNone/>
              <a:defRPr/>
            </a:pPr>
            <a:r>
              <a:rPr lang="en-GB" altLang="es-ES" sz="1800" dirty="0">
                <a:latin typeface="Karla" panose="020B0604020202020204" charset="0"/>
                <a:cs typeface="Calibri" panose="020F0502020204030204" pitchFamily="34" charset="0"/>
              </a:rPr>
              <a:t>What is ‘Digital Public Relations’?</a:t>
            </a: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Introduction</a:t>
            </a:r>
            <a:endParaRPr dirty="0"/>
          </a:p>
        </p:txBody>
      </p:sp>
      <p:sp>
        <p:nvSpPr>
          <p:cNvPr id="4" name="Google Shape;102;p12"/>
          <p:cNvSpPr txBox="1">
            <a:spLocks/>
          </p:cNvSpPr>
          <p:nvPr/>
        </p:nvSpPr>
        <p:spPr>
          <a:xfrm>
            <a:off x="171880" y="2442630"/>
            <a:ext cx="3421889"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a:solidFill>
                  <a:srgbClr val="00AE9D"/>
                </a:solidFill>
              </a:rPr>
              <a:t>Digital </a:t>
            </a:r>
            <a:r>
              <a:rPr lang="es-ES" sz="1400" b="1" dirty="0" err="1">
                <a:solidFill>
                  <a:srgbClr val="00AE9D"/>
                </a:solidFill>
              </a:rPr>
              <a:t>Public</a:t>
            </a:r>
            <a:r>
              <a:rPr lang="es-ES" sz="1400" b="1" dirty="0">
                <a:solidFill>
                  <a:srgbClr val="00AE9D"/>
                </a:solidFill>
              </a:rPr>
              <a:t> </a:t>
            </a:r>
            <a:r>
              <a:rPr lang="es-ES" sz="1400" b="1" dirty="0" err="1">
                <a:solidFill>
                  <a:srgbClr val="00AE9D"/>
                </a:solidFill>
              </a:rPr>
              <a:t>Relations</a:t>
            </a:r>
            <a:r>
              <a:rPr lang="es-ES" sz="1400" b="1" dirty="0">
                <a:solidFill>
                  <a:srgbClr val="00AE9D"/>
                </a:solidFill>
              </a:rPr>
              <a:t> (DPR)</a:t>
            </a:r>
            <a:endParaRPr lang="es-ES" sz="1400" dirty="0">
              <a:solidFill>
                <a:srgbClr val="00AE9D"/>
              </a:solidFill>
            </a:endParaRPr>
          </a:p>
          <a:p>
            <a:pPr marL="171450" indent="-171450">
              <a:buClr>
                <a:schemeClr val="dk1"/>
              </a:buClr>
              <a:buSzPts val="1100"/>
            </a:pPr>
            <a:r>
              <a:rPr lang="es-ES" sz="1400" dirty="0" err="1"/>
              <a:t>Using</a:t>
            </a:r>
            <a:r>
              <a:rPr lang="es-ES" sz="1400" dirty="0"/>
              <a:t> digital </a:t>
            </a:r>
            <a:r>
              <a:rPr lang="es-ES" sz="1400" dirty="0" err="1"/>
              <a:t>technology</a:t>
            </a:r>
            <a:r>
              <a:rPr lang="es-ES" sz="1400" dirty="0"/>
              <a:t> to </a:t>
            </a:r>
            <a:r>
              <a:rPr lang="es-ES" sz="1400" dirty="0" err="1"/>
              <a:t>manage</a:t>
            </a:r>
            <a:r>
              <a:rPr lang="es-ES" sz="1400" dirty="0"/>
              <a:t> the </a:t>
            </a:r>
            <a:r>
              <a:rPr lang="es-ES" sz="1400" dirty="0" err="1"/>
              <a:t>reputation</a:t>
            </a:r>
            <a:r>
              <a:rPr lang="es-ES" sz="1400" dirty="0"/>
              <a:t>, </a:t>
            </a:r>
            <a:r>
              <a:rPr lang="es-ES" sz="1400" dirty="0" err="1"/>
              <a:t>awareness</a:t>
            </a:r>
            <a:r>
              <a:rPr lang="es-ES" sz="1400" dirty="0"/>
              <a:t> and </a:t>
            </a:r>
            <a:r>
              <a:rPr lang="es-ES" sz="1400" dirty="0" err="1"/>
              <a:t>brand</a:t>
            </a:r>
            <a:r>
              <a:rPr lang="es-ES" sz="1400" dirty="0"/>
              <a:t> of a Company</a:t>
            </a:r>
          </a:p>
          <a:p>
            <a:pPr marL="171450" indent="-171450">
              <a:buClr>
                <a:schemeClr val="dk1"/>
              </a:buClr>
              <a:buSzPts val="1100"/>
            </a:pPr>
            <a:r>
              <a:rPr lang="es-ES" sz="1400" dirty="0"/>
              <a:t>DPR uses digital media to </a:t>
            </a:r>
            <a:r>
              <a:rPr lang="es-ES" sz="1400" dirty="0" err="1"/>
              <a:t>influence</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
        <p:nvSpPr>
          <p:cNvPr id="5" name="Google Shape;102;p12"/>
          <p:cNvSpPr txBox="1">
            <a:spLocks/>
          </p:cNvSpPr>
          <p:nvPr/>
        </p:nvSpPr>
        <p:spPr>
          <a:xfrm>
            <a:off x="4256381" y="2442629"/>
            <a:ext cx="4887619"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err="1">
                <a:solidFill>
                  <a:srgbClr val="00AE9D"/>
                </a:solidFill>
              </a:rPr>
              <a:t>Examples</a:t>
            </a:r>
            <a:r>
              <a:rPr lang="es-ES" sz="1400" b="1" dirty="0">
                <a:solidFill>
                  <a:srgbClr val="00AE9D"/>
                </a:solidFill>
              </a:rPr>
              <a:t> of DPR</a:t>
            </a:r>
            <a:endParaRPr lang="es-ES" sz="1400" dirty="0">
              <a:solidFill>
                <a:srgbClr val="00AE9D"/>
              </a:solidFill>
            </a:endParaRPr>
          </a:p>
          <a:p>
            <a:pPr marL="171450" indent="-171450">
              <a:buClr>
                <a:schemeClr val="dk1"/>
              </a:buClr>
              <a:buSzPts val="1100"/>
            </a:pPr>
            <a:r>
              <a:rPr lang="es-ES" sz="1400" dirty="0"/>
              <a:t>Social media</a:t>
            </a:r>
          </a:p>
          <a:p>
            <a:pPr marL="171450" indent="-171450">
              <a:buClr>
                <a:schemeClr val="dk1"/>
              </a:buClr>
              <a:buSzPts val="1100"/>
            </a:pPr>
            <a:r>
              <a:rPr lang="es-ES" sz="1400" dirty="0" err="1"/>
              <a:t>Websites</a:t>
            </a:r>
            <a:endParaRPr lang="es-ES" sz="1400" dirty="0"/>
          </a:p>
          <a:p>
            <a:pPr marL="171450" indent="-171450">
              <a:buClr>
                <a:schemeClr val="dk1"/>
              </a:buClr>
              <a:buSzPts val="1100"/>
            </a:pPr>
            <a:r>
              <a:rPr lang="es-ES" sz="1400" dirty="0"/>
              <a:t>Blogs</a:t>
            </a:r>
          </a:p>
          <a:p>
            <a:pPr marL="171450" indent="-171450">
              <a:buClr>
                <a:schemeClr val="dk1"/>
              </a:buClr>
              <a:buSzPts val="1100"/>
            </a:pPr>
            <a:r>
              <a:rPr lang="es-ES" sz="1400" dirty="0"/>
              <a:t>Online </a:t>
            </a:r>
            <a:r>
              <a:rPr lang="es-ES" sz="1400" dirty="0" err="1"/>
              <a:t>content</a:t>
            </a:r>
            <a:r>
              <a:rPr lang="es-ES" sz="1400" dirty="0"/>
              <a:t> – </a:t>
            </a:r>
            <a:r>
              <a:rPr lang="es-ES" sz="1400" dirty="0" err="1"/>
              <a:t>presentations</a:t>
            </a:r>
            <a:r>
              <a:rPr lang="es-ES" sz="1400" dirty="0"/>
              <a:t>, </a:t>
            </a:r>
            <a:r>
              <a:rPr lang="es-ES" sz="1400" dirty="0" err="1"/>
              <a:t>company</a:t>
            </a:r>
            <a:r>
              <a:rPr lang="es-ES" sz="1400" dirty="0"/>
              <a:t> </a:t>
            </a:r>
            <a:r>
              <a:rPr lang="es-ES" sz="1400" dirty="0" err="1"/>
              <a:t>events</a:t>
            </a:r>
            <a:r>
              <a:rPr lang="es-ES" sz="1400" dirty="0"/>
              <a:t>, interviews </a:t>
            </a:r>
          </a:p>
          <a:p>
            <a:pPr marL="0" indent="0">
              <a:buClr>
                <a:schemeClr val="dk1"/>
              </a:buClr>
              <a:buSzPts val="1100"/>
              <a:buFont typeface="Arial"/>
              <a:buNone/>
            </a:pPr>
            <a:endParaRPr lang="es-ES" sz="1200" dirty="0"/>
          </a:p>
          <a:p>
            <a:pPr marL="0" indent="0">
              <a:buFont typeface="Karla"/>
              <a:buNone/>
            </a:pPr>
            <a:endParaRPr lang="es-E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dirty="0">
                <a:solidFill>
                  <a:srgbClr val="00AE9D"/>
                </a:solidFill>
              </a:rPr>
              <a:t>Practical Guide to Online Reputation Management (ORM)</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a:t>
            </a:r>
            <a:r>
              <a:rPr lang="es-ES" dirty="0"/>
              <a:t> 1.1</a:t>
            </a:r>
            <a:endParaRPr dirty="0"/>
          </a:p>
        </p:txBody>
      </p:sp>
      <p:sp>
        <p:nvSpPr>
          <p:cNvPr id="4" name="Google Shape;102;p12"/>
          <p:cNvSpPr txBox="1">
            <a:spLocks/>
          </p:cNvSpPr>
          <p:nvPr/>
        </p:nvSpPr>
        <p:spPr>
          <a:xfrm>
            <a:off x="170824" y="1752597"/>
            <a:ext cx="3582026"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a:solidFill>
                  <a:srgbClr val="00AE9D"/>
                </a:solidFill>
              </a:rPr>
              <a:t>Online </a:t>
            </a:r>
            <a:r>
              <a:rPr lang="es-ES" sz="1400" b="1" dirty="0" err="1">
                <a:solidFill>
                  <a:srgbClr val="00AE9D"/>
                </a:solidFill>
              </a:rPr>
              <a:t>Reputation</a:t>
            </a:r>
            <a:r>
              <a:rPr lang="es-ES" sz="1400" b="1" dirty="0">
                <a:solidFill>
                  <a:srgbClr val="00AE9D"/>
                </a:solidFill>
              </a:rPr>
              <a:t> Management (ORM)</a:t>
            </a:r>
            <a:endParaRPr lang="es-ES" sz="1400" dirty="0">
              <a:solidFill>
                <a:srgbClr val="00AE9D"/>
              </a:solidFill>
            </a:endParaRPr>
          </a:p>
          <a:p>
            <a:pPr marL="171450" indent="-171450">
              <a:buClr>
                <a:schemeClr val="dk1"/>
              </a:buClr>
              <a:buSzPts val="1100"/>
            </a:pPr>
            <a:r>
              <a:rPr lang="es-ES" sz="1400" dirty="0" err="1"/>
              <a:t>Develop</a:t>
            </a:r>
            <a:r>
              <a:rPr lang="es-ES" sz="1400" dirty="0"/>
              <a:t> </a:t>
            </a:r>
            <a:r>
              <a:rPr lang="es-ES" sz="1400" dirty="0" err="1"/>
              <a:t>strategies</a:t>
            </a:r>
            <a:r>
              <a:rPr lang="es-ES" sz="1400" dirty="0"/>
              <a:t> to </a:t>
            </a:r>
            <a:r>
              <a:rPr lang="es-ES" sz="1400" dirty="0" err="1"/>
              <a:t>influence</a:t>
            </a:r>
            <a:r>
              <a:rPr lang="es-ES" sz="1400" dirty="0"/>
              <a:t> the </a:t>
            </a:r>
            <a:r>
              <a:rPr lang="es-ES" sz="1400" dirty="0" err="1"/>
              <a:t>public</a:t>
            </a:r>
            <a:r>
              <a:rPr lang="es-ES" sz="1400" dirty="0"/>
              <a:t> </a:t>
            </a:r>
            <a:r>
              <a:rPr lang="es-ES" sz="1400" dirty="0" err="1"/>
              <a:t>perception</a:t>
            </a:r>
            <a:r>
              <a:rPr lang="es-ES" sz="1400" dirty="0"/>
              <a:t> of </a:t>
            </a:r>
            <a:r>
              <a:rPr lang="es-ES" sz="1400" dirty="0" err="1"/>
              <a:t>your</a:t>
            </a:r>
            <a:r>
              <a:rPr lang="es-ES" sz="1400" dirty="0"/>
              <a:t> </a:t>
            </a:r>
            <a:r>
              <a:rPr lang="es-ES" sz="1400" dirty="0" err="1"/>
              <a:t>enterprise</a:t>
            </a:r>
            <a:r>
              <a:rPr lang="es-ES" sz="1400" dirty="0"/>
              <a:t> online</a:t>
            </a:r>
          </a:p>
          <a:p>
            <a:pPr marL="171450" indent="-171450">
              <a:buClr>
                <a:schemeClr val="dk1"/>
              </a:buClr>
              <a:buSzPts val="1100"/>
            </a:pPr>
            <a:r>
              <a:rPr lang="es-ES" sz="1400" dirty="0"/>
              <a:t>DPR uses digital media to </a:t>
            </a:r>
            <a:r>
              <a:rPr lang="es-ES" sz="1400" dirty="0" err="1"/>
              <a:t>influence</a:t>
            </a:r>
            <a:endParaRPr lang="es-ES" sz="1400" dirty="0"/>
          </a:p>
          <a:p>
            <a:pPr marL="171450" indent="-171450">
              <a:buClr>
                <a:schemeClr val="dk1"/>
              </a:buClr>
              <a:buSzPts val="1100"/>
            </a:pPr>
            <a:r>
              <a:rPr lang="es-ES" sz="1400" dirty="0"/>
              <a:t>Monitor for </a:t>
            </a:r>
            <a:r>
              <a:rPr lang="es-ES" sz="1400" dirty="0" err="1"/>
              <a:t>negative</a:t>
            </a:r>
            <a:r>
              <a:rPr lang="es-ES" sz="1400" dirty="0"/>
              <a:t> </a:t>
            </a:r>
            <a:r>
              <a:rPr lang="es-ES" sz="1400" dirty="0" err="1"/>
              <a:t>feedback</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
        <p:nvSpPr>
          <p:cNvPr id="5" name="Google Shape;102;p12"/>
          <p:cNvSpPr txBox="1">
            <a:spLocks/>
          </p:cNvSpPr>
          <p:nvPr/>
        </p:nvSpPr>
        <p:spPr>
          <a:xfrm>
            <a:off x="4227566" y="1752596"/>
            <a:ext cx="4515953"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a:solidFill>
                  <a:srgbClr val="00AE9D"/>
                </a:solidFill>
              </a:rPr>
              <a:t>The ORM </a:t>
            </a:r>
            <a:r>
              <a:rPr lang="es-ES" sz="1400" b="1" dirty="0" err="1">
                <a:solidFill>
                  <a:srgbClr val="00AE9D"/>
                </a:solidFill>
              </a:rPr>
              <a:t>Process</a:t>
            </a:r>
            <a:endParaRPr lang="es-ES" sz="1400" dirty="0">
              <a:solidFill>
                <a:srgbClr val="00AE9D"/>
              </a:solidFill>
            </a:endParaRPr>
          </a:p>
          <a:p>
            <a:pPr marL="171450" indent="-171450">
              <a:buClr>
                <a:schemeClr val="dk1"/>
              </a:buClr>
              <a:buSzPts val="1100"/>
            </a:pPr>
            <a:r>
              <a:rPr lang="es-ES" sz="1400" dirty="0" err="1"/>
              <a:t>Build</a:t>
            </a:r>
            <a:r>
              <a:rPr lang="es-ES" sz="1400" dirty="0"/>
              <a:t> positive </a:t>
            </a:r>
            <a:r>
              <a:rPr lang="es-ES" sz="1400" dirty="0" err="1"/>
              <a:t>feedback</a:t>
            </a:r>
            <a:endParaRPr lang="es-ES" sz="1400" dirty="0"/>
          </a:p>
          <a:p>
            <a:pPr marL="171450" indent="-171450">
              <a:buClr>
                <a:schemeClr val="dk1"/>
              </a:buClr>
              <a:buSzPts val="1100"/>
            </a:pPr>
            <a:r>
              <a:rPr lang="es-ES" sz="1400" dirty="0" err="1"/>
              <a:t>Publicise</a:t>
            </a:r>
            <a:r>
              <a:rPr lang="es-ES" sz="1400" dirty="0"/>
              <a:t> positive </a:t>
            </a:r>
            <a:r>
              <a:rPr lang="es-ES" sz="1400" dirty="0" err="1"/>
              <a:t>reviews</a:t>
            </a:r>
            <a:r>
              <a:rPr lang="es-ES" sz="1400" dirty="0"/>
              <a:t> (</a:t>
            </a:r>
            <a:r>
              <a:rPr lang="es-ES" sz="1400" dirty="0" err="1"/>
              <a:t>with</a:t>
            </a:r>
            <a:r>
              <a:rPr lang="es-ES" sz="1400" dirty="0"/>
              <a:t> </a:t>
            </a:r>
            <a:r>
              <a:rPr lang="es-ES" sz="1400" dirty="0" err="1"/>
              <a:t>permission</a:t>
            </a:r>
            <a:r>
              <a:rPr lang="es-ES" sz="1400" dirty="0"/>
              <a:t>)</a:t>
            </a:r>
          </a:p>
          <a:p>
            <a:pPr marL="171450" indent="-171450">
              <a:buClr>
                <a:schemeClr val="dk1"/>
              </a:buClr>
              <a:buSzPts val="1100"/>
            </a:pPr>
            <a:r>
              <a:rPr lang="es-ES" sz="1400" dirty="0"/>
              <a:t>Use local and social media </a:t>
            </a:r>
            <a:r>
              <a:rPr lang="es-ES" sz="1400" dirty="0" err="1"/>
              <a:t>to</a:t>
            </a:r>
            <a:r>
              <a:rPr lang="es-ES" sz="1400" dirty="0"/>
              <a:t> </a:t>
            </a:r>
            <a:r>
              <a:rPr lang="es-ES" sz="1400" dirty="0" err="1"/>
              <a:t>build</a:t>
            </a:r>
            <a:r>
              <a:rPr lang="es-ES" sz="1400" dirty="0"/>
              <a:t> </a:t>
            </a:r>
            <a:r>
              <a:rPr lang="es-ES" sz="1400" dirty="0" err="1"/>
              <a:t>your</a:t>
            </a:r>
            <a:r>
              <a:rPr lang="es-ES" sz="1400" dirty="0"/>
              <a:t> </a:t>
            </a:r>
            <a:r>
              <a:rPr lang="es-ES" sz="1400" dirty="0" err="1"/>
              <a:t>audience</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203089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54052" y="925305"/>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a:solidFill>
                  <a:srgbClr val="00AE9D"/>
                </a:solidFill>
              </a:rPr>
              <a:t>Online Reputation Management (ORM) – What do I need to do?</a:t>
            </a:r>
            <a:endParaRPr lang="en-US" sz="2000" dirty="0">
              <a:solidFill>
                <a:srgbClr val="00AE9D"/>
              </a:solidFill>
            </a:endParaRPr>
          </a:p>
          <a:p>
            <a:pPr marL="0" lvl="0" indent="0" algn="l" rtl="0">
              <a:spcBef>
                <a:spcPts val="600"/>
              </a:spcBef>
              <a:spcAft>
                <a:spcPts val="0"/>
              </a:spcAft>
              <a:buNone/>
            </a:pPr>
            <a:endParaRPr lang="en" sz="1600" dirty="0"/>
          </a:p>
          <a:p>
            <a:pPr marL="0" lvl="0" indent="0" algn="l" rtl="0">
              <a:spcBef>
                <a:spcPts val="600"/>
              </a:spcBef>
              <a:spcAft>
                <a:spcPts val="0"/>
              </a:spcAft>
              <a:buNone/>
            </a:pPr>
            <a:r>
              <a:rPr lang="en" dirty="0"/>
              <a:t>Before implementing an ORM Strategy, you need to:</a:t>
            </a: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Unit 1.1</a:t>
            </a:r>
          </a:p>
        </p:txBody>
      </p:sp>
      <p:sp>
        <p:nvSpPr>
          <p:cNvPr id="5" name="Google Shape;197;p22"/>
          <p:cNvSpPr/>
          <p:nvPr/>
        </p:nvSpPr>
        <p:spPr>
          <a:xfrm>
            <a:off x="3134822" y="2148461"/>
            <a:ext cx="2493600"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CHECK</a:t>
            </a:r>
          </a:p>
          <a:p>
            <a:pPr marL="0" lvl="0" indent="0" algn="ctr" rtl="0">
              <a:spcBef>
                <a:spcPts val="0"/>
              </a:spcBef>
              <a:spcAft>
                <a:spcPts val="0"/>
              </a:spcAft>
              <a:buNone/>
            </a:pPr>
            <a:r>
              <a:rPr lang="en" dirty="0">
                <a:solidFill>
                  <a:srgbClr val="FFFFFF"/>
                </a:solidFill>
                <a:latin typeface="Karla"/>
                <a:ea typeface="Karla"/>
                <a:cs typeface="Karla"/>
                <a:sym typeface="Karla"/>
              </a:rPr>
              <a:t>What are people saying about you on your site and on external sites?</a:t>
            </a:r>
            <a:endParaRPr dirty="0">
              <a:solidFill>
                <a:srgbClr val="FFFFFF"/>
              </a:solidFill>
              <a:latin typeface="Karla"/>
              <a:ea typeface="Karla"/>
              <a:cs typeface="Karla"/>
              <a:sym typeface="Karla"/>
            </a:endParaRPr>
          </a:p>
        </p:txBody>
      </p:sp>
      <p:sp>
        <p:nvSpPr>
          <p:cNvPr id="7" name="Google Shape;198;p22"/>
          <p:cNvSpPr/>
          <p:nvPr/>
        </p:nvSpPr>
        <p:spPr>
          <a:xfrm>
            <a:off x="1121870" y="2571751"/>
            <a:ext cx="2589840"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AUDIT</a:t>
            </a:r>
          </a:p>
          <a:p>
            <a:pPr marL="0" lvl="0" indent="0" algn="ctr" rtl="0">
              <a:spcBef>
                <a:spcPts val="0"/>
              </a:spcBef>
              <a:spcAft>
                <a:spcPts val="0"/>
              </a:spcAft>
              <a:buNone/>
            </a:pPr>
            <a:r>
              <a:rPr lang="en-IE" dirty="0">
                <a:solidFill>
                  <a:srgbClr val="004C52"/>
                </a:solidFill>
                <a:latin typeface="Karla"/>
                <a:ea typeface="Karla"/>
                <a:cs typeface="Karla"/>
                <a:sym typeface="Karla"/>
              </a:rPr>
              <a:t>Search for your business on Google</a:t>
            </a:r>
            <a:endParaRPr dirty="0">
              <a:solidFill>
                <a:srgbClr val="004C52"/>
              </a:solidFill>
              <a:latin typeface="Karla"/>
              <a:ea typeface="Karla"/>
              <a:cs typeface="Karla"/>
              <a:sym typeface="Karla"/>
            </a:endParaRPr>
          </a:p>
        </p:txBody>
      </p:sp>
      <p:sp>
        <p:nvSpPr>
          <p:cNvPr id="8" name="Google Shape;199;p22"/>
          <p:cNvSpPr/>
          <p:nvPr/>
        </p:nvSpPr>
        <p:spPr>
          <a:xfrm>
            <a:off x="5124796" y="2571751"/>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REVIEW</a:t>
            </a:r>
          </a:p>
          <a:p>
            <a:pPr marL="0" lvl="0" indent="0" algn="ctr" rtl="0">
              <a:spcBef>
                <a:spcPts val="0"/>
              </a:spcBef>
              <a:spcAft>
                <a:spcPts val="0"/>
              </a:spcAft>
              <a:buNone/>
            </a:pPr>
            <a:r>
              <a:rPr lang="en-IE" dirty="0">
                <a:solidFill>
                  <a:srgbClr val="004C52"/>
                </a:solidFill>
                <a:latin typeface="Karla"/>
                <a:ea typeface="Karla"/>
                <a:cs typeface="Karla"/>
                <a:sym typeface="Karla"/>
              </a:rPr>
              <a:t>Where</a:t>
            </a:r>
            <a:r>
              <a:rPr lang="en" dirty="0">
                <a:solidFill>
                  <a:srgbClr val="004C52"/>
                </a:solidFill>
                <a:latin typeface="Karla"/>
                <a:ea typeface="Karla"/>
                <a:cs typeface="Karla"/>
                <a:sym typeface="Karla"/>
              </a:rPr>
              <a:t> do you need to focus attention e.g. paid social media, news sites etc.</a:t>
            </a:r>
            <a:endParaRPr dirty="0">
              <a:solidFill>
                <a:srgbClr val="004C52"/>
              </a:solidFill>
              <a:latin typeface="Karla"/>
              <a:ea typeface="Karla"/>
              <a:cs typeface="Karla"/>
              <a:sym typeface="Karla"/>
            </a:endParaRPr>
          </a:p>
        </p:txBody>
      </p:sp>
    </p:spTree>
    <p:extLst>
      <p:ext uri="{BB962C8B-B14F-4D97-AF65-F5344CB8AC3E}">
        <p14:creationId xmlns:p14="http://schemas.microsoft.com/office/powerpoint/2010/main" val="412106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dirty="0">
                <a:solidFill>
                  <a:srgbClr val="00AE9D"/>
                </a:solidFill>
              </a:rPr>
              <a:t>Establishing Online Reputation Management (ORM) for your Enterprise</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a:t>
            </a:r>
            <a:r>
              <a:rPr lang="es-ES" dirty="0"/>
              <a:t> 1.1</a:t>
            </a:r>
            <a:endParaRPr dirty="0"/>
          </a:p>
        </p:txBody>
      </p:sp>
      <p:sp>
        <p:nvSpPr>
          <p:cNvPr id="4" name="Google Shape;102;p12"/>
          <p:cNvSpPr txBox="1">
            <a:spLocks/>
          </p:cNvSpPr>
          <p:nvPr/>
        </p:nvSpPr>
        <p:spPr>
          <a:xfrm>
            <a:off x="170824" y="1752597"/>
            <a:ext cx="8550554" cy="236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800" b="1" dirty="0" err="1">
                <a:solidFill>
                  <a:srgbClr val="00AE9D"/>
                </a:solidFill>
              </a:rPr>
              <a:t>Establish</a:t>
            </a:r>
            <a:r>
              <a:rPr lang="es-ES" sz="1800" b="1" dirty="0">
                <a:solidFill>
                  <a:srgbClr val="00AE9D"/>
                </a:solidFill>
              </a:rPr>
              <a:t> </a:t>
            </a:r>
            <a:r>
              <a:rPr lang="es-ES" sz="1800" b="1" dirty="0" err="1">
                <a:solidFill>
                  <a:srgbClr val="00AE9D"/>
                </a:solidFill>
              </a:rPr>
              <a:t>your</a:t>
            </a:r>
            <a:r>
              <a:rPr lang="es-ES" sz="1800" b="1" dirty="0">
                <a:solidFill>
                  <a:srgbClr val="00AE9D"/>
                </a:solidFill>
              </a:rPr>
              <a:t> ORM </a:t>
            </a:r>
            <a:r>
              <a:rPr lang="es-ES" sz="1800" b="1" dirty="0" err="1">
                <a:solidFill>
                  <a:srgbClr val="00AE9D"/>
                </a:solidFill>
              </a:rPr>
              <a:t>priorities</a:t>
            </a:r>
            <a:endParaRPr lang="es-ES" sz="1800" dirty="0">
              <a:solidFill>
                <a:srgbClr val="00AE9D"/>
              </a:solidFill>
            </a:endParaRPr>
          </a:p>
          <a:p>
            <a:pPr marL="171450" indent="-171450">
              <a:buClr>
                <a:schemeClr val="dk1"/>
              </a:buClr>
              <a:buSzPts val="1100"/>
            </a:pPr>
            <a:r>
              <a:rPr lang="es-ES" sz="1800" dirty="0"/>
              <a:t>Decide </a:t>
            </a:r>
            <a:r>
              <a:rPr lang="es-ES" sz="1800" dirty="0" err="1"/>
              <a:t>on</a:t>
            </a:r>
            <a:r>
              <a:rPr lang="es-ES" sz="1800" dirty="0"/>
              <a:t> </a:t>
            </a:r>
            <a:r>
              <a:rPr lang="es-ES" sz="1800" dirty="0" err="1"/>
              <a:t>your</a:t>
            </a:r>
            <a:r>
              <a:rPr lang="es-ES" sz="1800" dirty="0"/>
              <a:t> </a:t>
            </a:r>
            <a:r>
              <a:rPr lang="es-ES" sz="1800" dirty="0" err="1"/>
              <a:t>goals</a:t>
            </a:r>
            <a:endParaRPr lang="es-ES" sz="1800" dirty="0"/>
          </a:p>
          <a:p>
            <a:pPr marL="171450" indent="-171450">
              <a:buClr>
                <a:schemeClr val="dk1"/>
              </a:buClr>
              <a:buSzPts val="1100"/>
            </a:pPr>
            <a:r>
              <a:rPr lang="es-ES" sz="1800" dirty="0" err="1"/>
              <a:t>Boundaries</a:t>
            </a:r>
            <a:r>
              <a:rPr lang="es-ES" sz="1800" dirty="0"/>
              <a:t> are </a:t>
            </a:r>
            <a:r>
              <a:rPr lang="es-ES" sz="1800" dirty="0" err="1"/>
              <a:t>important</a:t>
            </a:r>
            <a:r>
              <a:rPr lang="es-ES" sz="1800" dirty="0"/>
              <a:t> – </a:t>
            </a:r>
            <a:r>
              <a:rPr lang="es-ES" sz="1800" dirty="0" err="1"/>
              <a:t>how</a:t>
            </a:r>
            <a:r>
              <a:rPr lang="es-ES" sz="1800" dirty="0"/>
              <a:t> </a:t>
            </a:r>
            <a:r>
              <a:rPr lang="es-ES" sz="1800" dirty="0" err="1"/>
              <a:t>much</a:t>
            </a:r>
            <a:r>
              <a:rPr lang="es-ES" sz="1800" dirty="0"/>
              <a:t> time and </a:t>
            </a:r>
            <a:r>
              <a:rPr lang="es-ES" sz="1800" dirty="0" err="1"/>
              <a:t>money</a:t>
            </a:r>
            <a:r>
              <a:rPr lang="es-ES" sz="1800" dirty="0"/>
              <a:t> can </a:t>
            </a:r>
            <a:r>
              <a:rPr lang="es-ES" sz="1800" dirty="0" err="1"/>
              <a:t>you</a:t>
            </a:r>
            <a:r>
              <a:rPr lang="es-ES" sz="1800" dirty="0"/>
              <a:t> </a:t>
            </a:r>
            <a:r>
              <a:rPr lang="es-ES" sz="1800" dirty="0" err="1"/>
              <a:t>assign</a:t>
            </a:r>
            <a:r>
              <a:rPr lang="es-ES" sz="1800" dirty="0"/>
              <a:t> </a:t>
            </a:r>
            <a:r>
              <a:rPr lang="es-ES" sz="1800" dirty="0" err="1"/>
              <a:t>to</a:t>
            </a:r>
            <a:r>
              <a:rPr lang="es-ES" sz="1800" dirty="0"/>
              <a:t> </a:t>
            </a:r>
            <a:r>
              <a:rPr lang="es-ES" sz="1800" dirty="0" err="1"/>
              <a:t>this</a:t>
            </a:r>
            <a:r>
              <a:rPr lang="es-ES" sz="1800" dirty="0"/>
              <a:t> </a:t>
            </a:r>
            <a:r>
              <a:rPr lang="es-ES" sz="1800" dirty="0" err="1"/>
              <a:t>task</a:t>
            </a:r>
            <a:r>
              <a:rPr lang="es-ES" sz="1800" dirty="0"/>
              <a:t>?</a:t>
            </a:r>
          </a:p>
          <a:p>
            <a:pPr marL="171450" indent="-171450">
              <a:buClr>
                <a:schemeClr val="dk1"/>
              </a:buClr>
              <a:buSzPts val="1100"/>
            </a:pPr>
            <a:r>
              <a:rPr lang="es-ES" sz="1800" dirty="0" err="1"/>
              <a:t>Consider</a:t>
            </a:r>
            <a:r>
              <a:rPr lang="es-ES" sz="1800" dirty="0"/>
              <a:t> </a:t>
            </a:r>
            <a:r>
              <a:rPr lang="es-ES" sz="1800" dirty="0" err="1"/>
              <a:t>the</a:t>
            </a:r>
            <a:r>
              <a:rPr lang="es-ES" sz="1800" dirty="0"/>
              <a:t> </a:t>
            </a:r>
            <a:r>
              <a:rPr lang="es-ES" sz="1800" dirty="0" err="1"/>
              <a:t>impact</a:t>
            </a:r>
            <a:r>
              <a:rPr lang="es-ES" sz="1800" dirty="0"/>
              <a:t> – </a:t>
            </a:r>
            <a:r>
              <a:rPr lang="es-ES" sz="1800" dirty="0" err="1"/>
              <a:t>where</a:t>
            </a:r>
            <a:r>
              <a:rPr lang="es-ES" sz="1800" dirty="0"/>
              <a:t> </a:t>
            </a:r>
            <a:r>
              <a:rPr lang="es-ES" sz="1800" dirty="0" err="1"/>
              <a:t>will</a:t>
            </a:r>
            <a:r>
              <a:rPr lang="es-ES" sz="1800" dirty="0"/>
              <a:t> </a:t>
            </a:r>
            <a:r>
              <a:rPr lang="es-ES" sz="1800" dirty="0" err="1"/>
              <a:t>you</a:t>
            </a:r>
            <a:r>
              <a:rPr lang="es-ES" sz="1800" dirty="0"/>
              <a:t> </a:t>
            </a:r>
            <a:r>
              <a:rPr lang="es-ES" sz="1800" dirty="0" err="1"/>
              <a:t>yield</a:t>
            </a:r>
            <a:r>
              <a:rPr lang="es-ES" sz="1800" dirty="0"/>
              <a:t> </a:t>
            </a:r>
            <a:r>
              <a:rPr lang="es-ES" sz="1800" dirty="0" err="1"/>
              <a:t>the</a:t>
            </a:r>
            <a:r>
              <a:rPr lang="es-ES" sz="1800" dirty="0"/>
              <a:t> </a:t>
            </a:r>
            <a:r>
              <a:rPr lang="es-ES" sz="1800" dirty="0" err="1"/>
              <a:t>greatest</a:t>
            </a:r>
            <a:r>
              <a:rPr lang="es-ES" sz="1800" dirty="0"/>
              <a:t> </a:t>
            </a:r>
            <a:r>
              <a:rPr lang="es-ES" sz="1800" dirty="0" err="1"/>
              <a:t>returns</a:t>
            </a:r>
            <a:r>
              <a:rPr lang="es-ES" sz="1800" dirty="0"/>
              <a:t>?</a:t>
            </a:r>
          </a:p>
          <a:p>
            <a:pPr marL="171450" indent="-171450">
              <a:buClr>
                <a:schemeClr val="dk1"/>
              </a:buClr>
              <a:buSzPts val="1100"/>
            </a:pPr>
            <a:r>
              <a:rPr lang="es-ES" sz="1800" dirty="0" err="1"/>
              <a:t>Outline</a:t>
            </a:r>
            <a:r>
              <a:rPr lang="es-ES" sz="1800" dirty="0"/>
              <a:t> </a:t>
            </a:r>
            <a:r>
              <a:rPr lang="es-ES" sz="1800" dirty="0" err="1"/>
              <a:t>your</a:t>
            </a:r>
            <a:r>
              <a:rPr lang="es-ES" sz="1800" dirty="0"/>
              <a:t> </a:t>
            </a:r>
            <a:r>
              <a:rPr lang="es-ES" sz="1800" dirty="0" err="1"/>
              <a:t>critical</a:t>
            </a:r>
            <a:r>
              <a:rPr lang="es-ES" sz="1800" dirty="0"/>
              <a:t> </a:t>
            </a:r>
            <a:r>
              <a:rPr lang="es-ES" sz="1800" dirty="0" err="1"/>
              <a:t>tasks</a:t>
            </a:r>
            <a:r>
              <a:rPr lang="es-ES" sz="1800" dirty="0"/>
              <a:t> and </a:t>
            </a:r>
            <a:r>
              <a:rPr lang="es-ES" sz="1800" dirty="0" err="1"/>
              <a:t>first</a:t>
            </a:r>
            <a:r>
              <a:rPr lang="es-ES" sz="1800" dirty="0"/>
              <a:t> </a:t>
            </a:r>
            <a:r>
              <a:rPr lang="es-ES" sz="1800" dirty="0" err="1"/>
              <a:t>steps</a:t>
            </a:r>
            <a:endParaRPr lang="es-ES" sz="18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406048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a:solidFill>
                  <a:srgbClr val="00AE9D"/>
                </a:solidFill>
              </a:rPr>
              <a:t>Building your Online Reputation</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a:t>
            </a:r>
            <a:r>
              <a:rPr lang="es-ES" dirty="0"/>
              <a:t> 1.2</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800" b="1" dirty="0" err="1">
                <a:solidFill>
                  <a:srgbClr val="00AE9D"/>
                </a:solidFill>
              </a:rPr>
              <a:t>Implementing</a:t>
            </a:r>
            <a:r>
              <a:rPr lang="es-ES" sz="1800" b="1" dirty="0">
                <a:solidFill>
                  <a:srgbClr val="00AE9D"/>
                </a:solidFill>
              </a:rPr>
              <a:t> </a:t>
            </a:r>
            <a:r>
              <a:rPr lang="es-ES" sz="1800" b="1" dirty="0" err="1">
                <a:solidFill>
                  <a:srgbClr val="00AE9D"/>
                </a:solidFill>
              </a:rPr>
              <a:t>your</a:t>
            </a:r>
            <a:r>
              <a:rPr lang="es-ES" sz="1800" b="1" dirty="0">
                <a:solidFill>
                  <a:srgbClr val="00AE9D"/>
                </a:solidFill>
              </a:rPr>
              <a:t> ORM </a:t>
            </a:r>
            <a:r>
              <a:rPr lang="es-ES" sz="1800" b="1" dirty="0" err="1">
                <a:solidFill>
                  <a:srgbClr val="00AE9D"/>
                </a:solidFill>
              </a:rPr>
              <a:t>strategy</a:t>
            </a:r>
            <a:endParaRPr lang="es-ES" sz="1800" dirty="0">
              <a:solidFill>
                <a:srgbClr val="00AE9D"/>
              </a:solidFill>
            </a:endParaRPr>
          </a:p>
          <a:p>
            <a:pPr marL="171450" indent="-171450">
              <a:buClr>
                <a:schemeClr val="dk1"/>
              </a:buClr>
              <a:buSzPts val="1100"/>
            </a:pPr>
            <a:r>
              <a:rPr lang="es-ES" sz="1800" dirty="0"/>
              <a:t>Decide </a:t>
            </a:r>
            <a:r>
              <a:rPr lang="es-ES" sz="1800" dirty="0" err="1"/>
              <a:t>on</a:t>
            </a:r>
            <a:r>
              <a:rPr lang="es-ES" sz="1800" dirty="0"/>
              <a:t> </a:t>
            </a:r>
            <a:r>
              <a:rPr lang="es-ES" sz="1800" dirty="0" err="1"/>
              <a:t>the</a:t>
            </a:r>
            <a:r>
              <a:rPr lang="es-ES" sz="1800" dirty="0"/>
              <a:t> </a:t>
            </a:r>
            <a:r>
              <a:rPr lang="es-ES" sz="1800" dirty="0" err="1"/>
              <a:t>policy</a:t>
            </a:r>
            <a:r>
              <a:rPr lang="es-ES" sz="1800" dirty="0"/>
              <a:t> </a:t>
            </a:r>
            <a:r>
              <a:rPr lang="es-ES" sz="1800" dirty="0" err="1"/>
              <a:t>for</a:t>
            </a:r>
            <a:r>
              <a:rPr lang="es-ES" sz="1800" dirty="0"/>
              <a:t> </a:t>
            </a:r>
            <a:r>
              <a:rPr lang="es-ES" sz="1800" dirty="0" err="1"/>
              <a:t>your</a:t>
            </a:r>
            <a:r>
              <a:rPr lang="es-ES" sz="1800" dirty="0"/>
              <a:t> </a:t>
            </a:r>
            <a:r>
              <a:rPr lang="es-ES" sz="1800" dirty="0" err="1"/>
              <a:t>enterprise</a:t>
            </a:r>
            <a:r>
              <a:rPr lang="es-ES" sz="1800" dirty="0"/>
              <a:t> – Will </a:t>
            </a:r>
            <a:r>
              <a:rPr lang="es-ES" sz="1800" dirty="0" err="1"/>
              <a:t>you</a:t>
            </a:r>
            <a:r>
              <a:rPr lang="es-ES" sz="1800" dirty="0"/>
              <a:t> </a:t>
            </a:r>
            <a:r>
              <a:rPr lang="es-ES" sz="1800" dirty="0" err="1"/>
              <a:t>respond</a:t>
            </a:r>
            <a:r>
              <a:rPr lang="es-ES" sz="1800" dirty="0"/>
              <a:t> </a:t>
            </a:r>
            <a:r>
              <a:rPr lang="es-ES" sz="1800" dirty="0" err="1"/>
              <a:t>to</a:t>
            </a:r>
            <a:r>
              <a:rPr lang="es-ES" sz="1800" dirty="0"/>
              <a:t> </a:t>
            </a:r>
            <a:r>
              <a:rPr lang="es-ES" sz="1800" dirty="0" err="1"/>
              <a:t>all</a:t>
            </a:r>
            <a:r>
              <a:rPr lang="es-ES" sz="1800" dirty="0"/>
              <a:t> </a:t>
            </a:r>
            <a:r>
              <a:rPr lang="es-ES" sz="1800" dirty="0" err="1"/>
              <a:t>reviews</a:t>
            </a:r>
            <a:r>
              <a:rPr lang="es-ES" sz="1800" dirty="0"/>
              <a:t> and </a:t>
            </a:r>
            <a:r>
              <a:rPr lang="es-ES" sz="1800" dirty="0" err="1"/>
              <a:t>feedback</a:t>
            </a:r>
            <a:r>
              <a:rPr lang="es-ES" sz="1800" dirty="0"/>
              <a:t>? Who </a:t>
            </a:r>
            <a:r>
              <a:rPr lang="es-ES" sz="1800" dirty="0" err="1"/>
              <a:t>will</a:t>
            </a:r>
            <a:r>
              <a:rPr lang="es-ES" sz="1800" dirty="0"/>
              <a:t> be </a:t>
            </a:r>
            <a:r>
              <a:rPr lang="es-ES" sz="1800" dirty="0" err="1"/>
              <a:t>responsible</a:t>
            </a:r>
            <a:r>
              <a:rPr lang="es-ES" sz="1800" dirty="0"/>
              <a:t> </a:t>
            </a:r>
            <a:r>
              <a:rPr lang="es-ES" sz="1800" dirty="0" err="1"/>
              <a:t>for</a:t>
            </a:r>
            <a:r>
              <a:rPr lang="es-ES" sz="1800" dirty="0"/>
              <a:t> </a:t>
            </a:r>
            <a:r>
              <a:rPr lang="es-ES" sz="1800" dirty="0" err="1"/>
              <a:t>this</a:t>
            </a:r>
            <a:r>
              <a:rPr lang="es-ES" sz="1800" dirty="0"/>
              <a:t>?</a:t>
            </a:r>
          </a:p>
          <a:p>
            <a:pPr marL="171450" indent="-171450">
              <a:buClr>
                <a:schemeClr val="dk1"/>
              </a:buClr>
              <a:buSzPts val="1100"/>
            </a:pPr>
            <a:r>
              <a:rPr lang="es-ES" sz="1800" dirty="0" err="1"/>
              <a:t>What</a:t>
            </a:r>
            <a:r>
              <a:rPr lang="es-ES" sz="1800" dirty="0"/>
              <a:t> </a:t>
            </a:r>
            <a:r>
              <a:rPr lang="es-ES" sz="1800" dirty="0" err="1"/>
              <a:t>is</a:t>
            </a:r>
            <a:r>
              <a:rPr lang="es-ES" sz="1800" dirty="0"/>
              <a:t> </a:t>
            </a:r>
            <a:r>
              <a:rPr lang="es-ES" sz="1800" dirty="0" err="1"/>
              <a:t>urgent</a:t>
            </a:r>
            <a:r>
              <a:rPr lang="es-ES" sz="1800" dirty="0"/>
              <a:t> </a:t>
            </a:r>
            <a:r>
              <a:rPr lang="es-ES" sz="1800" dirty="0" err="1"/>
              <a:t>for</a:t>
            </a:r>
            <a:r>
              <a:rPr lang="es-ES" sz="1800" dirty="0"/>
              <a:t> </a:t>
            </a:r>
            <a:r>
              <a:rPr lang="es-ES" sz="1800" dirty="0" err="1"/>
              <a:t>your</a:t>
            </a:r>
            <a:r>
              <a:rPr lang="es-ES" sz="1800" dirty="0"/>
              <a:t> Enterprise </a:t>
            </a:r>
            <a:r>
              <a:rPr lang="es-ES" sz="1800" dirty="0" err="1"/>
              <a:t>e.g</a:t>
            </a:r>
            <a:r>
              <a:rPr lang="es-ES" sz="1800" dirty="0"/>
              <a:t>. are </a:t>
            </a:r>
            <a:r>
              <a:rPr lang="es-ES" sz="1800" dirty="0" err="1"/>
              <a:t>there</a:t>
            </a:r>
            <a:r>
              <a:rPr lang="es-ES" sz="1800" dirty="0"/>
              <a:t> particular social media </a:t>
            </a:r>
            <a:r>
              <a:rPr lang="es-ES" sz="1800" dirty="0" err="1"/>
              <a:t>channels</a:t>
            </a:r>
            <a:r>
              <a:rPr lang="es-ES" sz="1800" dirty="0"/>
              <a:t> </a:t>
            </a:r>
            <a:r>
              <a:rPr lang="es-ES" sz="1800" dirty="0" err="1"/>
              <a:t>that</a:t>
            </a:r>
            <a:r>
              <a:rPr lang="es-ES" sz="1800" dirty="0"/>
              <a:t> </a:t>
            </a:r>
            <a:r>
              <a:rPr lang="es-ES" sz="1800" dirty="0" err="1"/>
              <a:t>have</a:t>
            </a:r>
            <a:r>
              <a:rPr lang="es-ES" sz="1800" dirty="0"/>
              <a:t> </a:t>
            </a:r>
            <a:r>
              <a:rPr lang="es-ES" sz="1800" dirty="0" err="1"/>
              <a:t>priority</a:t>
            </a:r>
            <a:r>
              <a:rPr lang="es-ES" sz="1800" dirty="0"/>
              <a:t> </a:t>
            </a:r>
            <a:r>
              <a:rPr lang="es-ES" sz="1800" dirty="0" err="1"/>
              <a:t>such</a:t>
            </a:r>
            <a:r>
              <a:rPr lang="es-ES" sz="1800" dirty="0"/>
              <a:t> as Facebook?</a:t>
            </a:r>
          </a:p>
          <a:p>
            <a:pPr marL="171450" indent="-171450">
              <a:buClr>
                <a:schemeClr val="dk1"/>
              </a:buClr>
              <a:buSzPts val="1100"/>
            </a:pPr>
            <a:r>
              <a:rPr lang="es-ES" sz="1800" dirty="0"/>
              <a:t>Decide </a:t>
            </a:r>
            <a:r>
              <a:rPr lang="es-ES" sz="1800" dirty="0" err="1"/>
              <a:t>on</a:t>
            </a:r>
            <a:r>
              <a:rPr lang="es-ES" sz="1800" dirty="0"/>
              <a:t> </a:t>
            </a:r>
            <a:r>
              <a:rPr lang="es-ES" sz="1800" dirty="0" err="1"/>
              <a:t>urgent</a:t>
            </a:r>
            <a:r>
              <a:rPr lang="es-ES" sz="1800" dirty="0"/>
              <a:t> and non-</a:t>
            </a:r>
            <a:r>
              <a:rPr lang="es-ES" sz="1800" dirty="0" err="1"/>
              <a:t>urgent</a:t>
            </a:r>
            <a:r>
              <a:rPr lang="es-ES" sz="1800" dirty="0"/>
              <a:t> responses.</a:t>
            </a:r>
          </a:p>
          <a:p>
            <a:pPr marL="171450" indent="-171450">
              <a:buClr>
                <a:schemeClr val="dk1"/>
              </a:buClr>
              <a:buSzPts val="1100"/>
            </a:pPr>
            <a:r>
              <a:rPr lang="es-ES" sz="1800" dirty="0" err="1"/>
              <a:t>Keep</a:t>
            </a:r>
            <a:r>
              <a:rPr lang="es-ES" sz="1800" dirty="0"/>
              <a:t> a </a:t>
            </a:r>
            <a:r>
              <a:rPr lang="es-ES" sz="1800" dirty="0" err="1"/>
              <a:t>blacklist</a:t>
            </a:r>
            <a:r>
              <a:rPr lang="es-ES" sz="1800" dirty="0"/>
              <a:t> </a:t>
            </a:r>
            <a:r>
              <a:rPr lang="es-ES" sz="1800" dirty="0" err="1"/>
              <a:t>of</a:t>
            </a:r>
            <a:r>
              <a:rPr lang="es-ES" sz="1800" dirty="0"/>
              <a:t> ‘</a:t>
            </a:r>
            <a:r>
              <a:rPr lang="es-ES" sz="1800" dirty="0" err="1"/>
              <a:t>trolls</a:t>
            </a:r>
            <a:r>
              <a:rPr lang="es-ES" sz="1800" dirty="0"/>
              <a:t>’ </a:t>
            </a:r>
            <a:r>
              <a:rPr lang="es-ES" sz="1800" dirty="0" err="1"/>
              <a:t>that</a:t>
            </a:r>
            <a:r>
              <a:rPr lang="es-ES" sz="1800" dirty="0"/>
              <a:t> </a:t>
            </a:r>
            <a:r>
              <a:rPr lang="es-ES" sz="1800" dirty="0" err="1"/>
              <a:t>you</a:t>
            </a:r>
            <a:r>
              <a:rPr lang="es-ES" sz="1800" dirty="0"/>
              <a:t> </a:t>
            </a:r>
            <a:r>
              <a:rPr lang="es-ES" sz="1800" dirty="0" err="1"/>
              <a:t>will</a:t>
            </a:r>
            <a:r>
              <a:rPr lang="es-ES" sz="1800" dirty="0"/>
              <a:t> </a:t>
            </a:r>
            <a:r>
              <a:rPr lang="es-ES" sz="1800" dirty="0" err="1"/>
              <a:t>not</a:t>
            </a:r>
            <a:r>
              <a:rPr lang="es-ES" sz="1800" dirty="0"/>
              <a:t> </a:t>
            </a:r>
            <a:r>
              <a:rPr lang="es-ES" sz="1800" dirty="0" err="1"/>
              <a:t>respond</a:t>
            </a:r>
            <a:r>
              <a:rPr lang="es-ES" sz="1800" dirty="0"/>
              <a:t> </a:t>
            </a:r>
            <a:r>
              <a:rPr lang="es-ES" sz="1800" dirty="0" err="1"/>
              <a:t>to</a:t>
            </a:r>
            <a:r>
              <a:rPr lang="es-ES" sz="1800" dirty="0"/>
              <a:t>.</a:t>
            </a:r>
          </a:p>
          <a:p>
            <a:pPr marL="171450" indent="-171450">
              <a:buClr>
                <a:schemeClr val="dk1"/>
              </a:buClr>
              <a:buSzPts val="1100"/>
            </a:pPr>
            <a:r>
              <a:rPr lang="es-ES" sz="1800" dirty="0" err="1"/>
              <a:t>Establish</a:t>
            </a:r>
            <a:r>
              <a:rPr lang="es-ES" sz="1800" dirty="0"/>
              <a:t> response </a:t>
            </a:r>
            <a:r>
              <a:rPr lang="es-ES" sz="1800" dirty="0" err="1"/>
              <a:t>templates</a:t>
            </a:r>
            <a:r>
              <a:rPr lang="es-ES" sz="1800" dirty="0"/>
              <a:t> so </a:t>
            </a:r>
            <a:r>
              <a:rPr lang="es-ES" sz="1800" dirty="0" err="1"/>
              <a:t>that</a:t>
            </a:r>
            <a:r>
              <a:rPr lang="es-ES" sz="1800" dirty="0"/>
              <a:t> </a:t>
            </a:r>
            <a:r>
              <a:rPr lang="es-ES" sz="1800" dirty="0" err="1"/>
              <a:t>your</a:t>
            </a:r>
            <a:r>
              <a:rPr lang="es-ES" sz="1800" dirty="0"/>
              <a:t> </a:t>
            </a:r>
            <a:r>
              <a:rPr lang="es-ES" sz="1800" dirty="0" err="1"/>
              <a:t>tone</a:t>
            </a:r>
            <a:r>
              <a:rPr lang="es-ES" sz="1800" dirty="0"/>
              <a:t> and </a:t>
            </a:r>
            <a:r>
              <a:rPr lang="es-ES" sz="1800" dirty="0" err="1"/>
              <a:t>message</a:t>
            </a:r>
            <a:r>
              <a:rPr lang="es-ES" sz="1800" dirty="0"/>
              <a:t> are </a:t>
            </a:r>
            <a:r>
              <a:rPr lang="es-ES" sz="1800" dirty="0" err="1"/>
              <a:t>consistent</a:t>
            </a:r>
            <a:r>
              <a:rPr lang="es-ES" sz="1800" dirty="0"/>
              <a:t>.</a:t>
            </a:r>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53219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517828" y="2105424"/>
            <a:ext cx="2572120"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SHIPPING / RETURNS</a:t>
            </a:r>
          </a:p>
          <a:p>
            <a:pPr marL="0" lvl="0" indent="0" algn="ctr" rtl="0">
              <a:spcBef>
                <a:spcPts val="0"/>
              </a:spcBef>
              <a:spcAft>
                <a:spcPts val="0"/>
              </a:spcAft>
              <a:buNone/>
            </a:pPr>
            <a:r>
              <a:rPr lang="en" dirty="0">
                <a:solidFill>
                  <a:srgbClr val="FFFFFF"/>
                </a:solidFill>
                <a:latin typeface="Karla"/>
                <a:ea typeface="Karla"/>
                <a:cs typeface="Karla"/>
                <a:sym typeface="Karla"/>
              </a:rPr>
              <a:t>Avoid costly charges and have a simplifed returns policy</a:t>
            </a:r>
            <a:endParaRPr dirty="0">
              <a:solidFill>
                <a:srgbClr val="FFFFFF"/>
              </a:solidFill>
              <a:latin typeface="Karla"/>
              <a:ea typeface="Karla"/>
              <a:cs typeface="Karla"/>
              <a:sym typeface="Karla"/>
            </a:endParaRPr>
          </a:p>
        </p:txBody>
      </p:sp>
      <p:sp>
        <p:nvSpPr>
          <p:cNvPr id="183" name="Google Shape;183;p20"/>
          <p:cNvSpPr txBox="1">
            <a:spLocks noGrp="1"/>
          </p:cNvSpPr>
          <p:nvPr>
            <p:ph type="body" idx="4294967295"/>
          </p:nvPr>
        </p:nvSpPr>
        <p:spPr>
          <a:xfrm>
            <a:off x="-54052" y="925305"/>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dirty="0">
              <a:solidFill>
                <a:srgbClr val="00AE9D"/>
              </a:solidFill>
            </a:endParaRPr>
          </a:p>
          <a:p>
            <a:pPr marL="0" lvl="0" indent="0" algn="l" rtl="0">
              <a:spcBef>
                <a:spcPts val="600"/>
              </a:spcBef>
              <a:spcAft>
                <a:spcPts val="0"/>
              </a:spcAft>
              <a:buNone/>
            </a:pPr>
            <a:r>
              <a:rPr lang="en-US" b="1" dirty="0">
                <a:solidFill>
                  <a:srgbClr val="00AE9D"/>
                </a:solidFill>
              </a:rPr>
              <a:t>Online Pitfalls – things to consider</a:t>
            </a:r>
            <a:endParaRPr lang="en-US" dirty="0">
              <a:solidFill>
                <a:srgbClr val="00AE9D"/>
              </a:solidFill>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Unit 2.1</a:t>
            </a:r>
          </a:p>
        </p:txBody>
      </p:sp>
      <p:sp>
        <p:nvSpPr>
          <p:cNvPr id="5" name="Google Shape;197;p22"/>
          <p:cNvSpPr/>
          <p:nvPr/>
        </p:nvSpPr>
        <p:spPr>
          <a:xfrm>
            <a:off x="2058963" y="2017995"/>
            <a:ext cx="2920744"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COMPETITOR ANALYSIS</a:t>
            </a:r>
          </a:p>
          <a:p>
            <a:pPr marL="0" lvl="0" indent="0" algn="ctr" rtl="0">
              <a:spcBef>
                <a:spcPts val="0"/>
              </a:spcBef>
              <a:spcAft>
                <a:spcPts val="0"/>
              </a:spcAft>
              <a:buNone/>
            </a:pPr>
            <a:r>
              <a:rPr lang="en" dirty="0">
                <a:solidFill>
                  <a:srgbClr val="FFFFFF"/>
                </a:solidFill>
                <a:latin typeface="Karla"/>
                <a:ea typeface="Karla"/>
                <a:cs typeface="Karla"/>
                <a:sym typeface="Karla"/>
              </a:rPr>
              <a:t>What are your competitors doing?</a:t>
            </a:r>
            <a:endParaRPr dirty="0">
              <a:solidFill>
                <a:srgbClr val="FFFFFF"/>
              </a:solidFill>
              <a:latin typeface="Karla"/>
              <a:ea typeface="Karla"/>
              <a:cs typeface="Karla"/>
              <a:sym typeface="Karla"/>
            </a:endParaRPr>
          </a:p>
        </p:txBody>
      </p:sp>
      <p:sp>
        <p:nvSpPr>
          <p:cNvPr id="7" name="Google Shape;198;p22"/>
          <p:cNvSpPr/>
          <p:nvPr/>
        </p:nvSpPr>
        <p:spPr>
          <a:xfrm>
            <a:off x="0" y="2571751"/>
            <a:ext cx="2743653" cy="140541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UPDATING</a:t>
            </a:r>
          </a:p>
          <a:p>
            <a:pPr marL="0" lvl="0" indent="0" algn="ctr" rtl="0">
              <a:spcBef>
                <a:spcPts val="0"/>
              </a:spcBef>
              <a:spcAft>
                <a:spcPts val="0"/>
              </a:spcAft>
              <a:buNone/>
            </a:pPr>
            <a:r>
              <a:rPr lang="en-IE" dirty="0">
                <a:solidFill>
                  <a:srgbClr val="004C52"/>
                </a:solidFill>
                <a:latin typeface="Karla"/>
                <a:ea typeface="Karla"/>
                <a:cs typeface="Karla"/>
                <a:sym typeface="Karla"/>
              </a:rPr>
              <a:t>Keep your website and social media channels updated regularly!</a:t>
            </a:r>
            <a:endParaRPr dirty="0">
              <a:solidFill>
                <a:srgbClr val="004C52"/>
              </a:solidFill>
              <a:latin typeface="Karla"/>
              <a:ea typeface="Karla"/>
              <a:cs typeface="Karla"/>
              <a:sym typeface="Karla"/>
            </a:endParaRPr>
          </a:p>
        </p:txBody>
      </p:sp>
      <p:sp>
        <p:nvSpPr>
          <p:cNvPr id="8" name="Google Shape;199;p22"/>
          <p:cNvSpPr/>
          <p:nvPr/>
        </p:nvSpPr>
        <p:spPr>
          <a:xfrm>
            <a:off x="4349068" y="2615463"/>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CUSTOMER LOYALTY</a:t>
            </a:r>
          </a:p>
          <a:p>
            <a:pPr marL="0" lvl="0" indent="0" algn="ctr" rtl="0">
              <a:spcBef>
                <a:spcPts val="0"/>
              </a:spcBef>
              <a:spcAft>
                <a:spcPts val="0"/>
              </a:spcAft>
              <a:buNone/>
            </a:pPr>
            <a:r>
              <a:rPr lang="en-US" dirty="0">
                <a:solidFill>
                  <a:srgbClr val="004C52"/>
                </a:solidFill>
                <a:latin typeface="Karla"/>
                <a:ea typeface="Karla"/>
                <a:cs typeface="Karla"/>
                <a:sym typeface="Karla"/>
              </a:rPr>
              <a:t>Retain the ‘personal touch’ to retain customers</a:t>
            </a:r>
            <a:r>
              <a:rPr lang="en" dirty="0">
                <a:solidFill>
                  <a:srgbClr val="004C52"/>
                </a:solidFill>
                <a:latin typeface="Karla"/>
                <a:ea typeface="Karla"/>
                <a:cs typeface="Karla"/>
                <a:sym typeface="Karla"/>
              </a:rPr>
              <a:t>.</a:t>
            </a:r>
            <a:endParaRPr dirty="0">
              <a:solidFill>
                <a:srgbClr val="004C52"/>
              </a:solidFill>
              <a:latin typeface="Karla"/>
              <a:ea typeface="Karla"/>
              <a:cs typeface="Karla"/>
              <a:sym typeface="Karla"/>
            </a:endParaRPr>
          </a:p>
        </p:txBody>
      </p:sp>
    </p:spTree>
    <p:extLst>
      <p:ext uri="{BB962C8B-B14F-4D97-AF65-F5344CB8AC3E}">
        <p14:creationId xmlns:p14="http://schemas.microsoft.com/office/powerpoint/2010/main" val="3089129791"/>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1188</TotalTime>
  <Words>990</Words>
  <Application>Microsoft Office PowerPoint</Application>
  <PresentationFormat>On-screen Show (16:9)</PresentationFormat>
  <Paragraphs>194</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Karla</vt:lpstr>
      <vt:lpstr>Arial</vt:lpstr>
      <vt:lpstr>Calibri</vt:lpstr>
      <vt:lpstr>Raleway</vt:lpstr>
      <vt:lpstr>Escalus template</vt:lpstr>
      <vt:lpstr>PowerPoint Presentation</vt:lpstr>
      <vt:lpstr>PowerPoint Presentation</vt:lpstr>
      <vt:lpstr>Index</vt:lpstr>
      <vt:lpstr>Introduction</vt:lpstr>
      <vt:lpstr>Unit 1.1</vt:lpstr>
      <vt:lpstr>PowerPoint Presentation</vt:lpstr>
      <vt:lpstr>Unit 1.1</vt:lpstr>
      <vt:lpstr>Unit 1.2</vt:lpstr>
      <vt:lpstr>PowerPoint Presentation</vt:lpstr>
      <vt:lpstr>Unit 2.1</vt:lpstr>
      <vt:lpstr>Unit 2.2</vt:lpstr>
      <vt:lpstr>PowerPoint Presentation</vt:lpstr>
      <vt:lpstr>Case Study</vt:lpstr>
      <vt:lpstr>Task</vt:lpstr>
      <vt:lpstr>Self-assessment test</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tarafarrell@lwl.ie</cp:lastModifiedBy>
  <cp:revision>48</cp:revision>
  <dcterms:modified xsi:type="dcterms:W3CDTF">2021-12-23T11:31:55Z</dcterms:modified>
</cp:coreProperties>
</file>